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64" r:id="rId2"/>
    <p:sldId id="270" r:id="rId3"/>
    <p:sldId id="271" r:id="rId4"/>
    <p:sldId id="275" r:id="rId5"/>
    <p:sldId id="289" r:id="rId6"/>
    <p:sldId id="290" r:id="rId7"/>
    <p:sldId id="291" r:id="rId8"/>
    <p:sldId id="293" r:id="rId9"/>
    <p:sldId id="292" r:id="rId10"/>
    <p:sldId id="288" r:id="rId11"/>
    <p:sldId id="256" r:id="rId12"/>
    <p:sldId id="258" r:id="rId13"/>
    <p:sldId id="276" r:id="rId14"/>
    <p:sldId id="259" r:id="rId15"/>
    <p:sldId id="286" r:id="rId16"/>
    <p:sldId id="295" r:id="rId17"/>
    <p:sldId id="296" r:id="rId18"/>
    <p:sldId id="285" r:id="rId19"/>
    <p:sldId id="261" r:id="rId20"/>
    <p:sldId id="268" r:id="rId21"/>
    <p:sldId id="260" r:id="rId22"/>
    <p:sldId id="277" r:id="rId23"/>
    <p:sldId id="278" r:id="rId24"/>
    <p:sldId id="281" r:id="rId25"/>
    <p:sldId id="272" r:id="rId26"/>
    <p:sldId id="267" r:id="rId27"/>
    <p:sldId id="280" r:id="rId28"/>
    <p:sldId id="297" r:id="rId29"/>
    <p:sldId id="2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1C1C1C"/>
    <a:srgbClr val="7F7F7F"/>
    <a:srgbClr val="D9D9D9"/>
    <a:srgbClr val="E12F67"/>
    <a:srgbClr val="EA5730"/>
    <a:srgbClr val="E74C3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89" autoAdjust="0"/>
    <p:restoredTop sz="94660"/>
  </p:normalViewPr>
  <p:slideViewPr>
    <p:cSldViewPr snapToGrid="0">
      <p:cViewPr varScale="1">
        <p:scale>
          <a:sx n="78" d="100"/>
          <a:sy n="78" d="100"/>
        </p:scale>
        <p:origin x="51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C4355-268C-46DB-A52B-575838EEB9C5}" type="datetimeFigureOut">
              <a:rPr lang="en-US" smtClean="0"/>
              <a:t>8/29/2024</a:t>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58C0C-B188-4B57-B6B3-D292B1E1E90A}" type="slidenum">
              <a:rPr lang="en-US" smtClean="0"/>
              <a:t>‹Nº›</a:t>
            </a:fld>
            <a:endParaRPr lang="en-US"/>
          </a:p>
        </p:txBody>
      </p:sp>
    </p:spTree>
    <p:extLst>
      <p:ext uri="{BB962C8B-B14F-4D97-AF65-F5344CB8AC3E}">
        <p14:creationId xmlns:p14="http://schemas.microsoft.com/office/powerpoint/2010/main" val="86936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alibri" panose="020F0502020204030204" pitchFamily="34" charset="0"/>
                <a:ea typeface="微软雅黑" panose="020B0503020204020204" pitchFamily="34" charset="-122"/>
                <a:sym typeface="Calibri" panose="020F0502020204030204" pitchFamily="34" charset="0"/>
              </a:rPr>
              <a:t>Compact Explosion Proof Thermal Camera for use in Hazardous Areas</a:t>
            </a:r>
          </a:p>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1</a:t>
            </a:fld>
            <a:endParaRPr lang="en-US" dirty="0"/>
          </a:p>
        </p:txBody>
      </p:sp>
    </p:spTree>
    <p:extLst>
      <p:ext uri="{BB962C8B-B14F-4D97-AF65-F5344CB8AC3E}">
        <p14:creationId xmlns:p14="http://schemas.microsoft.com/office/powerpoint/2010/main" val="3175316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6"/>
                </a:solidFill>
                <a:effectLst/>
                <a:latin typeface="Calibri" panose="020F0502020204030204" pitchFamily="34" charset="0"/>
                <a:cs typeface="Calibri" panose="020F0502020204030204" pitchFamily="34" charset="0"/>
                <a:sym typeface="Calibri" panose="020F0502020204030204" pitchFamily="34" charset="0"/>
              </a:rPr>
              <a:t>✓</a:t>
            </a:r>
            <a:endParaRPr lang="en-US" sz="1200" b="0" dirty="0">
              <a:effectLst/>
              <a:latin typeface="Calibri" panose="020F0502020204030204" pitchFamily="34" charset="0"/>
              <a:cs typeface="Calibri" panose="020F0502020204030204" pitchFamily="34" charset="0"/>
              <a:sym typeface="Calibri" panose="020F0502020204030204" pitchFamily="34" charset="0"/>
            </a:endParaRPr>
          </a:p>
          <a:p>
            <a:endParaRPr lang="en-US" dirty="0"/>
          </a:p>
        </p:txBody>
      </p:sp>
      <p:sp>
        <p:nvSpPr>
          <p:cNvPr id="4" name="灯片编号占位符 3"/>
          <p:cNvSpPr>
            <a:spLocks noGrp="1"/>
          </p:cNvSpPr>
          <p:nvPr>
            <p:ph type="sldNum" sz="quarter" idx="10"/>
          </p:nvPr>
        </p:nvSpPr>
        <p:spPr/>
        <p:txBody>
          <a:bodyPr/>
          <a:lstStyle/>
          <a:p>
            <a:fld id="{CC1B55CD-6910-416E-B17B-0B35EAD9EAF4}" type="slidenum">
              <a:rPr lang="en-US" smtClean="0"/>
              <a:t>4</a:t>
            </a:fld>
            <a:endParaRPr lang="en-US"/>
          </a:p>
        </p:txBody>
      </p:sp>
    </p:spTree>
    <p:extLst>
      <p:ext uri="{BB962C8B-B14F-4D97-AF65-F5344CB8AC3E}">
        <p14:creationId xmlns:p14="http://schemas.microsoft.com/office/powerpoint/2010/main" val="2276020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5458C0C-B188-4B57-B6B3-D292B1E1E90A}" type="slidenum">
              <a:rPr lang="en-US" smtClean="0"/>
              <a:t>6</a:t>
            </a:fld>
            <a:endParaRPr lang="en-US"/>
          </a:p>
        </p:txBody>
      </p:sp>
    </p:spTree>
    <p:extLst>
      <p:ext uri="{BB962C8B-B14F-4D97-AF65-F5344CB8AC3E}">
        <p14:creationId xmlns:p14="http://schemas.microsoft.com/office/powerpoint/2010/main" val="2552626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6507D237-BDA8-4894-854D-14A719ECF817}" type="slidenum">
              <a:rPr lang="zh-CN" altLang="en-US" smtClean="0"/>
              <a:t>7</a:t>
            </a:fld>
            <a:endParaRPr lang="zh-CN" altLang="en-US"/>
          </a:p>
        </p:txBody>
      </p:sp>
    </p:spTree>
    <p:extLst>
      <p:ext uri="{BB962C8B-B14F-4D97-AF65-F5344CB8AC3E}">
        <p14:creationId xmlns:p14="http://schemas.microsoft.com/office/powerpoint/2010/main" val="3906309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6507D237-BDA8-4894-854D-14A719ECF817}" type="slidenum">
              <a:rPr lang="zh-CN" altLang="en-US" smtClean="0"/>
              <a:t>8</a:t>
            </a:fld>
            <a:endParaRPr lang="zh-CN" altLang="en-US"/>
          </a:p>
        </p:txBody>
      </p:sp>
    </p:spTree>
    <p:extLst>
      <p:ext uri="{BB962C8B-B14F-4D97-AF65-F5344CB8AC3E}">
        <p14:creationId xmlns:p14="http://schemas.microsoft.com/office/powerpoint/2010/main" val="1259857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6507D237-BDA8-4894-854D-14A719ECF817}" type="slidenum">
              <a:rPr lang="zh-CN" altLang="en-US" smtClean="0"/>
              <a:t>9</a:t>
            </a:fld>
            <a:endParaRPr lang="zh-CN" altLang="en-US"/>
          </a:p>
        </p:txBody>
      </p:sp>
    </p:spTree>
    <p:extLst>
      <p:ext uri="{BB962C8B-B14F-4D97-AF65-F5344CB8AC3E}">
        <p14:creationId xmlns:p14="http://schemas.microsoft.com/office/powerpoint/2010/main" val="589036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4159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5458C0C-B188-4B57-B6B3-D292B1E1E90A}" type="slidenum">
              <a:rPr lang="en-US" smtClean="0"/>
              <a:t>13</a:t>
            </a:fld>
            <a:endParaRPr lang="en-US"/>
          </a:p>
        </p:txBody>
      </p:sp>
    </p:spTree>
    <p:extLst>
      <p:ext uri="{BB962C8B-B14F-4D97-AF65-F5344CB8AC3E}">
        <p14:creationId xmlns:p14="http://schemas.microsoft.com/office/powerpoint/2010/main" val="3079864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9295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302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7D237-BDA8-4894-854D-14A719ECF81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95759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1240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分类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rot="2700000">
            <a:off x="4514824" y="-2354623"/>
            <a:ext cx="4186996" cy="4186996"/>
          </a:xfrm>
          <a:prstGeom prst="rect">
            <a:avLst/>
          </a:prstGeom>
          <a:gradFill>
            <a:gsLst>
              <a:gs pos="5000">
                <a:srgbClr val="EA592D"/>
              </a:gs>
              <a:gs pos="100000">
                <a:srgbClr val="DF2771"/>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2888219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分类页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rot="2700000">
            <a:off x="4514824" y="-2354623"/>
            <a:ext cx="4186996" cy="4186996"/>
          </a:xfrm>
          <a:prstGeom prst="rect">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2919855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标题形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
        <p:nvSpPr>
          <p:cNvPr id="2" name="Title 1"/>
          <p:cNvSpPr>
            <a:spLocks noGrp="1"/>
          </p:cNvSpPr>
          <p:nvPr>
            <p:ph type="title"/>
          </p:nvPr>
        </p:nvSpPr>
        <p:spPr>
          <a:xfrm>
            <a:off x="414251" y="231030"/>
            <a:ext cx="10515600" cy="815282"/>
          </a:xfrm>
        </p:spPr>
        <p:txBody>
          <a:bodyPr>
            <a:normAutofit/>
          </a:bodyPr>
          <a:lstStyle>
            <a:lvl1pPr>
              <a:defRPr sz="3200" b="1"/>
            </a:lvl1pPr>
          </a:lstStyle>
          <a:p>
            <a:r>
              <a:rPr lang="en-US" dirty="0"/>
              <a:t>Click to edit Master title style</a:t>
            </a:r>
          </a:p>
        </p:txBody>
      </p:sp>
    </p:spTree>
    <p:extLst>
      <p:ext uri="{BB962C8B-B14F-4D97-AF65-F5344CB8AC3E}">
        <p14:creationId xmlns:p14="http://schemas.microsoft.com/office/powerpoint/2010/main" val="1323474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结尾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7854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内页标题形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11113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内页+品牌支柱">
    <p:bg>
      <p:bgRef idx="1001">
        <a:schemeClr val="bg1"/>
      </p:bgRef>
    </p:bg>
    <p:spTree>
      <p:nvGrpSpPr>
        <p:cNvPr id="1" name=""/>
        <p:cNvGrpSpPr/>
        <p:nvPr/>
      </p:nvGrpSpPr>
      <p:grpSpPr>
        <a:xfrm>
          <a:off x="0" y="0"/>
          <a:ext cx="0" cy="0"/>
          <a:chOff x="0" y="0"/>
          <a:chExt cx="0" cy="0"/>
        </a:xfrm>
      </p:grpSpPr>
      <p:sp>
        <p:nvSpPr>
          <p:cNvPr id="11" name="内容占位符 2">
            <a:extLst>
              <a:ext uri="{FF2B5EF4-FFF2-40B4-BE49-F238E27FC236}">
                <a16:creationId xmlns:a16="http://schemas.microsoft.com/office/drawing/2014/main" id="{7E6091BE-FB92-4D38-BED1-4B460001884C}"/>
              </a:ext>
            </a:extLst>
          </p:cNvPr>
          <p:cNvSpPr>
            <a:spLocks noGrp="1"/>
          </p:cNvSpPr>
          <p:nvPr>
            <p:ph idx="13" hasCustomPrompt="1"/>
          </p:nvPr>
        </p:nvSpPr>
        <p:spPr>
          <a:xfrm>
            <a:off x="355359" y="937414"/>
            <a:ext cx="11345861" cy="5470660"/>
          </a:xfrm>
        </p:spPr>
        <p:txBody>
          <a:bodyPr/>
          <a:lstStyle>
            <a:lvl1pPr>
              <a:defRPr>
                <a:solidFill>
                  <a:schemeClr val="bg2">
                    <a:lumMod val="25000"/>
                  </a:schemeClr>
                </a:solidFill>
                <a:latin typeface="微软雅黑" panose="020B0503020204020204" pitchFamily="34" charset="-122"/>
                <a:ea typeface="微软雅黑" panose="020B0503020204020204" pitchFamily="34" charset="-122"/>
              </a:defRPr>
            </a:lvl1pPr>
            <a:lvl2pPr>
              <a:defRPr>
                <a:solidFill>
                  <a:schemeClr val="bg2">
                    <a:lumMod val="25000"/>
                  </a:schemeClr>
                </a:solidFill>
                <a:latin typeface="微软雅黑" panose="020B0503020204020204" pitchFamily="34" charset="-122"/>
                <a:ea typeface="微软雅黑" panose="020B0503020204020204" pitchFamily="34" charset="-122"/>
              </a:defRPr>
            </a:lvl2pPr>
            <a:lvl3pPr>
              <a:defRPr>
                <a:solidFill>
                  <a:schemeClr val="bg2">
                    <a:lumMod val="25000"/>
                  </a:schemeClr>
                </a:solidFill>
                <a:latin typeface="微软雅黑" panose="020B0503020204020204" pitchFamily="34" charset="-122"/>
                <a:ea typeface="微软雅黑" panose="020B0503020204020204" pitchFamily="34" charset="-122"/>
              </a:defRPr>
            </a:lvl3pPr>
            <a:lvl4pPr>
              <a:defRPr>
                <a:solidFill>
                  <a:schemeClr val="bg2">
                    <a:lumMod val="25000"/>
                  </a:schemeClr>
                </a:solidFill>
                <a:latin typeface="微软雅黑" panose="020B0503020204020204" pitchFamily="34" charset="-122"/>
                <a:ea typeface="微软雅黑" panose="020B0503020204020204" pitchFamily="34" charset="-122"/>
              </a:defRPr>
            </a:lvl4pPr>
            <a:lvl5pPr>
              <a:defRPr>
                <a:solidFill>
                  <a:schemeClr val="bg2">
                    <a:lumMod val="25000"/>
                  </a:schemeClr>
                </a:solidFill>
                <a:latin typeface="微软雅黑" panose="020B0503020204020204" pitchFamily="34" charset="-122"/>
                <a:ea typeface="微软雅黑" panose="020B0503020204020204" pitchFamily="34" charset="-122"/>
              </a:defRPr>
            </a:lvl5pPr>
          </a:lstStyle>
          <a:p>
            <a:r>
              <a:rPr lang="zh-CN" altLang="en-US" sz="2000" dirty="0"/>
              <a:t>一级标题</a:t>
            </a:r>
            <a:r>
              <a:rPr lang="ja-JP" altLang="en-US" sz="2000" dirty="0"/>
              <a:t> </a:t>
            </a:r>
            <a:r>
              <a:rPr lang="en-US" altLang="zh-CN" sz="2000" dirty="0"/>
              <a:t>-20pt</a:t>
            </a:r>
          </a:p>
          <a:p>
            <a:pPr lvl="1"/>
            <a:r>
              <a:rPr lang="zh-CN" altLang="en-US" sz="1800" dirty="0"/>
              <a:t>二级标题</a:t>
            </a:r>
            <a:r>
              <a:rPr lang="en-US" altLang="zh-CN" sz="1800" dirty="0"/>
              <a:t> -18pt</a:t>
            </a:r>
          </a:p>
          <a:p>
            <a:pPr lvl="2"/>
            <a:r>
              <a:rPr lang="zh-CN" altLang="en-US" sz="1600" dirty="0"/>
              <a:t>三级</a:t>
            </a:r>
            <a:r>
              <a:rPr lang="zh-CN" altLang="en-US" sz="100" dirty="0"/>
              <a:t> </a:t>
            </a:r>
            <a:r>
              <a:rPr lang="zh-CN" altLang="en-US" sz="1600" dirty="0"/>
              <a:t>标题</a:t>
            </a:r>
            <a:r>
              <a:rPr lang="en-US" altLang="zh-CN" sz="1600" dirty="0"/>
              <a:t> -16pt</a:t>
            </a:r>
          </a:p>
          <a:p>
            <a:pPr lvl="3"/>
            <a:r>
              <a:rPr lang="zh-CN" altLang="en-US" sz="1400" dirty="0"/>
              <a:t>四级标题</a:t>
            </a:r>
            <a:r>
              <a:rPr lang="en-US" altLang="zh-CN" sz="1400" dirty="0"/>
              <a:t> -14pt</a:t>
            </a:r>
          </a:p>
          <a:p>
            <a:pPr lvl="4"/>
            <a:r>
              <a:rPr lang="en-US" altLang="zh-CN" dirty="0"/>
              <a:t>…</a:t>
            </a:r>
          </a:p>
          <a:p>
            <a:pPr lvl="4"/>
            <a:r>
              <a:rPr lang="zh-CN" altLang="en-US" sz="1100" dirty="0"/>
              <a:t>正文</a:t>
            </a:r>
            <a:r>
              <a:rPr lang="en-US" altLang="zh-CN" sz="1100" dirty="0"/>
              <a:t> -11pt</a:t>
            </a:r>
            <a:endParaRPr lang="zh-CN" altLang="en-US" sz="1100" dirty="0"/>
          </a:p>
          <a:p>
            <a:endParaRPr lang="zh-CN" altLang="en-US" sz="1100" dirty="0"/>
          </a:p>
        </p:txBody>
      </p:sp>
      <p:sp>
        <p:nvSpPr>
          <p:cNvPr id="2" name="标题 1"/>
          <p:cNvSpPr>
            <a:spLocks noGrp="1"/>
          </p:cNvSpPr>
          <p:nvPr>
            <p:ph type="title" hasCustomPrompt="1"/>
          </p:nvPr>
        </p:nvSpPr>
        <p:spPr>
          <a:xfrm>
            <a:off x="226017" y="78407"/>
            <a:ext cx="7050437" cy="595770"/>
          </a:xfrm>
        </p:spPr>
        <p:txBody>
          <a:bodyPr>
            <a:normAutofit/>
          </a:bodyPr>
          <a:lstStyle>
            <a:lvl1pPr>
              <a:defRPr sz="2600" b="1">
                <a:solidFill>
                  <a:schemeClr val="bg2">
                    <a:lumMod val="25000"/>
                  </a:schemeClr>
                </a:solidFill>
                <a:latin typeface="+mj-ea"/>
                <a:ea typeface="+mj-ea"/>
              </a:defRPr>
            </a:lvl1pPr>
          </a:lstStyle>
          <a:p>
            <a:r>
              <a:rPr lang="zh-CN" altLang="en-US" dirty="0"/>
              <a:t>单击此处编辑标题</a:t>
            </a:r>
            <a:r>
              <a:rPr lang="en-US" altLang="zh-CN" dirty="0"/>
              <a:t>-26pt</a:t>
            </a:r>
            <a:endParaRPr lang="zh-CN" altLang="en-US" dirty="0"/>
          </a:p>
        </p:txBody>
      </p:sp>
      <p:pic>
        <p:nvPicPr>
          <p:cNvPr id="10" name="图片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41459" y="221641"/>
            <a:ext cx="1491145" cy="283172"/>
          </a:xfrm>
          <a:prstGeom prst="rect">
            <a:avLst/>
          </a:prstGeom>
        </p:spPr>
      </p:pic>
      <p:pic>
        <p:nvPicPr>
          <p:cNvPr id="3" name="图片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115475"/>
            <a:ext cx="201426" cy="471469"/>
          </a:xfrm>
          <a:prstGeom prst="rect">
            <a:avLst/>
          </a:prstGeom>
        </p:spPr>
      </p:pic>
    </p:spTree>
    <p:extLst>
      <p:ext uri="{BB962C8B-B14F-4D97-AF65-F5344CB8AC3E}">
        <p14:creationId xmlns:p14="http://schemas.microsoft.com/office/powerpoint/2010/main" val="2762657741"/>
      </p:ext>
    </p:extLst>
  </p:cSld>
  <p:clrMapOvr>
    <a:overrideClrMapping bg1="lt1" tx1="dk1" bg2="lt2" tx2="dk2" accent1="accent1" accent2="accent2" accent3="accent3" accent4="accent4" accent5="accent5" accent6="accent6" hlink="hlink" folHlink="folHlink"/>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HM">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itle 11"/>
          <p:cNvSpPr>
            <a:spLocks noGrp="1"/>
          </p:cNvSpPr>
          <p:nvPr>
            <p:ph type="title"/>
          </p:nvPr>
        </p:nvSpPr>
        <p:spPr>
          <a:xfrm>
            <a:off x="511916" y="283521"/>
            <a:ext cx="7968055" cy="664029"/>
          </a:xfrm>
        </p:spPr>
        <p:txBody>
          <a:bodyPr>
            <a:normAutofit/>
          </a:bodyPr>
          <a:lstStyle>
            <a:lvl1pPr>
              <a:defRPr sz="3200" b="1">
                <a:latin typeface="+mj-lt"/>
              </a:defRPr>
            </a:lvl1pPr>
          </a:lstStyle>
          <a:p>
            <a:r>
              <a:rPr lang="en-US" dirty="0"/>
              <a:t>Click to edit Master title style</a:t>
            </a:r>
          </a:p>
        </p:txBody>
      </p:sp>
    </p:spTree>
    <p:extLst>
      <p:ext uri="{BB962C8B-B14F-4D97-AF65-F5344CB8AC3E}">
        <p14:creationId xmlns:p14="http://schemas.microsoft.com/office/powerpoint/2010/main" val="2664395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40DCF-A5E4-4C1C-9CB7-1A1D90456BE8}" type="datetimeFigureOut">
              <a:rPr lang="zh-CN" altLang="en-US" smtClean="0"/>
              <a:t>2024/8/29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95D3C-ECAC-430C-ACFA-53DBE4ED2919}" type="slidenum">
              <a:rPr lang="zh-CN" altLang="en-US" smtClean="0"/>
              <a:t>‹Nº›</a:t>
            </a:fld>
            <a:endParaRPr lang="zh-CN" altLang="en-US"/>
          </a:p>
        </p:txBody>
      </p:sp>
    </p:spTree>
    <p:extLst>
      <p:ext uri="{BB962C8B-B14F-4D97-AF65-F5344CB8AC3E}">
        <p14:creationId xmlns:p14="http://schemas.microsoft.com/office/powerpoint/2010/main" val="2351661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69"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image" Target="../media/image12.png"/><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jpeg"/><Relationship Id="rId18" Type="http://schemas.openxmlformats.org/officeDocument/2006/relationships/image" Target="../media/image47.png"/><Relationship Id="rId3" Type="http://schemas.openxmlformats.org/officeDocument/2006/relationships/image" Target="../media/image32.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image" Target="../media/image31.pn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35.png"/><Relationship Id="rId11" Type="http://schemas.openxmlformats.org/officeDocument/2006/relationships/image" Target="../media/image40.jp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jpeg"/><Relationship Id="rId14" Type="http://schemas.openxmlformats.org/officeDocument/2006/relationships/image" Target="../media/image4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jpeg"/></Relationships>
</file>

<file path=ppt/slides/_rels/slide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png"/></Relationships>
</file>

<file path=ppt/slides/_rels/slide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 Id="rId5" Type="http://schemas.openxmlformats.org/officeDocument/2006/relationships/image" Target="../media/image70.png"/><Relationship Id="rId4" Type="http://schemas.openxmlformats.org/officeDocument/2006/relationships/image" Target="../media/image69.jpeg"/></Relationships>
</file>

<file path=ppt/slides/_rels/slide1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73.jpeg"/><Relationship Id="rId4" Type="http://schemas.openxmlformats.org/officeDocument/2006/relationships/image" Target="../media/image72.jpeg"/></Relationships>
</file>

<file path=ppt/slides/_rels/slide1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4.xml"/><Relationship Id="rId5" Type="http://schemas.openxmlformats.org/officeDocument/2006/relationships/image" Target="../media/image77.jpeg"/><Relationship Id="rId4" Type="http://schemas.openxmlformats.org/officeDocument/2006/relationships/image" Target="../media/image7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8.xml"/><Relationship Id="rId5" Type="http://schemas.openxmlformats.org/officeDocument/2006/relationships/image" Target="../media/image81.jpeg"/><Relationship Id="rId4" Type="http://schemas.openxmlformats.org/officeDocument/2006/relationships/image" Target="../media/image80.jpeg"/></Relationships>
</file>

<file path=ppt/slides/_rels/slide1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8.xml"/><Relationship Id="rId4" Type="http://schemas.openxmlformats.org/officeDocument/2006/relationships/image" Target="../media/image8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4.xml"/><Relationship Id="rId4" Type="http://schemas.openxmlformats.org/officeDocument/2006/relationships/image" Target="../media/image88.png"/></Relationships>
</file>

<file path=ppt/slides/_rels/slide21.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0.jpeg"/><Relationship Id="rId7" Type="http://schemas.openxmlformats.org/officeDocument/2006/relationships/image" Target="../media/image93.jpeg"/><Relationship Id="rId2" Type="http://schemas.openxmlformats.org/officeDocument/2006/relationships/image" Target="../media/image89.jpeg"/><Relationship Id="rId1" Type="http://schemas.openxmlformats.org/officeDocument/2006/relationships/slideLayout" Target="../slideLayouts/slideLayout4.xml"/><Relationship Id="rId6" Type="http://schemas.openxmlformats.org/officeDocument/2006/relationships/image" Target="../media/image92.jpeg"/><Relationship Id="rId5" Type="http://schemas.openxmlformats.org/officeDocument/2006/relationships/image" Target="../media/image91.png"/><Relationship Id="rId4" Type="http://schemas.openxmlformats.org/officeDocument/2006/relationships/image" Target="cid:image012.jpg@01D880CE.294BA030"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98.jpeg"/><Relationship Id="rId13" Type="http://schemas.openxmlformats.org/officeDocument/2006/relationships/image" Target="../media/image103.jpeg"/><Relationship Id="rId3" Type="http://schemas.openxmlformats.org/officeDocument/2006/relationships/hyperlink" Target="https://www.hikmicrotech.com/en/industrial-products/hikmicro-viewer-software/" TargetMode="External"/><Relationship Id="rId7" Type="http://schemas.openxmlformats.org/officeDocument/2006/relationships/image" Target="../media/image27.png"/><Relationship Id="rId12" Type="http://schemas.openxmlformats.org/officeDocument/2006/relationships/image" Target="../media/image102.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97.png"/><Relationship Id="rId11" Type="http://schemas.openxmlformats.org/officeDocument/2006/relationships/image" Target="../media/image101.jpeg"/><Relationship Id="rId5" Type="http://schemas.openxmlformats.org/officeDocument/2006/relationships/image" Target="../media/image96.png"/><Relationship Id="rId10" Type="http://schemas.openxmlformats.org/officeDocument/2006/relationships/image" Target="../media/image100.jpeg"/><Relationship Id="rId4" Type="http://schemas.openxmlformats.org/officeDocument/2006/relationships/image" Target="../media/image95.jpg"/><Relationship Id="rId9" Type="http://schemas.openxmlformats.org/officeDocument/2006/relationships/image" Target="../media/image99.jpe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04.jpg"/><Relationship Id="rId7" Type="http://schemas.openxmlformats.org/officeDocument/2006/relationships/image" Target="../media/image10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07.png"/><Relationship Id="rId5" Type="http://schemas.openxmlformats.org/officeDocument/2006/relationships/image" Target="../media/image106.jpg"/><Relationship Id="rId4" Type="http://schemas.openxmlformats.org/officeDocument/2006/relationships/image" Target="../media/image105.png"/><Relationship Id="rId9" Type="http://schemas.openxmlformats.org/officeDocument/2006/relationships/hyperlink" Target="https://www.hikmicrotech.com/en/industrial-products/hikmicro-analyzer-softwar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8.xml"/><Relationship Id="rId4" Type="http://schemas.openxmlformats.org/officeDocument/2006/relationships/image" Target="../media/image111.png"/></Relationships>
</file>

<file path=ppt/slides/_rels/slide2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5.xml"/><Relationship Id="rId5" Type="http://schemas.openxmlformats.org/officeDocument/2006/relationships/image" Target="../media/image115.png"/><Relationship Id="rId4"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灯片编号占位符 3"/>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D5C7F46-ACE9-4011-B225-B4A40E120320}" type="slidenum">
              <a:rPr lang="zh-CN" altLang="en-US" smtClean="0">
                <a:solidFill>
                  <a:prstClr val="black">
                    <a:tint val="75000"/>
                  </a:prst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pPr>
                <a:defRPr/>
              </a:pPr>
              <a:t>1</a:t>
            </a:fld>
            <a:endParaRPr lang="zh-CN" altLang="en-US" dirty="0">
              <a:solidFill>
                <a:prstClr val="black">
                  <a:tint val="75000"/>
                </a:prst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682" y="455801"/>
            <a:ext cx="2397638" cy="458903"/>
          </a:xfrm>
          <a:prstGeom prst="rect">
            <a:avLst/>
          </a:prstGeom>
        </p:spPr>
      </p:pic>
      <p:grpSp>
        <p:nvGrpSpPr>
          <p:cNvPr id="9" name="组合 8"/>
          <p:cNvGrpSpPr/>
          <p:nvPr/>
        </p:nvGrpSpPr>
        <p:grpSpPr>
          <a:xfrm>
            <a:off x="764310" y="2068063"/>
            <a:ext cx="6871176" cy="2721874"/>
            <a:chOff x="484082" y="2160250"/>
            <a:chExt cx="6871176" cy="2721874"/>
          </a:xfrm>
        </p:grpSpPr>
        <p:sp>
          <p:nvSpPr>
            <p:cNvPr id="10" name="文本框 9"/>
            <p:cNvSpPr txBox="1"/>
            <p:nvPr/>
          </p:nvSpPr>
          <p:spPr>
            <a:xfrm>
              <a:off x="484082" y="2160250"/>
              <a:ext cx="6871176" cy="1569660"/>
            </a:xfrm>
            <a:prstGeom prst="rect">
              <a:avLst/>
            </a:prstGeom>
            <a:noFill/>
          </p:spPr>
          <p:txBody>
            <a:bodyPr wrap="none" rtlCol="0">
              <a:spAutoFit/>
            </a:bodyPr>
            <a:lstStyle/>
            <a:p>
              <a:pPr lvl="0">
                <a:defRPr/>
              </a:pPr>
              <a:r>
                <a:rPr kumimoji="0" lang="en-US" altLang="zh-CN" sz="4800" b="1" i="0" u="none" strike="noStrike" kern="1200" cap="all" spc="0" normalizeH="0" baseline="0" noProof="0" dirty="0">
                  <a:ln>
                    <a:noFill/>
                  </a:ln>
                  <a:solidFill>
                    <a:schemeClr val="bg1"/>
                  </a:solidFill>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a:t>
              </a:r>
              <a:r>
                <a:rPr lang="en-US" altLang="zh-CN" sz="4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 SERIES </a:t>
              </a:r>
            </a:p>
            <a:p>
              <a:pPr>
                <a:defRPr/>
              </a:pPr>
              <a:r>
                <a:rPr lang="en-US" altLang="zh-CN" sz="48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 INTRODUCTION</a:t>
              </a:r>
            </a:p>
          </p:txBody>
        </p:sp>
        <p:sp>
          <p:nvSpPr>
            <p:cNvPr id="11" name="文本框 10"/>
            <p:cNvSpPr txBox="1"/>
            <p:nvPr/>
          </p:nvSpPr>
          <p:spPr>
            <a:xfrm>
              <a:off x="484082" y="4543570"/>
              <a:ext cx="3005310" cy="338554"/>
            </a:xfrm>
            <a:prstGeom prst="rect">
              <a:avLst/>
            </a:prstGeom>
            <a:noFill/>
          </p:spPr>
          <p:txBody>
            <a:bodyPr wrap="none" rtlCol="0">
              <a:spAutoFit/>
            </a:bodyPr>
            <a:lstStyle/>
            <a:p>
              <a:pPr lvl="0">
                <a:defRPr/>
              </a:pPr>
              <a:r>
                <a:rPr lang="en-US" altLang="zh-CN" sz="1600" cap="all"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INDUSTRIAL PRODUCT | 2023.Q3</a:t>
              </a:r>
              <a:endParaRPr kumimoji="0" lang="en-US" altLang="zh-CN" sz="1600" i="0" u="none" strike="noStrike" kern="1200" cap="all" spc="0" normalizeH="0" baseline="0" noProof="0" dirty="0">
                <a:ln>
                  <a:noFill/>
                </a:ln>
                <a:solidFill>
                  <a:schemeClr val="bg1"/>
                </a:solidFill>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5" name="文本框 14"/>
            <p:cNvSpPr txBox="1"/>
            <p:nvPr/>
          </p:nvSpPr>
          <p:spPr>
            <a:xfrm>
              <a:off x="484082" y="3729910"/>
              <a:ext cx="6312818" cy="338554"/>
            </a:xfrm>
            <a:prstGeom prst="rect">
              <a:avLst/>
            </a:prstGeom>
            <a:noFill/>
          </p:spPr>
          <p:txBody>
            <a:bodyPr wrap="none" rtlCol="0">
              <a:spAutoFit/>
            </a:bodyPr>
            <a:lstStyle/>
            <a:p>
              <a:pPr lvl="0">
                <a:defRPr/>
              </a:pPr>
              <a:r>
                <a:rPr lang="en-US" altLang="zh-CN" sz="16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COMPACT AND EASY TO USE THERMAL CAMERA FOR DAILY OPERATION.</a:t>
              </a:r>
            </a:p>
          </p:txBody>
        </p:sp>
      </p:gr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5547" y="1261256"/>
            <a:ext cx="5430042" cy="5430042"/>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4682" y="5265043"/>
            <a:ext cx="3005310" cy="1010754"/>
          </a:xfrm>
          <a:prstGeom prst="rect">
            <a:avLst/>
          </a:prstGeom>
        </p:spPr>
      </p:pic>
    </p:spTree>
    <p:extLst>
      <p:ext uri="{BB962C8B-B14F-4D97-AF65-F5344CB8AC3E}">
        <p14:creationId xmlns:p14="http://schemas.microsoft.com/office/powerpoint/2010/main" val="725859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p:nvPr/>
        </p:nvSpPr>
        <p:spPr>
          <a:xfrm>
            <a:off x="8307250" y="1191944"/>
            <a:ext cx="480109" cy="26821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Acoustic</a:t>
            </a:r>
            <a:endParaRPr lang="en-US" altLang="zh-CN"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6" name="矩形 75"/>
          <p:cNvSpPr/>
          <p:nvPr/>
        </p:nvSpPr>
        <p:spPr>
          <a:xfrm>
            <a:off x="873553" y="1192792"/>
            <a:ext cx="569158" cy="53178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Thermal</a:t>
            </a:r>
          </a:p>
        </p:txBody>
      </p:sp>
      <p:sp>
        <p:nvSpPr>
          <p:cNvPr id="4" name="矩形 3"/>
          <p:cNvSpPr/>
          <p:nvPr/>
        </p:nvSpPr>
        <p:spPr>
          <a:xfrm>
            <a:off x="705913" y="536183"/>
            <a:ext cx="5093189" cy="769441"/>
          </a:xfrm>
          <a:prstGeom prst="rect">
            <a:avLst/>
          </a:prstGeom>
        </p:spPr>
        <p:txBody>
          <a:bodyPr wrap="non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 CATEGORY</a:t>
            </a:r>
            <a:endParaRPr kumimoji="0" lang="zh-CN" altLang="en-US" sz="4400" b="1"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5" name="文本框 4"/>
          <p:cNvSpPr txBox="1"/>
          <p:nvPr/>
        </p:nvSpPr>
        <p:spPr>
          <a:xfrm>
            <a:off x="1408106" y="1267394"/>
            <a:ext cx="2266992" cy="461665"/>
          </a:xfrm>
          <a:prstGeom prst="rect">
            <a:avLst/>
          </a:prstGeom>
          <a:noFill/>
        </p:spPr>
        <p:txBody>
          <a:bodyPr wrap="square" rtlCol="0">
            <a:spAutoFit/>
          </a:bodyPr>
          <a:lstStyle>
            <a:defPPr>
              <a:defRPr lang="zh-CN"/>
            </a:defPPr>
            <a:lvl1pPr algn="ctr">
              <a:defRPr sz="2400"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Handheld</a:t>
            </a:r>
          </a:p>
        </p:txBody>
      </p:sp>
      <p:sp>
        <p:nvSpPr>
          <p:cNvPr id="15" name="文本框 14"/>
          <p:cNvSpPr txBox="1"/>
          <p:nvPr/>
        </p:nvSpPr>
        <p:spPr>
          <a:xfrm>
            <a:off x="4540314" y="1267394"/>
            <a:ext cx="2266992" cy="461665"/>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Fixed</a:t>
            </a:r>
          </a:p>
        </p:txBody>
      </p:sp>
      <p:sp>
        <p:nvSpPr>
          <p:cNvPr id="17" name="文本框 16"/>
          <p:cNvSpPr txBox="1"/>
          <p:nvPr/>
        </p:nvSpPr>
        <p:spPr>
          <a:xfrm>
            <a:off x="8606077" y="4336495"/>
            <a:ext cx="2266992" cy="461665"/>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Software</a:t>
            </a:r>
          </a:p>
        </p:txBody>
      </p:sp>
      <p:sp>
        <p:nvSpPr>
          <p:cNvPr id="27" name="标题 26"/>
          <p:cNvSpPr>
            <a:spLocks noGrp="1"/>
          </p:cNvSpPr>
          <p:nvPr>
            <p:ph type="title"/>
          </p:nvPr>
        </p:nvSpPr>
        <p:spPr/>
        <p:txBody>
          <a:bodyPr>
            <a:normAutofit/>
          </a:bodyPr>
          <a:lstStyle/>
          <a:p>
            <a:r>
              <a:rPr lang="en-US" dirty="0">
                <a:latin typeface="Calibri" panose="020F0502020204030204" pitchFamily="34" charset="0"/>
                <a:ea typeface="微软雅黑" panose="020B0503020204020204" pitchFamily="34" charset="-122"/>
                <a:sym typeface="Calibri" panose="020F0502020204030204" pitchFamily="34" charset="0"/>
              </a:rPr>
              <a:t>PRODUCT CATEGORY</a:t>
            </a:r>
          </a:p>
        </p:txBody>
      </p:sp>
      <p:grpSp>
        <p:nvGrpSpPr>
          <p:cNvPr id="49" name="组合 48"/>
          <p:cNvGrpSpPr/>
          <p:nvPr/>
        </p:nvGrpSpPr>
        <p:grpSpPr>
          <a:xfrm>
            <a:off x="1503294" y="1646429"/>
            <a:ext cx="1975175" cy="1942613"/>
            <a:chOff x="1780579" y="2069006"/>
            <a:chExt cx="1975175" cy="1942613"/>
          </a:xfrm>
        </p:grpSpPr>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0579" y="2797928"/>
              <a:ext cx="1151439" cy="1151439"/>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5817" y="2149171"/>
              <a:ext cx="638622" cy="638622"/>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1101" y="2069006"/>
              <a:ext cx="1032699" cy="1032699"/>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1101" y="2896966"/>
              <a:ext cx="1114653" cy="1114653"/>
            </a:xfrm>
            <a:prstGeom prst="rect">
              <a:avLst/>
            </a:prstGeom>
          </p:spPr>
        </p:pic>
      </p:grpSp>
      <p:grpSp>
        <p:nvGrpSpPr>
          <p:cNvPr id="69" name="组合 68"/>
          <p:cNvGrpSpPr/>
          <p:nvPr/>
        </p:nvGrpSpPr>
        <p:grpSpPr>
          <a:xfrm>
            <a:off x="1209037" y="4701753"/>
            <a:ext cx="2658526" cy="1808872"/>
            <a:chOff x="1028522" y="4571965"/>
            <a:chExt cx="2658526" cy="1808872"/>
          </a:xfrm>
        </p:grpSpPr>
        <p:pic>
          <p:nvPicPr>
            <p:cNvPr id="33" name="Picture 4" descr="http://spec.hikvision.com/fastdfs/group1/M00/2F/2D/CgFBImSZnPKAMJw-ABO7_HOrXrc596.png?imageView2/2/w/1000/h/50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8522" y="4571965"/>
              <a:ext cx="2564981" cy="180887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http://spec.hikvision.com/fastdfs/group1/M00/2B/66/CgFBImRi7RWANObyADRqVQeRuVU414.png?imageView2/2/w/1000/h/50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06582" y="4972761"/>
              <a:ext cx="1180466" cy="11804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组合 72"/>
          <p:cNvGrpSpPr/>
          <p:nvPr/>
        </p:nvGrpSpPr>
        <p:grpSpPr>
          <a:xfrm>
            <a:off x="8873961" y="1726594"/>
            <a:ext cx="2462966" cy="2325303"/>
            <a:chOff x="5079574" y="1579218"/>
            <a:chExt cx="2462966" cy="2325303"/>
          </a:xfrm>
        </p:grpSpPr>
        <p:grpSp>
          <p:nvGrpSpPr>
            <p:cNvPr id="47" name="组合 46"/>
            <p:cNvGrpSpPr/>
            <p:nvPr/>
          </p:nvGrpSpPr>
          <p:grpSpPr>
            <a:xfrm>
              <a:off x="5079574" y="2434734"/>
              <a:ext cx="2462966" cy="1469787"/>
              <a:chOff x="4882479" y="-1190591"/>
              <a:chExt cx="3541608" cy="2113472"/>
            </a:xfrm>
          </p:grpSpPr>
          <p:pic>
            <p:nvPicPr>
              <p:cNvPr id="37" name="图片 36"/>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40728" y="-1190591"/>
                <a:ext cx="3383359" cy="2113472"/>
              </a:xfrm>
              <a:prstGeom prst="rect">
                <a:avLst/>
              </a:prstGeom>
            </p:spPr>
          </p:pic>
          <p:pic>
            <p:nvPicPr>
              <p:cNvPr id="39" name="图片 38"/>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82479" y="-625253"/>
                <a:ext cx="1037304" cy="1037304"/>
              </a:xfrm>
              <a:prstGeom prst="rect">
                <a:avLst/>
              </a:prstGeom>
            </p:spPr>
          </p:pic>
        </p:grpSp>
        <p:grpSp>
          <p:nvGrpSpPr>
            <p:cNvPr id="48" name="组合 47"/>
            <p:cNvGrpSpPr/>
            <p:nvPr/>
          </p:nvGrpSpPr>
          <p:grpSpPr>
            <a:xfrm>
              <a:off x="5276228" y="1579218"/>
              <a:ext cx="2069659" cy="1349452"/>
              <a:chOff x="4677485" y="2058549"/>
              <a:chExt cx="3032489" cy="1977233"/>
            </a:xfrm>
          </p:grpSpPr>
          <p:pic>
            <p:nvPicPr>
              <p:cNvPr id="35" name="图片 34"/>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19783" y="2148172"/>
                <a:ext cx="1790191" cy="1790191"/>
              </a:xfrm>
              <a:prstGeom prst="rect">
                <a:avLst/>
              </a:prstGeom>
            </p:spPr>
          </p:pic>
          <p:pic>
            <p:nvPicPr>
              <p:cNvPr id="36" name="图片 35"/>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77485" y="2058549"/>
                <a:ext cx="1977233" cy="1977233"/>
              </a:xfrm>
              <a:prstGeom prst="rect">
                <a:avLst/>
              </a:prstGeom>
            </p:spPr>
          </p:pic>
        </p:grpSp>
      </p:grpSp>
      <p:grpSp>
        <p:nvGrpSpPr>
          <p:cNvPr id="46" name="组合 45"/>
          <p:cNvGrpSpPr/>
          <p:nvPr/>
        </p:nvGrpSpPr>
        <p:grpSpPr>
          <a:xfrm>
            <a:off x="4736991" y="2022441"/>
            <a:ext cx="1873638" cy="1566601"/>
            <a:chOff x="8296802" y="2126564"/>
            <a:chExt cx="2477895" cy="2071837"/>
          </a:xfrm>
        </p:grpSpPr>
        <p:pic>
          <p:nvPicPr>
            <p:cNvPr id="42" name="图片 41"/>
            <p:cNvPicPr>
              <a:picLocks noChangeAspect="1"/>
            </p:cNvPicPr>
            <p:nvPr/>
          </p:nvPicPr>
          <p:blipFill>
            <a:blip r:embed="rId12">
              <a:clrChange>
                <a:clrFrom>
                  <a:srgbClr val="FFFFFF"/>
                </a:clrFrom>
                <a:clrTo>
                  <a:srgbClr val="FFFFFF">
                    <a:alpha val="0"/>
                  </a:srgbClr>
                </a:clrTo>
              </a:clrChange>
            </a:blip>
            <a:stretch>
              <a:fillRect/>
            </a:stretch>
          </p:blipFill>
          <p:spPr>
            <a:xfrm>
              <a:off x="8389531" y="2126564"/>
              <a:ext cx="922423" cy="1031700"/>
            </a:xfrm>
            <a:prstGeom prst="rect">
              <a:avLst/>
            </a:prstGeom>
          </p:spPr>
        </p:pic>
        <p:pic>
          <p:nvPicPr>
            <p:cNvPr id="43" name="Picture 49"/>
            <p:cNvPicPr>
              <a:picLocks noChangeAspect="1"/>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472197" y="2238374"/>
              <a:ext cx="734780" cy="665408"/>
            </a:xfrm>
            <a:prstGeom prst="rect">
              <a:avLst/>
            </a:prstGeom>
          </p:spPr>
        </p:pic>
        <p:pic>
          <p:nvPicPr>
            <p:cNvPr id="44" name="图片 43"/>
            <p:cNvPicPr>
              <a:picLocks noChangeAspect="1"/>
            </p:cNvPicPr>
            <p:nvPr/>
          </p:nvPicPr>
          <p:blipFill>
            <a:blip r:embed="rId14">
              <a:clrChange>
                <a:clrFrom>
                  <a:srgbClr val="FFFFFF"/>
                </a:clrFrom>
                <a:clrTo>
                  <a:srgbClr val="FFFFFF">
                    <a:alpha val="0"/>
                  </a:srgbClr>
                </a:clrTo>
              </a:clrChange>
            </a:blip>
            <a:stretch>
              <a:fillRect/>
            </a:stretch>
          </p:blipFill>
          <p:spPr>
            <a:xfrm>
              <a:off x="9197366" y="3041031"/>
              <a:ext cx="1577331" cy="1124707"/>
            </a:xfrm>
            <a:prstGeom prst="rect">
              <a:avLst/>
            </a:prstGeom>
          </p:spPr>
        </p:pic>
        <p:pic>
          <p:nvPicPr>
            <p:cNvPr id="45" name="图片 44"/>
            <p:cNvPicPr>
              <a:picLocks noChangeAspect="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96802" y="3090518"/>
              <a:ext cx="1107884" cy="1107883"/>
            </a:xfrm>
            <a:prstGeom prst="rect">
              <a:avLst/>
            </a:prstGeom>
          </p:spPr>
        </p:pic>
      </p:grpSp>
      <p:pic>
        <p:nvPicPr>
          <p:cNvPr id="50" name="图片 4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36053" y="5064360"/>
            <a:ext cx="2075514" cy="1399490"/>
          </a:xfrm>
          <a:prstGeom prst="rect">
            <a:avLst/>
          </a:prstGeom>
        </p:spPr>
      </p:pic>
      <p:grpSp>
        <p:nvGrpSpPr>
          <p:cNvPr id="55" name="组合 54"/>
          <p:cNvGrpSpPr/>
          <p:nvPr/>
        </p:nvGrpSpPr>
        <p:grpSpPr>
          <a:xfrm>
            <a:off x="9032171" y="4896331"/>
            <a:ext cx="1414805" cy="1347597"/>
            <a:chOff x="5827947" y="4897506"/>
            <a:chExt cx="1814394" cy="1728204"/>
          </a:xfrm>
        </p:grpSpPr>
        <p:pic>
          <p:nvPicPr>
            <p:cNvPr id="51" name="图片 50"/>
            <p:cNvPicPr>
              <a:picLocks noChangeAspect="1"/>
            </p:cNvPicPr>
            <p:nvPr/>
          </p:nvPicPr>
          <p:blipFill>
            <a:blip r:embed="rId17"/>
            <a:srcRect r="426"/>
            <a:stretch>
              <a:fillRect/>
            </a:stretch>
          </p:blipFill>
          <p:spPr>
            <a:xfrm>
              <a:off x="5954555" y="4983548"/>
              <a:ext cx="650014" cy="652793"/>
            </a:xfrm>
            <a:custGeom>
              <a:avLst/>
              <a:gdLst>
                <a:gd name="connsiteX0" fmla="*/ 234495 w 1433868"/>
                <a:gd name="connsiteY0" fmla="*/ 0 h 1440000"/>
                <a:gd name="connsiteX1" fmla="*/ 1193988 w 1433868"/>
                <a:gd name="connsiteY1" fmla="*/ 0 h 1440000"/>
                <a:gd name="connsiteX2" fmla="*/ 1433868 w 1433868"/>
                <a:gd name="connsiteY2" fmla="*/ 239880 h 1440000"/>
                <a:gd name="connsiteX3" fmla="*/ 1433868 w 1433868"/>
                <a:gd name="connsiteY3" fmla="*/ 1200120 h 1440000"/>
                <a:gd name="connsiteX4" fmla="*/ 1193988 w 1433868"/>
                <a:gd name="connsiteY4" fmla="*/ 1440000 h 1440000"/>
                <a:gd name="connsiteX5" fmla="*/ 234495 w 1433868"/>
                <a:gd name="connsiteY5" fmla="*/ 1440000 h 1440000"/>
                <a:gd name="connsiteX6" fmla="*/ 13466 w 1433868"/>
                <a:gd name="connsiteY6" fmla="*/ 1293492 h 1440000"/>
                <a:gd name="connsiteX7" fmla="*/ 0 w 1433868"/>
                <a:gd name="connsiteY7" fmla="*/ 1250112 h 1440000"/>
                <a:gd name="connsiteX8" fmla="*/ 0 w 1433868"/>
                <a:gd name="connsiteY8" fmla="*/ 189888 h 1440000"/>
                <a:gd name="connsiteX9" fmla="*/ 13466 w 1433868"/>
                <a:gd name="connsiteY9" fmla="*/ 146508 h 1440000"/>
                <a:gd name="connsiteX10" fmla="*/ 234495 w 1433868"/>
                <a:gd name="connsiteY10"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3868" h="1440000">
                  <a:moveTo>
                    <a:pt x="234495" y="0"/>
                  </a:moveTo>
                  <a:lnTo>
                    <a:pt x="1193988" y="0"/>
                  </a:lnTo>
                  <a:cubicBezTo>
                    <a:pt x="1326470" y="0"/>
                    <a:pt x="1433868" y="107398"/>
                    <a:pt x="1433868" y="239880"/>
                  </a:cubicBezTo>
                  <a:lnTo>
                    <a:pt x="1433868" y="1200120"/>
                  </a:lnTo>
                  <a:cubicBezTo>
                    <a:pt x="1433868" y="1332602"/>
                    <a:pt x="1326470" y="1440000"/>
                    <a:pt x="1193988" y="1440000"/>
                  </a:cubicBezTo>
                  <a:lnTo>
                    <a:pt x="234495" y="1440000"/>
                  </a:lnTo>
                  <a:cubicBezTo>
                    <a:pt x="135134" y="1440000"/>
                    <a:pt x="49882" y="1379589"/>
                    <a:pt x="13466" y="1293492"/>
                  </a:cubicBezTo>
                  <a:lnTo>
                    <a:pt x="0" y="1250112"/>
                  </a:lnTo>
                  <a:lnTo>
                    <a:pt x="0" y="189888"/>
                  </a:lnTo>
                  <a:lnTo>
                    <a:pt x="13466" y="146508"/>
                  </a:lnTo>
                  <a:cubicBezTo>
                    <a:pt x="49882" y="60411"/>
                    <a:pt x="135134" y="0"/>
                    <a:pt x="234495" y="0"/>
                  </a:cubicBezTo>
                  <a:close/>
                </a:path>
              </a:pathLst>
            </a:custGeom>
          </p:spPr>
        </p:pic>
        <p:pic>
          <p:nvPicPr>
            <p:cNvPr id="52" name="图片 51"/>
            <p:cNvPicPr>
              <a:picLocks noChangeAspect="1"/>
            </p:cNvPicPr>
            <p:nvPr/>
          </p:nvPicPr>
          <p:blipFill>
            <a:blip r:embed="rId18">
              <a:clrChange>
                <a:clrFrom>
                  <a:srgbClr val="F8F8F8"/>
                </a:clrFrom>
                <a:clrTo>
                  <a:srgbClr val="F8F8F8">
                    <a:alpha val="0"/>
                  </a:srgbClr>
                </a:clrTo>
              </a:clrChange>
            </a:blip>
            <a:stretch>
              <a:fillRect/>
            </a:stretch>
          </p:blipFill>
          <p:spPr>
            <a:xfrm>
              <a:off x="6831000" y="5807852"/>
              <a:ext cx="811341" cy="817858"/>
            </a:xfrm>
            <a:prstGeom prst="rect">
              <a:avLst/>
            </a:prstGeom>
          </p:spPr>
        </p:pic>
        <p:pic>
          <p:nvPicPr>
            <p:cNvPr id="53" name="图片 5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827947" y="5827439"/>
              <a:ext cx="798271" cy="798271"/>
            </a:xfrm>
            <a:prstGeom prst="rect">
              <a:avLst/>
            </a:prstGeom>
          </p:spPr>
        </p:pic>
        <p:pic>
          <p:nvPicPr>
            <p:cNvPr id="54" name="图片 53"/>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6869497" y="4897506"/>
              <a:ext cx="772844" cy="772844"/>
            </a:xfrm>
            <a:prstGeom prst="rect">
              <a:avLst/>
            </a:prstGeom>
          </p:spPr>
        </p:pic>
      </p:grpSp>
      <p:sp>
        <p:nvSpPr>
          <p:cNvPr id="59" name="矩形 27"/>
          <p:cNvSpPr/>
          <p:nvPr/>
        </p:nvSpPr>
        <p:spPr>
          <a:xfrm rot="2700000" flipV="1">
            <a:off x="-2458952" y="-840496"/>
            <a:ext cx="1563083" cy="1563083"/>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nvGrpSpPr>
          <p:cNvPr id="70" name="组合 69"/>
          <p:cNvGrpSpPr/>
          <p:nvPr/>
        </p:nvGrpSpPr>
        <p:grpSpPr>
          <a:xfrm>
            <a:off x="1611729" y="4100180"/>
            <a:ext cx="2401884" cy="611287"/>
            <a:chOff x="1533881" y="3971535"/>
            <a:chExt cx="2401884" cy="611287"/>
          </a:xfrm>
        </p:grpSpPr>
        <p:sp>
          <p:nvSpPr>
            <p:cNvPr id="23" name="文本框 22"/>
            <p:cNvSpPr txBox="1"/>
            <p:nvPr/>
          </p:nvSpPr>
          <p:spPr>
            <a:xfrm>
              <a:off x="1533881" y="4121157"/>
              <a:ext cx="2016796" cy="461665"/>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Firefighting</a:t>
              </a:r>
            </a:p>
          </p:txBody>
        </p:sp>
        <p:grpSp>
          <p:nvGrpSpPr>
            <p:cNvPr id="62" name="组合 61"/>
            <p:cNvGrpSpPr/>
            <p:nvPr/>
          </p:nvGrpSpPr>
          <p:grpSpPr>
            <a:xfrm>
              <a:off x="3418572" y="3971535"/>
              <a:ext cx="517193" cy="326284"/>
              <a:chOff x="3418572" y="3971535"/>
              <a:chExt cx="517193" cy="326284"/>
            </a:xfrm>
          </p:grpSpPr>
          <p:sp>
            <p:nvSpPr>
              <p:cNvPr id="60" name="椭圆形标注 59"/>
              <p:cNvSpPr/>
              <p:nvPr/>
            </p:nvSpPr>
            <p:spPr>
              <a:xfrm>
                <a:off x="3433673" y="3971535"/>
                <a:ext cx="486991" cy="326284"/>
              </a:xfrm>
              <a:prstGeom prst="wedgeEllipseCallou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1" name="文本框 60"/>
              <p:cNvSpPr txBox="1"/>
              <p:nvPr/>
            </p:nvSpPr>
            <p:spPr>
              <a:xfrm>
                <a:off x="3418572" y="3980789"/>
                <a:ext cx="517193" cy="307777"/>
              </a:xfrm>
              <a:prstGeom prst="rect">
                <a:avLst/>
              </a:prstGeom>
              <a:noFill/>
            </p:spPr>
            <p:txBody>
              <a:bodyPr wrap="none" rtlCol="0">
                <a:spAutoFit/>
              </a:bodyPr>
              <a:lstStyle/>
              <a:p>
                <a:pPr algn="ctr"/>
                <a:r>
                  <a:rPr 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New</a:t>
                </a:r>
              </a:p>
            </p:txBody>
          </p:sp>
        </p:grpSp>
      </p:grpSp>
      <p:grpSp>
        <p:nvGrpSpPr>
          <p:cNvPr id="72" name="组合 71"/>
          <p:cNvGrpSpPr/>
          <p:nvPr/>
        </p:nvGrpSpPr>
        <p:grpSpPr>
          <a:xfrm>
            <a:off x="4462485" y="4101323"/>
            <a:ext cx="2422651" cy="932008"/>
            <a:chOff x="5110812" y="3971535"/>
            <a:chExt cx="2422651" cy="932008"/>
          </a:xfrm>
        </p:grpSpPr>
        <p:sp>
          <p:nvSpPr>
            <p:cNvPr id="21" name="文本框 20"/>
            <p:cNvSpPr txBox="1"/>
            <p:nvPr/>
          </p:nvSpPr>
          <p:spPr>
            <a:xfrm>
              <a:off x="5110812" y="4072546"/>
              <a:ext cx="2124133" cy="830997"/>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Explosion-proof</a:t>
              </a:r>
            </a:p>
          </p:txBody>
        </p:sp>
        <p:grpSp>
          <p:nvGrpSpPr>
            <p:cNvPr id="63" name="组合 62"/>
            <p:cNvGrpSpPr/>
            <p:nvPr/>
          </p:nvGrpSpPr>
          <p:grpSpPr>
            <a:xfrm>
              <a:off x="7016270" y="3971535"/>
              <a:ext cx="517193" cy="326284"/>
              <a:chOff x="3418572" y="3971535"/>
              <a:chExt cx="517193" cy="326284"/>
            </a:xfrm>
          </p:grpSpPr>
          <p:sp>
            <p:nvSpPr>
              <p:cNvPr id="64" name="椭圆形标注 63"/>
              <p:cNvSpPr/>
              <p:nvPr/>
            </p:nvSpPr>
            <p:spPr>
              <a:xfrm>
                <a:off x="3433673" y="3971535"/>
                <a:ext cx="486991" cy="326284"/>
              </a:xfrm>
              <a:prstGeom prst="wedgeEllipseCallou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5" name="文本框 64"/>
              <p:cNvSpPr txBox="1"/>
              <p:nvPr/>
            </p:nvSpPr>
            <p:spPr>
              <a:xfrm>
                <a:off x="3418572" y="3980789"/>
                <a:ext cx="517193" cy="307777"/>
              </a:xfrm>
              <a:prstGeom prst="rect">
                <a:avLst/>
              </a:prstGeom>
              <a:noFill/>
            </p:spPr>
            <p:txBody>
              <a:bodyPr wrap="none" rtlCol="0">
                <a:spAutoFit/>
              </a:bodyPr>
              <a:lstStyle/>
              <a:p>
                <a:pPr algn="ctr"/>
                <a:r>
                  <a:rPr 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New</a:t>
                </a:r>
              </a:p>
            </p:txBody>
          </p:sp>
        </p:grpSp>
      </p:grpSp>
      <p:grpSp>
        <p:nvGrpSpPr>
          <p:cNvPr id="74" name="组合 73"/>
          <p:cNvGrpSpPr/>
          <p:nvPr/>
        </p:nvGrpSpPr>
        <p:grpSpPr>
          <a:xfrm>
            <a:off x="9066580" y="1192792"/>
            <a:ext cx="2077728" cy="610868"/>
            <a:chOff x="5224961" y="1012826"/>
            <a:chExt cx="2077728" cy="610868"/>
          </a:xfrm>
        </p:grpSpPr>
        <p:sp>
          <p:nvSpPr>
            <p:cNvPr id="14" name="文本框 13"/>
            <p:cNvSpPr txBox="1"/>
            <p:nvPr/>
          </p:nvSpPr>
          <p:spPr>
            <a:xfrm>
              <a:off x="5224961" y="1162029"/>
              <a:ext cx="1866365" cy="461665"/>
            </a:xfrm>
            <a:prstGeom prst="rect">
              <a:avLst/>
            </a:prstGeom>
            <a:noFill/>
          </p:spPr>
          <p:txBody>
            <a:bodyPr wrap="square" rtlCol="0">
              <a:spAutoFit/>
            </a:bodyPr>
            <a:lstStyle>
              <a:defPPr>
                <a:defRPr lang="zh-CN"/>
              </a:defPPr>
              <a:lvl1pPr algn="ctr">
                <a:defRPr b="1">
                  <a:gradFill>
                    <a:gsLst>
                      <a:gs pos="44000">
                        <a:srgbClr val="09A7AA"/>
                      </a:gs>
                      <a:gs pos="5000">
                        <a:srgbClr val="28D16C"/>
                      </a:gs>
                      <a:gs pos="100000">
                        <a:srgbClr val="029DB9"/>
                      </a:gs>
                    </a:gsLst>
                    <a:lin ang="18000000" scaled="0"/>
                  </a:gradFill>
                  <a:latin typeface="Calibri" panose="020F0502020204030204" pitchFamily="34" charset="0"/>
                  <a:cs typeface="Calibri" panose="020F0502020204030204" pitchFamily="34" charset="0"/>
                </a:defRPr>
              </a:lvl1pPr>
            </a:lstStyle>
            <a:p>
              <a:pPr>
                <a:defRPr/>
              </a:pPr>
              <a:r>
                <a:rPr lang="en-US"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rPr>
                <a:t>Acoustic</a:t>
              </a:r>
              <a:endParaRPr lang="en-US" altLang="zh-CN" sz="2400" dirty="0">
                <a:gradFill>
                  <a:gsLst>
                    <a:gs pos="5000">
                      <a:srgbClr val="EA592D"/>
                    </a:gs>
                    <a:gs pos="100000">
                      <a:srgbClr val="DF2771"/>
                    </a:gs>
                  </a:gsLst>
                  <a:lin ang="16200000" scaled="0"/>
                </a:gradFill>
                <a:ea typeface="微软雅黑" panose="020B0503020204020204" pitchFamily="34" charset="-122"/>
                <a:sym typeface="Calibri" panose="020F0502020204030204" pitchFamily="34" charset="0"/>
              </a:endParaRPr>
            </a:p>
          </p:txBody>
        </p:sp>
        <p:grpSp>
          <p:nvGrpSpPr>
            <p:cNvPr id="66" name="组合 65"/>
            <p:cNvGrpSpPr/>
            <p:nvPr/>
          </p:nvGrpSpPr>
          <p:grpSpPr>
            <a:xfrm>
              <a:off x="6785496" y="1012826"/>
              <a:ext cx="517193" cy="326284"/>
              <a:chOff x="3418572" y="3971535"/>
              <a:chExt cx="517193" cy="326284"/>
            </a:xfrm>
          </p:grpSpPr>
          <p:sp>
            <p:nvSpPr>
              <p:cNvPr id="67" name="椭圆形标注 66"/>
              <p:cNvSpPr/>
              <p:nvPr/>
            </p:nvSpPr>
            <p:spPr>
              <a:xfrm>
                <a:off x="3433673" y="3971535"/>
                <a:ext cx="486991" cy="326284"/>
              </a:xfrm>
              <a:prstGeom prst="wedgeEllipseCallou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8" name="文本框 67"/>
              <p:cNvSpPr txBox="1"/>
              <p:nvPr/>
            </p:nvSpPr>
            <p:spPr>
              <a:xfrm>
                <a:off x="3418572" y="3980789"/>
                <a:ext cx="517193" cy="307777"/>
              </a:xfrm>
              <a:prstGeom prst="rect">
                <a:avLst/>
              </a:prstGeom>
              <a:noFill/>
            </p:spPr>
            <p:txBody>
              <a:bodyPr wrap="none" rtlCol="0">
                <a:spAutoFit/>
              </a:bodyPr>
              <a:lstStyle/>
              <a:p>
                <a:pPr algn="ctr"/>
                <a:r>
                  <a:rPr 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New</a:t>
                </a:r>
              </a:p>
            </p:txBody>
          </p:sp>
        </p:grpSp>
      </p:grpSp>
    </p:spTree>
    <p:extLst>
      <p:ext uri="{BB962C8B-B14F-4D97-AF65-F5344CB8AC3E}">
        <p14:creationId xmlns:p14="http://schemas.microsoft.com/office/powerpoint/2010/main" val="1593574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14251" y="4830207"/>
            <a:ext cx="3648413" cy="1917834"/>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 name="标题 1"/>
          <p:cNvSpPr>
            <a:spLocks noGrp="1"/>
          </p:cNvSpPr>
          <p:nvPr>
            <p:ph type="title"/>
          </p:nvPr>
        </p:nvSpPr>
        <p:spPr/>
        <p:txBody>
          <a:bodyPr/>
          <a:lstStyle/>
          <a:p>
            <a:r>
              <a:rPr lang="en-US" dirty="0">
                <a:latin typeface="Calibri" panose="020F0502020204030204" pitchFamily="34" charset="0"/>
                <a:ea typeface="微软雅黑" panose="020B0503020204020204" pitchFamily="34" charset="-122"/>
                <a:sym typeface="Calibri" panose="020F0502020204030204" pitchFamily="34" charset="0"/>
              </a:rPr>
              <a:t>PRODUCT MATRIX - HANDHELD</a:t>
            </a:r>
          </a:p>
        </p:txBody>
      </p:sp>
      <p:cxnSp>
        <p:nvCxnSpPr>
          <p:cNvPr id="6" name="直接连接符 5"/>
          <p:cNvCxnSpPr/>
          <p:nvPr/>
        </p:nvCxnSpPr>
        <p:spPr>
          <a:xfrm>
            <a:off x="6516277" y="1562303"/>
            <a:ext cx="0" cy="4899767"/>
          </a:xfrm>
          <a:prstGeom prst="line">
            <a:avLst/>
          </a:prstGeom>
          <a:ln w="12700">
            <a:solidFill>
              <a:schemeClr val="tx1">
                <a:lumMod val="50000"/>
                <a:lumOff val="50000"/>
                <a:alpha val="34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5801" y="1437058"/>
            <a:ext cx="1514781" cy="1514781"/>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2133" y="1650497"/>
            <a:ext cx="949876" cy="949876"/>
          </a:xfrm>
          <a:prstGeom prst="rect">
            <a:avLst/>
          </a:prstGeom>
        </p:spPr>
      </p:pic>
      <p:sp>
        <p:nvSpPr>
          <p:cNvPr id="21" name="文本框 20"/>
          <p:cNvSpPr txBox="1"/>
          <p:nvPr/>
        </p:nvSpPr>
        <p:spPr>
          <a:xfrm>
            <a:off x="2204009" y="2890129"/>
            <a:ext cx="1244251"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Mini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22" name="文本框 21"/>
          <p:cNvSpPr txBox="1"/>
          <p:nvPr/>
        </p:nvSpPr>
        <p:spPr>
          <a:xfrm>
            <a:off x="1502512" y="1129436"/>
            <a:ext cx="4167759" cy="46166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Entry</a:t>
            </a:r>
            <a:r>
              <a:rPr kumimoji="0" lang="en-US" altLang="zh-CN" sz="2400" b="1" i="0" u="none" strike="noStrike" kern="1200" cap="none" spc="0" normalizeH="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&amp; Middle </a:t>
            </a:r>
            <a:r>
              <a:rPr kumimoji="0" lang="en-US" altLang="zh-CN" sz="2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level</a:t>
            </a:r>
            <a:endParaRPr kumimoji="0" lang="zh-CN" altLang="en-US" sz="2400" b="1" i="0" u="none" strike="noStrike" kern="1200" cap="none" spc="0" normalizeH="0" baseline="0" noProof="0" dirty="0">
              <a:ln>
                <a:noFill/>
              </a:ln>
              <a:solidFill>
                <a:schemeClr val="bg1"/>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8" name="文本框 27"/>
          <p:cNvSpPr txBox="1"/>
          <p:nvPr/>
        </p:nvSpPr>
        <p:spPr>
          <a:xfrm>
            <a:off x="2258895" y="4403789"/>
            <a:ext cx="1134478"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Eco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31" name="文本框 30"/>
          <p:cNvSpPr txBox="1"/>
          <p:nvPr/>
        </p:nvSpPr>
        <p:spPr>
          <a:xfrm>
            <a:off x="4488729" y="6273827"/>
            <a:ext cx="1444242"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Pocket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2512" y="3329318"/>
            <a:ext cx="1295717" cy="1256472"/>
          </a:xfrm>
          <a:prstGeom prst="rect">
            <a:avLst/>
          </a:prstGeom>
        </p:spPr>
      </p:pic>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5524" y="3289283"/>
            <a:ext cx="1279041" cy="1275623"/>
          </a:xfrm>
          <a:prstGeom prst="rect">
            <a:avLst/>
          </a:prstGeom>
        </p:spPr>
      </p:pic>
      <p:pic>
        <p:nvPicPr>
          <p:cNvPr id="34" name="图片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27640" y="3477008"/>
            <a:ext cx="1094548" cy="1094548"/>
          </a:xfrm>
          <a:prstGeom prst="rect">
            <a:avLst/>
          </a:prstGeom>
        </p:spPr>
      </p:pic>
      <p:pic>
        <p:nvPicPr>
          <p:cNvPr id="36" name="Picture 2"/>
          <p:cNvPicPr>
            <a:picLocks noChangeAspect="1"/>
          </p:cNvPicPr>
          <p:nvPr/>
        </p:nvPicPr>
        <p:blipFill rotWithShape="1">
          <a:blip r:embed="rId7" cstate="print">
            <a:extLst>
              <a:ext uri="{28A0092B-C50C-407E-A947-70E740481C1C}">
                <a14:useLocalDpi xmlns:a14="http://schemas.microsoft.com/office/drawing/2010/main" val="0"/>
              </a:ext>
            </a:extLst>
          </a:blip>
          <a:srcRect l="18349" t="23905" r="19270" b="17620"/>
          <a:stretch/>
        </p:blipFill>
        <p:spPr>
          <a:xfrm>
            <a:off x="5337859" y="5480390"/>
            <a:ext cx="663942" cy="622382"/>
          </a:xfrm>
          <a:prstGeom prst="rect">
            <a:avLst/>
          </a:prstGeom>
        </p:spPr>
      </p:pic>
      <p:grpSp>
        <p:nvGrpSpPr>
          <p:cNvPr id="37" name="组合 36"/>
          <p:cNvGrpSpPr/>
          <p:nvPr/>
        </p:nvGrpSpPr>
        <p:grpSpPr>
          <a:xfrm>
            <a:off x="4227272" y="5461315"/>
            <a:ext cx="1040464" cy="660533"/>
            <a:chOff x="494146" y="2826847"/>
            <a:chExt cx="2712933" cy="1722291"/>
          </a:xfrm>
        </p:grpSpPr>
        <p:pic>
          <p:nvPicPr>
            <p:cNvPr id="38" name="Picture 1"/>
            <p:cNvPicPr>
              <a:picLocks noChangeAspect="1"/>
            </p:cNvPicPr>
            <p:nvPr/>
          </p:nvPicPr>
          <p:blipFill rotWithShape="1">
            <a:blip r:embed="rId8" cstate="print">
              <a:extLst>
                <a:ext uri="{28A0092B-C50C-407E-A947-70E740481C1C}">
                  <a14:useLocalDpi xmlns:a14="http://schemas.microsoft.com/office/drawing/2010/main" val="0"/>
                </a:ext>
              </a:extLst>
            </a:blip>
            <a:srcRect l="10159" t="23333" r="10031" b="26000"/>
            <a:stretch/>
          </p:blipFill>
          <p:spPr>
            <a:xfrm>
              <a:off x="494146" y="2826847"/>
              <a:ext cx="2712933" cy="1722291"/>
            </a:xfrm>
            <a:prstGeom prst="rect">
              <a:avLst/>
            </a:prstGeom>
          </p:spPr>
        </p:pic>
        <p:pic>
          <p:nvPicPr>
            <p:cNvPr id="39" name="Picture 1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5099" y="3150351"/>
              <a:ext cx="1463039" cy="1097280"/>
            </a:xfrm>
            <a:prstGeom prst="rect">
              <a:avLst/>
            </a:prstGeom>
          </p:spPr>
        </p:pic>
      </p:grpSp>
      <p:sp>
        <p:nvSpPr>
          <p:cNvPr id="40" name="文本框 39"/>
          <p:cNvSpPr txBox="1"/>
          <p:nvPr/>
        </p:nvSpPr>
        <p:spPr>
          <a:xfrm>
            <a:off x="4751430" y="4403789"/>
            <a:ext cx="918841"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E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pic>
        <p:nvPicPr>
          <p:cNvPr id="41" name="Picture 1"/>
          <p:cNvPicPr>
            <a:picLocks noChangeAspect="1"/>
          </p:cNvPicPr>
          <p:nvPr/>
        </p:nvPicPr>
        <p:blipFill rotWithShape="1">
          <a:blip r:embed="rId10" cstate="print">
            <a:extLst>
              <a:ext uri="{28A0092B-C50C-407E-A947-70E740481C1C}">
                <a14:useLocalDpi xmlns:a14="http://schemas.microsoft.com/office/drawing/2010/main" val="0"/>
              </a:ext>
            </a:extLst>
          </a:blip>
          <a:srcRect l="34353" r="33802"/>
          <a:stretch/>
        </p:blipFill>
        <p:spPr>
          <a:xfrm>
            <a:off x="4984383" y="3329317"/>
            <a:ext cx="342848" cy="1076601"/>
          </a:xfrm>
          <a:prstGeom prst="rect">
            <a:avLst/>
          </a:prstGeom>
        </p:spPr>
      </p:pic>
      <p:grpSp>
        <p:nvGrpSpPr>
          <p:cNvPr id="57" name="组合 56"/>
          <p:cNvGrpSpPr/>
          <p:nvPr/>
        </p:nvGrpSpPr>
        <p:grpSpPr>
          <a:xfrm>
            <a:off x="1752515" y="5050232"/>
            <a:ext cx="2194085" cy="1244492"/>
            <a:chOff x="46101" y="5181302"/>
            <a:chExt cx="2030608" cy="1151767"/>
          </a:xfrm>
        </p:grpSpPr>
        <p:pic>
          <p:nvPicPr>
            <p:cNvPr id="49" name="图片 48"/>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101" y="5191464"/>
              <a:ext cx="1064457" cy="1091069"/>
            </a:xfrm>
            <a:prstGeom prst="rect">
              <a:avLst/>
            </a:prstGeom>
          </p:spPr>
        </p:pic>
        <p:grpSp>
          <p:nvGrpSpPr>
            <p:cNvPr id="55" name="组合 54"/>
            <p:cNvGrpSpPr/>
            <p:nvPr/>
          </p:nvGrpSpPr>
          <p:grpSpPr>
            <a:xfrm>
              <a:off x="487679" y="5181302"/>
              <a:ext cx="1151767" cy="1151767"/>
              <a:chOff x="-1731644" y="0"/>
              <a:chExt cx="6858000" cy="6858000"/>
            </a:xfrm>
          </p:grpSpPr>
          <p:pic>
            <p:nvPicPr>
              <p:cNvPr id="54" name="图片 5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31644" y="0"/>
                <a:ext cx="6858000" cy="6858000"/>
              </a:xfrm>
              <a:prstGeom prst="rect">
                <a:avLst/>
              </a:prstGeom>
            </p:spPr>
          </p:pic>
          <p:pic>
            <p:nvPicPr>
              <p:cNvPr id="53" name="图片 5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99174" y="694482"/>
                <a:ext cx="1405045" cy="1905592"/>
              </a:xfrm>
              <a:prstGeom prst="rect">
                <a:avLst/>
              </a:prstGeom>
            </p:spPr>
          </p:pic>
        </p:grpSp>
        <p:pic>
          <p:nvPicPr>
            <p:cNvPr id="56" name="图片 5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80380" y="5211245"/>
              <a:ext cx="1096329" cy="1096329"/>
            </a:xfrm>
            <a:prstGeom prst="rect">
              <a:avLst/>
            </a:prstGeom>
          </p:spPr>
        </p:pic>
      </p:grpSp>
      <p:sp>
        <p:nvSpPr>
          <p:cNvPr id="58" name="文本框 57"/>
          <p:cNvSpPr txBox="1"/>
          <p:nvPr/>
        </p:nvSpPr>
        <p:spPr>
          <a:xfrm>
            <a:off x="2357897" y="6273827"/>
            <a:ext cx="936475" cy="369332"/>
          </a:xfrm>
          <a:prstGeom prst="rect">
            <a:avLst/>
          </a:prstGeom>
          <a:noFill/>
        </p:spPr>
        <p:txBody>
          <a:bodyPr wrap="none" rtlCol="0">
            <a:spAutoFit/>
          </a:bodyPr>
          <a:lstStyle/>
          <a:p>
            <a:pPr algn="ctr"/>
            <a:r>
              <a:rPr lang="en-US" altLang="zh-CN" b="1" dirty="0">
                <a:solidFill>
                  <a:schemeClr val="bg1"/>
                </a:solidFill>
                <a:latin typeface="Calibri" panose="020F0502020204030204" pitchFamily="34" charset="0"/>
                <a:ea typeface="微软雅黑" panose="020B0503020204020204" pitchFamily="34" charset="-122"/>
                <a:sym typeface="Calibri" panose="020F0502020204030204" pitchFamily="34" charset="0"/>
              </a:rPr>
              <a:t>B Series</a:t>
            </a:r>
            <a:endParaRPr 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60" name="图片 5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087505" y="5164061"/>
            <a:ext cx="2084559" cy="1043530"/>
          </a:xfrm>
          <a:prstGeom prst="rect">
            <a:avLst/>
          </a:prstGeom>
        </p:spPr>
      </p:pic>
      <p:pic>
        <p:nvPicPr>
          <p:cNvPr id="61" name="图片 6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600574" y="5052080"/>
            <a:ext cx="1142979" cy="1142979"/>
          </a:xfrm>
          <a:prstGeom prst="rect">
            <a:avLst/>
          </a:prstGeom>
        </p:spPr>
      </p:pic>
      <p:pic>
        <p:nvPicPr>
          <p:cNvPr id="62" name="Picture 3"/>
          <p:cNvPicPr>
            <a:picLocks noChangeAspect="1"/>
          </p:cNvPicPr>
          <p:nvPr/>
        </p:nvPicPr>
        <p:blipFill rotWithShape="1">
          <a:blip r:embed="rId17" cstate="print">
            <a:extLst>
              <a:ext uri="{28A0092B-C50C-407E-A947-70E740481C1C}">
                <a14:useLocalDpi xmlns:a14="http://schemas.microsoft.com/office/drawing/2010/main" val="0"/>
              </a:ext>
            </a:extLst>
          </a:blip>
          <a:srcRect l="29633" r="29811"/>
          <a:stretch/>
        </p:blipFill>
        <p:spPr>
          <a:xfrm>
            <a:off x="9793900" y="1717228"/>
            <a:ext cx="513699" cy="1266656"/>
          </a:xfrm>
          <a:prstGeom prst="rect">
            <a:avLst/>
          </a:prstGeom>
        </p:spPr>
      </p:pic>
      <p:pic>
        <p:nvPicPr>
          <p:cNvPr id="63" name="Picture 5"/>
          <p:cNvPicPr>
            <a:picLocks noChangeAspect="1"/>
          </p:cNvPicPr>
          <p:nvPr/>
        </p:nvPicPr>
        <p:blipFill rotWithShape="1">
          <a:blip r:embed="rId18" cstate="print">
            <a:extLst>
              <a:ext uri="{28A0092B-C50C-407E-A947-70E740481C1C}">
                <a14:useLocalDpi xmlns:a14="http://schemas.microsoft.com/office/drawing/2010/main" val="0"/>
              </a:ext>
            </a:extLst>
          </a:blip>
          <a:srcRect l="27050" t="4606" r="32344"/>
          <a:stretch/>
        </p:blipFill>
        <p:spPr>
          <a:xfrm>
            <a:off x="10423705" y="1746484"/>
            <a:ext cx="517870" cy="1216608"/>
          </a:xfrm>
          <a:prstGeom prst="rect">
            <a:avLst/>
          </a:prstGeom>
        </p:spPr>
      </p:pic>
      <p:sp>
        <p:nvSpPr>
          <p:cNvPr id="64" name="文本框 63"/>
          <p:cNvSpPr txBox="1"/>
          <p:nvPr/>
        </p:nvSpPr>
        <p:spPr>
          <a:xfrm>
            <a:off x="9959381" y="6273827"/>
            <a:ext cx="1039067"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SP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65" name="文本框 64"/>
          <p:cNvSpPr txBox="1"/>
          <p:nvPr/>
        </p:nvSpPr>
        <p:spPr>
          <a:xfrm>
            <a:off x="9959381" y="2938599"/>
            <a:ext cx="1039067"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M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68" name="文本框 67"/>
          <p:cNvSpPr txBox="1"/>
          <p:nvPr/>
        </p:nvSpPr>
        <p:spPr>
          <a:xfrm>
            <a:off x="10001861" y="4762314"/>
            <a:ext cx="954107" cy="369332"/>
          </a:xfrm>
          <a:prstGeom prst="rect">
            <a:avLst/>
          </a:prstGeom>
          <a:noFill/>
        </p:spPr>
        <p:txBody>
          <a:bodyPr wrap="none" rtlCol="0">
            <a:spAutoFit/>
          </a:bodyPr>
          <a:lstStyle/>
          <a:p>
            <a:pPr algn="ctr"/>
            <a:r>
              <a:rPr lang="en-US" altLang="zh-CN" b="1" dirty="0">
                <a:latin typeface="Calibri" panose="020F0502020204030204" pitchFamily="34" charset="0"/>
                <a:ea typeface="微软雅黑" panose="020B0503020204020204" pitchFamily="34" charset="-122"/>
                <a:sym typeface="Calibri" panose="020F0502020204030204" pitchFamily="34" charset="0"/>
              </a:rPr>
              <a:t>G Series</a:t>
            </a:r>
            <a:endParaRPr lang="en-US" b="1" dirty="0">
              <a:latin typeface="Calibri" panose="020F0502020204030204" pitchFamily="34" charset="0"/>
              <a:ea typeface="微软雅黑" panose="020B0503020204020204" pitchFamily="34" charset="-122"/>
              <a:sym typeface="Calibri" panose="020F0502020204030204" pitchFamily="34" charset="0"/>
            </a:endParaRPr>
          </a:p>
        </p:txBody>
      </p:sp>
      <p:grpSp>
        <p:nvGrpSpPr>
          <p:cNvPr id="72" name="组合 71"/>
          <p:cNvGrpSpPr/>
          <p:nvPr/>
        </p:nvGrpSpPr>
        <p:grpSpPr>
          <a:xfrm>
            <a:off x="9239146" y="3155798"/>
            <a:ext cx="2394644" cy="1674409"/>
            <a:chOff x="9251866" y="3155798"/>
            <a:chExt cx="2394644" cy="1674409"/>
          </a:xfrm>
        </p:grpSpPr>
        <p:pic>
          <p:nvPicPr>
            <p:cNvPr id="69" name="图片 6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251866" y="3279341"/>
              <a:ext cx="1416981" cy="1416982"/>
            </a:xfrm>
            <a:prstGeom prst="rect">
              <a:avLst/>
            </a:prstGeom>
          </p:spPr>
        </p:pic>
        <p:pic>
          <p:nvPicPr>
            <p:cNvPr id="70" name="图片 69"/>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972101" y="3155798"/>
              <a:ext cx="1674409" cy="1674409"/>
            </a:xfrm>
            <a:prstGeom prst="rect">
              <a:avLst/>
            </a:prstGeom>
          </p:spPr>
        </p:pic>
      </p:grpSp>
      <p:sp>
        <p:nvSpPr>
          <p:cNvPr id="73" name="矩形 72"/>
          <p:cNvSpPr/>
          <p:nvPr/>
        </p:nvSpPr>
        <p:spPr>
          <a:xfrm>
            <a:off x="441377" y="2096791"/>
            <a:ext cx="1536460" cy="307777"/>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256</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74" name="矩形 73"/>
          <p:cNvSpPr/>
          <p:nvPr/>
        </p:nvSpPr>
        <p:spPr>
          <a:xfrm>
            <a:off x="441377" y="3959048"/>
            <a:ext cx="1536460" cy="523220"/>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96 </a:t>
            </a: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160</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Focus Free</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76" name="矩形 75"/>
          <p:cNvSpPr/>
          <p:nvPr/>
        </p:nvSpPr>
        <p:spPr>
          <a:xfrm>
            <a:off x="441377" y="5510006"/>
            <a:ext cx="1536460" cy="738664"/>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192 </a:t>
            </a:r>
            <a:r>
              <a:rPr lang="en-US" altLang="zh-CN"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256</a:t>
            </a:r>
          </a:p>
          <a:p>
            <a:pPr marL="285750" indent="-285750">
              <a:buFont typeface="Arial" panose="020B0604020202020204" pitchFamily="34" charset="0"/>
              <a:buChar char="•"/>
            </a:pPr>
            <a:r>
              <a:rPr lang="en-US" altLang="zh-CN"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Focus free</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1" name="矩形 80"/>
          <p:cNvSpPr/>
          <p:nvPr/>
        </p:nvSpPr>
        <p:spPr>
          <a:xfrm>
            <a:off x="6971437" y="1970426"/>
            <a:ext cx="2485677" cy="1169551"/>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160 / 192 / 256 / 384 </a:t>
            </a: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640</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Manual Focus</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Removable Batteries /Memory Card</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82" name="矩形 81"/>
          <p:cNvSpPr/>
          <p:nvPr/>
        </p:nvSpPr>
        <p:spPr>
          <a:xfrm>
            <a:off x="6971437" y="3543550"/>
            <a:ext cx="2612858" cy="1384995"/>
          </a:xfrm>
          <a:prstGeom prst="rect">
            <a:avLst/>
          </a:prstGeom>
        </p:spPr>
        <p:txBody>
          <a:bodyPr wrap="square">
            <a:spAutoFit/>
          </a:bodyPr>
          <a:lstStyle/>
          <a:p>
            <a:pPr marL="285750" indent="-285750">
              <a:buFont typeface="Arial" panose="020B0604020202020204" pitchFamily="34" charset="0"/>
              <a:buChar char="•"/>
            </a:pPr>
            <a:r>
              <a:rPr lang="de-DE"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384 </a:t>
            </a: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480 / 640</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Auto Focus</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Removable Batteries /Memory Card</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a:p>
            <a:pPr marL="285750" indent="-285750">
              <a:buFont typeface="Arial" panose="020B0604020202020204" pitchFamily="34" charset="0"/>
              <a:buChar char="•"/>
            </a:pPr>
            <a:r>
              <a:rPr lang="en-US" altLang="zh-CN" sz="1400" dirty="0">
                <a:latin typeface="Calibri" panose="020F0502020204030204" pitchFamily="34" charset="0"/>
                <a:ea typeface="微软雅黑" panose="020B0503020204020204" pitchFamily="34" charset="-122"/>
                <a:sym typeface="Calibri" panose="020F0502020204030204" pitchFamily="34" charset="0"/>
              </a:rPr>
              <a:t>Optional Lenses</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83" name="矩形 82"/>
          <p:cNvSpPr/>
          <p:nvPr/>
        </p:nvSpPr>
        <p:spPr>
          <a:xfrm>
            <a:off x="6971437" y="5094507"/>
            <a:ext cx="2999628" cy="1600438"/>
          </a:xfrm>
          <a:prstGeom prst="rect">
            <a:avLst/>
          </a:prstGeom>
        </p:spPr>
        <p:txBody>
          <a:bodyPr wrap="square">
            <a:spAutoFit/>
          </a:bodyPr>
          <a:lstStyle/>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480 / 640</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Auto Focus</a:t>
            </a:r>
          </a:p>
          <a:p>
            <a:pPr marL="285750" indent="-285750">
              <a:buFont typeface="Arial" panose="020B0604020202020204" pitchFamily="34" charset="0"/>
              <a:buChar char="•"/>
            </a:pPr>
            <a:r>
              <a:rPr lang="en-US" altLang="zh-CN" sz="1400"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Removable Batteries /Memory Card</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a:p>
            <a:pPr marL="285750" indent="-285750">
              <a:buFont typeface="Arial" panose="020B0604020202020204" pitchFamily="34" charset="0"/>
              <a:buChar char="•"/>
            </a:pPr>
            <a:r>
              <a:rPr lang="en-US" altLang="zh-CN" sz="1400" dirty="0">
                <a:latin typeface="Calibri" panose="020F0502020204030204" pitchFamily="34" charset="0"/>
                <a:ea typeface="微软雅黑" panose="020B0503020204020204" pitchFamily="34" charset="-122"/>
                <a:sym typeface="Calibri" panose="020F0502020204030204" pitchFamily="34" charset="0"/>
              </a:rPr>
              <a:t>Optional Lenses</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a:p>
            <a:pPr marL="285750" indent="-285750">
              <a:buFont typeface="Arial" panose="020B0604020202020204" pitchFamily="34" charset="0"/>
              <a:buChar char="•"/>
            </a:pPr>
            <a:r>
              <a:rPr lang="en-US" altLang="zh-CN" sz="1400" dirty="0">
                <a:latin typeface="Calibri" panose="020F0502020204030204" pitchFamily="34" charset="0"/>
                <a:ea typeface="微软雅黑" panose="020B0503020204020204" pitchFamily="34" charset="-122"/>
                <a:sym typeface="Calibri" panose="020F0502020204030204" pitchFamily="34" charset="0"/>
              </a:rPr>
              <a:t>DV Form Factor</a:t>
            </a:r>
            <a:endParaRPr lang="zh-CN" altLang="en-US" sz="1400" dirty="0">
              <a:latin typeface="Calibri" panose="020F0502020204030204" pitchFamily="34" charset="0"/>
              <a:ea typeface="微软雅黑" panose="020B0503020204020204" pitchFamily="34" charset="-122"/>
              <a:sym typeface="Calibri" panose="020F0502020204030204" pitchFamily="34" charset="0"/>
            </a:endParaRPr>
          </a:p>
        </p:txBody>
      </p:sp>
      <p:sp>
        <p:nvSpPr>
          <p:cNvPr id="84" name="文本框 83"/>
          <p:cNvSpPr txBox="1"/>
          <p:nvPr/>
        </p:nvSpPr>
        <p:spPr>
          <a:xfrm>
            <a:off x="7250300" y="1129436"/>
            <a:ext cx="4167759" cy="461665"/>
          </a:xfrm>
          <a:prstGeom prst="rect">
            <a:avLst/>
          </a:prstGeom>
          <a:solidFill>
            <a:schemeClr val="tx1"/>
          </a:solidFill>
        </p:spPr>
        <p:txBody>
          <a:bodyPr wrap="square" rtlCol="0">
            <a:spAutoFit/>
          </a:bodyPr>
          <a:lstStyle/>
          <a:p>
            <a:pPr lvl="0" algn="ctr">
              <a:defRPr/>
            </a:pPr>
            <a:r>
              <a:rPr lang="en-US" altLang="zh-CN" sz="24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Middle &amp; High-end Level</a:t>
            </a:r>
            <a:endParaRPr lang="zh-CN" altLang="en-US" sz="24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45" name="矩形 44"/>
          <p:cNvSpPr/>
          <p:nvPr/>
        </p:nvSpPr>
        <p:spPr>
          <a:xfrm>
            <a:off x="4332000" y="1970426"/>
            <a:ext cx="1436173" cy="738664"/>
          </a:xfrm>
          <a:prstGeom prst="rect">
            <a:avLst/>
          </a:prstGeom>
        </p:spPr>
        <p:txBody>
          <a:bodyPr wrap="square">
            <a:spAutoFit/>
          </a:bodyPr>
          <a:lstStyle/>
          <a:p>
            <a:r>
              <a:rPr lang="de-DE" sz="1400" b="1"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Smartphone</a:t>
            </a:r>
          </a:p>
          <a:p>
            <a:r>
              <a:rPr lang="de-DE" sz="1400" b="1"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Attachment </a:t>
            </a:r>
            <a:r>
              <a:rPr lang="en-US" altLang="zh-CN" sz="1400" b="1"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for Android </a:t>
            </a:r>
            <a:endParaRPr lang="de-DE" sz="1400" b="1" dirty="0">
              <a:solidFill>
                <a:schemeClr val="dk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4" name="文本框 3"/>
          <p:cNvSpPr txBox="1"/>
          <p:nvPr/>
        </p:nvSpPr>
        <p:spPr>
          <a:xfrm>
            <a:off x="1857958" y="2440907"/>
            <a:ext cx="1539753" cy="523220"/>
          </a:xfrm>
          <a:prstGeom prst="rect">
            <a:avLst/>
          </a:prstGeom>
          <a:noFill/>
        </p:spPr>
        <p:txBody>
          <a:bodyPr wrap="square" rtlCol="0">
            <a:spAutoFit/>
          </a:bodyPr>
          <a:lstStyle/>
          <a:p>
            <a:r>
              <a:rPr lang="en-US" altLang="zh-CN" sz="1400" dirty="0"/>
              <a:t>Mini2Plus:</a:t>
            </a:r>
          </a:p>
          <a:p>
            <a:r>
              <a:rPr lang="en-US" altLang="zh-CN" sz="1400" dirty="0"/>
              <a:t>Manual Focus</a:t>
            </a:r>
            <a:endParaRPr lang="en-US" sz="1400" dirty="0"/>
          </a:p>
        </p:txBody>
      </p:sp>
      <p:sp>
        <p:nvSpPr>
          <p:cNvPr id="46" name="文本框 45"/>
          <p:cNvSpPr txBox="1"/>
          <p:nvPr/>
        </p:nvSpPr>
        <p:spPr>
          <a:xfrm>
            <a:off x="3111886" y="2440907"/>
            <a:ext cx="1151604" cy="523220"/>
          </a:xfrm>
          <a:prstGeom prst="rect">
            <a:avLst/>
          </a:prstGeom>
          <a:noFill/>
        </p:spPr>
        <p:txBody>
          <a:bodyPr wrap="square" rtlCol="0">
            <a:spAutoFit/>
          </a:bodyPr>
          <a:lstStyle/>
          <a:p>
            <a:r>
              <a:rPr lang="en-US" altLang="zh-CN" sz="1400" dirty="0"/>
              <a:t>Mini2: </a:t>
            </a:r>
          </a:p>
          <a:p>
            <a:r>
              <a:rPr lang="en-US" altLang="zh-CN" sz="1400" dirty="0"/>
              <a:t>Focus Free</a:t>
            </a:r>
            <a:endParaRPr lang="en-US" sz="1400" dirty="0"/>
          </a:p>
        </p:txBody>
      </p:sp>
      <p:pic>
        <p:nvPicPr>
          <p:cNvPr id="50" name="attachment-1686312452321-d4c73bc78d153838-undefined" descr="attachment-1686312452321-d4c73bc78d153838-undefined"/>
          <p:cNvPicPr/>
          <p:nvPr/>
        </p:nvPicPr>
        <p:blipFill>
          <a:blip r:embed="rId21" cstate="print"/>
          <a:srcRect/>
          <a:stretch>
            <a:fillRect/>
          </a:stretch>
        </p:blipFill>
        <p:spPr>
          <a:xfrm>
            <a:off x="3713283" y="3531262"/>
            <a:ext cx="380226" cy="270383"/>
          </a:xfrm>
          <a:prstGeom prst="rect">
            <a:avLst/>
          </a:prstGeom>
          <a:noFill/>
        </p:spPr>
      </p:pic>
    </p:spTree>
    <p:extLst>
      <p:ext uri="{BB962C8B-B14F-4D97-AF65-F5344CB8AC3E}">
        <p14:creationId xmlns:p14="http://schemas.microsoft.com/office/powerpoint/2010/main" val="4158238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p:txBody>
          <a:bodyPr>
            <a:normAutofit/>
          </a:bodyPr>
          <a:lstStyle/>
          <a:p>
            <a:pPr lvl="0"/>
            <a:r>
              <a:rPr lang="en-US" altLang="zh-CN"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PRODUCT POSITIONING</a:t>
            </a:r>
            <a:endParaRPr lang="en-US" dirty="0">
              <a:latin typeface="Calibri" panose="020F0502020204030204" pitchFamily="34" charset="0"/>
              <a:cs typeface="Calibri" panose="020F0502020204030204" pitchFamily="34" charset="0"/>
              <a:sym typeface="Calibri" panose="020F0502020204030204" pitchFamily="34" charset="0"/>
            </a:endParaRPr>
          </a:p>
        </p:txBody>
      </p:sp>
      <p:sp>
        <p:nvSpPr>
          <p:cNvPr id="74" name="文本框 127"/>
          <p:cNvSpPr txBox="1"/>
          <p:nvPr/>
        </p:nvSpPr>
        <p:spPr>
          <a:xfrm>
            <a:off x="574491" y="1003356"/>
            <a:ext cx="11249209" cy="1674754"/>
          </a:xfrm>
          <a:prstGeom prst="rect">
            <a:avLst/>
          </a:prstGeom>
          <a:noFill/>
        </p:spPr>
        <p:txBody>
          <a:bodyPr wrap="square" rtlCol="0">
            <a:spAutoFit/>
          </a:bodyPr>
          <a:lstStyle/>
          <a:p>
            <a:pPr marL="285750" lvl="0" indent="-285750">
              <a:lnSpc>
                <a:spcPct val="150000"/>
              </a:lnSpc>
              <a:spcBef>
                <a:spcPts val="600"/>
              </a:spcBef>
              <a:buClr>
                <a:srgbClr val="E5404E"/>
              </a:buClr>
              <a:buFont typeface="Wingdings" panose="05000000000000000000" pitchFamily="2" charset="2"/>
              <a:buChar char="n"/>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 B series is our hot-selling handheld thermal camera for quick troubleshooting. B21L, B11, and B20 3 models are available in this series, which is a single IR camera and an IR, visible light dual-lens camera. Powered by </a:t>
            </a:r>
            <a:r>
              <a:rPr lang="en-US" altLang="zh-CN"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SuperIR</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image enhancement technology, the B series can optimize the thermal image quality of products without increasing the budget. Supports full-screen temperature measurement, automatically tracks the highest, lowest, and center points, and quickly locates problems. Wireless connect with the HIKMICRO Viewer App to quickly transfer and share your on-device images.</a:t>
            </a:r>
          </a:p>
        </p:txBody>
      </p:sp>
      <p:graphicFrame>
        <p:nvGraphicFramePr>
          <p:cNvPr id="19" name="表格 18"/>
          <p:cNvGraphicFramePr>
            <a:graphicFrameLocks noGrp="1"/>
          </p:cNvGraphicFramePr>
          <p:nvPr>
            <p:extLst>
              <p:ext uri="{D42A27DB-BD31-4B8C-83A1-F6EECF244321}">
                <p14:modId xmlns:p14="http://schemas.microsoft.com/office/powerpoint/2010/main" val="4255262380"/>
              </p:ext>
            </p:extLst>
          </p:nvPr>
        </p:nvGraphicFramePr>
        <p:xfrm>
          <a:off x="756753" y="2672091"/>
          <a:ext cx="10884683" cy="3957308"/>
        </p:xfrm>
        <a:graphic>
          <a:graphicData uri="http://schemas.openxmlformats.org/drawingml/2006/table">
            <a:tbl>
              <a:tblPr firstRow="1" bandRow="1">
                <a:tableStyleId>{5C22544A-7EE6-4342-B048-85BDC9FD1C3A}</a:tableStyleId>
              </a:tblPr>
              <a:tblGrid>
                <a:gridCol w="2186813">
                  <a:extLst>
                    <a:ext uri="{9D8B030D-6E8A-4147-A177-3AD203B41FA5}">
                      <a16:colId xmlns:a16="http://schemas.microsoft.com/office/drawing/2014/main" val="59576579"/>
                    </a:ext>
                  </a:extLst>
                </a:gridCol>
                <a:gridCol w="1739574">
                  <a:extLst>
                    <a:ext uri="{9D8B030D-6E8A-4147-A177-3AD203B41FA5}">
                      <a16:colId xmlns:a16="http://schemas.microsoft.com/office/drawing/2014/main" val="2942328752"/>
                    </a:ext>
                  </a:extLst>
                </a:gridCol>
                <a:gridCol w="1739574">
                  <a:extLst>
                    <a:ext uri="{9D8B030D-6E8A-4147-A177-3AD203B41FA5}">
                      <a16:colId xmlns:a16="http://schemas.microsoft.com/office/drawing/2014/main" val="3597726547"/>
                    </a:ext>
                  </a:extLst>
                </a:gridCol>
                <a:gridCol w="1739574">
                  <a:extLst>
                    <a:ext uri="{9D8B030D-6E8A-4147-A177-3AD203B41FA5}">
                      <a16:colId xmlns:a16="http://schemas.microsoft.com/office/drawing/2014/main" val="2510518822"/>
                    </a:ext>
                  </a:extLst>
                </a:gridCol>
                <a:gridCol w="1739574">
                  <a:extLst>
                    <a:ext uri="{9D8B030D-6E8A-4147-A177-3AD203B41FA5}">
                      <a16:colId xmlns:a16="http://schemas.microsoft.com/office/drawing/2014/main" val="2220211813"/>
                    </a:ext>
                  </a:extLst>
                </a:gridCol>
                <a:gridCol w="1739574">
                  <a:extLst>
                    <a:ext uri="{9D8B030D-6E8A-4147-A177-3AD203B41FA5}">
                      <a16:colId xmlns:a16="http://schemas.microsoft.com/office/drawing/2014/main" val="1782509345"/>
                    </a:ext>
                  </a:extLst>
                </a:gridCol>
              </a:tblGrid>
              <a:tr h="351803">
                <a:tc>
                  <a:txBody>
                    <a:bodyPr/>
                    <a:lstStyle/>
                    <a:p>
                      <a:pPr algn="ctr" fontAlgn="ctr"/>
                      <a:r>
                        <a:rPr lang="en-US" sz="1400" u="none" strike="noStrike" dirty="0">
                          <a:effectLst/>
                        </a:rPr>
                        <a:t>Model</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gradFill>
                      <a:gsLst>
                        <a:gs pos="5000">
                          <a:srgbClr val="EA592D"/>
                        </a:gs>
                        <a:gs pos="100000">
                          <a:srgbClr val="DF2771"/>
                        </a:gs>
                      </a:gsLst>
                      <a:lin ang="13800000" scaled="0"/>
                    </a:gradFill>
                  </a:tcPr>
                </a:tc>
                <a:tc>
                  <a:txBody>
                    <a:bodyPr/>
                    <a:lstStyle/>
                    <a:p>
                      <a:pPr algn="ctr" fontAlgn="ctr"/>
                      <a:r>
                        <a:rPr lang="en-US" sz="1400" u="none" strike="noStrike" dirty="0">
                          <a:effectLst/>
                        </a:rPr>
                        <a:t>E1L</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7F7F7F"/>
                    </a:solidFill>
                  </a:tcPr>
                </a:tc>
                <a:tc>
                  <a:txBody>
                    <a:bodyPr/>
                    <a:lstStyle/>
                    <a:p>
                      <a:pPr algn="ctr" fontAlgn="ctr"/>
                      <a:r>
                        <a:rPr lang="en-US" sz="1400" u="none" strike="noStrike" dirty="0">
                          <a:effectLst/>
                        </a:rPr>
                        <a:t>B11</a:t>
                      </a:r>
                      <a:endParaRPr 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6918" marR="6918" marT="6918" marB="0" anchor="ctr">
                    <a:gradFill>
                      <a:gsLst>
                        <a:gs pos="5000">
                          <a:srgbClr val="EA592D"/>
                        </a:gs>
                        <a:gs pos="100000">
                          <a:srgbClr val="DF2771"/>
                        </a:gs>
                      </a:gsLst>
                      <a:lin ang="13800000" scaled="0"/>
                    </a:gradFill>
                  </a:tcPr>
                </a:tc>
                <a:tc>
                  <a:txBody>
                    <a:bodyPr/>
                    <a:lstStyle/>
                    <a:p>
                      <a:pPr algn="ctr" fontAlgn="ctr"/>
                      <a:r>
                        <a:rPr lang="en-US" sz="1400" u="none" strike="noStrike" dirty="0">
                          <a:effectLst/>
                        </a:rPr>
                        <a:t>B21L</a:t>
                      </a:r>
                      <a:endParaRPr 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6918" marR="6918" marT="6918" marB="0" anchor="ctr">
                    <a:gradFill>
                      <a:gsLst>
                        <a:gs pos="5000">
                          <a:srgbClr val="EA592D"/>
                        </a:gs>
                        <a:gs pos="100000">
                          <a:srgbClr val="DF2771"/>
                        </a:gs>
                      </a:gsLst>
                      <a:lin ang="13800000" scaled="0"/>
                    </a:gradFill>
                  </a:tcPr>
                </a:tc>
                <a:tc>
                  <a:txBody>
                    <a:bodyPr/>
                    <a:lstStyle/>
                    <a:p>
                      <a:pPr algn="ctr" fontAlgn="ctr"/>
                      <a:r>
                        <a:rPr lang="en-US" sz="1400" u="none" strike="noStrike" dirty="0">
                          <a:effectLst/>
                        </a:rPr>
                        <a:t>B20</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gradFill>
                      <a:gsLst>
                        <a:gs pos="5000">
                          <a:srgbClr val="EA592D"/>
                        </a:gs>
                        <a:gs pos="100000">
                          <a:srgbClr val="DF2771"/>
                        </a:gs>
                      </a:gsLst>
                      <a:lin ang="13800000" scaled="0"/>
                    </a:gradFill>
                  </a:tcPr>
                </a:tc>
                <a:tc>
                  <a:txBody>
                    <a:bodyPr/>
                    <a:lstStyle/>
                    <a:p>
                      <a:pPr algn="ctr" fontAlgn="ctr"/>
                      <a:r>
                        <a:rPr lang="en-US" sz="1400" u="none" strike="noStrike" dirty="0">
                          <a:effectLst/>
                        </a:rPr>
                        <a:t>Pocket2</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7F7F7F"/>
                    </a:solidFill>
                  </a:tcPr>
                </a:tc>
                <a:extLst>
                  <a:ext uri="{0D108BD9-81ED-4DB2-BD59-A6C34878D82A}">
                    <a16:rowId xmlns:a16="http://schemas.microsoft.com/office/drawing/2014/main" val="3933600336"/>
                  </a:ext>
                </a:extLst>
              </a:tr>
              <a:tr h="487469">
                <a:tc>
                  <a:txBody>
                    <a:bodyPr/>
                    <a:lstStyle/>
                    <a:p>
                      <a:pPr algn="ctr" fontAlgn="ctr"/>
                      <a:r>
                        <a:rPr lang="en-US" sz="1400" b="1" u="none" strike="noStrike" dirty="0">
                          <a:effectLst/>
                        </a:rPr>
                        <a:t>IR Resolution</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de-DE" sz="1400" u="none" strike="noStrike" dirty="0">
                          <a:effectLst/>
                        </a:rPr>
                        <a:t>160 x 120 </a:t>
                      </a:r>
                      <a:br>
                        <a:rPr lang="de-DE" sz="1400" u="none" strike="noStrike" dirty="0">
                          <a:effectLst/>
                        </a:rPr>
                      </a:br>
                      <a:r>
                        <a:rPr lang="de-DE" sz="1400" u="none" strike="noStrike" dirty="0">
                          <a:effectLst/>
                        </a:rPr>
                        <a:t>(19,200 Pixels)</a:t>
                      </a:r>
                      <a:endParaRPr lang="de-DE"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192 × 144 </a:t>
                      </a:r>
                      <a:br>
                        <a:rPr lang="en-US" sz="1400" u="none" strike="noStrike" dirty="0">
                          <a:effectLst/>
                        </a:rPr>
                      </a:br>
                      <a:r>
                        <a:rPr lang="en-US" sz="1400" u="none" strike="noStrike" dirty="0">
                          <a:effectLst/>
                        </a:rPr>
                        <a:t>(27,648 Pixels)</a:t>
                      </a:r>
                      <a:endParaRPr 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6918" marR="6918" marT="6918" marB="0" anchor="ctr">
                    <a:solidFill>
                      <a:srgbClr val="F2F2F2"/>
                    </a:solidFill>
                  </a:tcPr>
                </a:tc>
                <a:tc>
                  <a:txBody>
                    <a:bodyPr/>
                    <a:lstStyle/>
                    <a:p>
                      <a:pPr algn="ctr" fontAlgn="ctr"/>
                      <a:r>
                        <a:rPr lang="de-DE" sz="1400" u="none" strike="noStrike" dirty="0">
                          <a:effectLst/>
                        </a:rPr>
                        <a:t>256 x 192 </a:t>
                      </a:r>
                      <a:br>
                        <a:rPr lang="de-DE" sz="1400" u="none" strike="noStrike" dirty="0">
                          <a:effectLst/>
                        </a:rPr>
                      </a:br>
                      <a:r>
                        <a:rPr lang="de-DE" sz="1400" u="none" strike="noStrike" dirty="0">
                          <a:effectLst/>
                        </a:rPr>
                        <a:t>(49,152 Pixels)</a:t>
                      </a:r>
                      <a:endParaRPr lang="de-DE"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a:txBody>
                    <a:bodyPr/>
                    <a:lstStyle/>
                    <a:p>
                      <a:pPr algn="ctr" fontAlgn="ctr"/>
                      <a:r>
                        <a:rPr lang="de-DE" sz="1400" u="none" strike="noStrike" dirty="0">
                          <a:effectLst/>
                        </a:rPr>
                        <a:t>256 x 192 </a:t>
                      </a:r>
                      <a:br>
                        <a:rPr lang="de-DE" sz="1400" u="none" strike="noStrike" dirty="0">
                          <a:effectLst/>
                        </a:rPr>
                      </a:br>
                      <a:r>
                        <a:rPr lang="de-DE" sz="1400" u="none" strike="noStrike" dirty="0">
                          <a:effectLst/>
                        </a:rPr>
                        <a:t>(49,152 Pixels)</a:t>
                      </a:r>
                      <a:endParaRPr lang="de-DE"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a:txBody>
                    <a:bodyPr/>
                    <a:lstStyle/>
                    <a:p>
                      <a:pPr algn="ctr" fontAlgn="ctr"/>
                      <a:r>
                        <a:rPr lang="de-DE" sz="1400" u="none" strike="noStrike" dirty="0">
                          <a:effectLst/>
                        </a:rPr>
                        <a:t>256 x 192 </a:t>
                      </a:r>
                      <a:br>
                        <a:rPr lang="de-DE" sz="1400" u="none" strike="noStrike" dirty="0">
                          <a:effectLst/>
                        </a:rPr>
                      </a:br>
                      <a:r>
                        <a:rPr lang="de-DE" sz="1400" u="none" strike="noStrike" dirty="0">
                          <a:effectLst/>
                        </a:rPr>
                        <a:t>(49,152 Pixels)</a:t>
                      </a:r>
                      <a:endParaRPr lang="de-DE"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708950147"/>
                  </a:ext>
                </a:extLst>
              </a:tr>
              <a:tr h="665141">
                <a:tc>
                  <a:txBody>
                    <a:bodyPr/>
                    <a:lstStyle/>
                    <a:p>
                      <a:pPr algn="ctr" fontAlgn="ctr"/>
                      <a:r>
                        <a:rPr lang="en-US" sz="1400" b="1" u="none" strike="noStrike" dirty="0" err="1">
                          <a:effectLst/>
                        </a:rPr>
                        <a:t>SuperIR</a:t>
                      </a:r>
                      <a:r>
                        <a:rPr lang="en-US" sz="1400" b="1" u="none" strike="noStrike" dirty="0">
                          <a:effectLst/>
                        </a:rPr>
                        <a:t> </a:t>
                      </a:r>
                      <a:endParaRPr 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1" i="0" u="none" strike="noStrike" dirty="0">
                          <a:solidFill>
                            <a:srgbClr val="C00000"/>
                          </a:solidFill>
                          <a:effectLst/>
                          <a:latin typeface="Microsoft YaHei" panose="020B0503020204020204" pitchFamily="34" charset="-122"/>
                          <a:ea typeface="Microsoft YaHei" panose="020B0503020204020204" pitchFamily="34" charset="-122"/>
                        </a:rPr>
                        <a:t>Yes, </a:t>
                      </a:r>
                      <a:r>
                        <a:rPr lang="en-US" sz="1400" b="1" i="0" u="none" strike="noStrike" dirty="0">
                          <a:solidFill>
                            <a:srgbClr val="C00000"/>
                          </a:solidFill>
                          <a:effectLst/>
                          <a:latin typeface="Microsoft YaHei" panose="020B0503020204020204" pitchFamily="34" charset="-122"/>
                          <a:ea typeface="Microsoft YaHei" panose="020B0503020204020204" pitchFamily="34" charset="-122"/>
                        </a:rPr>
                        <a:t>on Captured Thermal Images</a:t>
                      </a:r>
                    </a:p>
                  </a:txBody>
                  <a:tcPr marL="7620" marR="7620" marT="7620" marB="0" anchor="ctr">
                    <a:solidFill>
                      <a:srgbClr val="F2F2F2"/>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1000" b="1" i="0" u="none" strike="noStrike" dirty="0">
                        <a:solidFill>
                          <a:srgbClr val="C00000"/>
                        </a:solidFill>
                        <a:effectLst/>
                        <a:latin typeface="Microsoft YaHei" panose="020B0503020204020204" pitchFamily="34" charset="-122"/>
                        <a:ea typeface="Microsoft YaHei" panose="020B0503020204020204" pitchFamily="34" charset="-122"/>
                      </a:endParaRPr>
                    </a:p>
                  </a:txBody>
                  <a:tcPr marL="7620" marR="7620" marT="7620" marB="0" anchor="ctr">
                    <a:solidFill>
                      <a:srgbClr val="F2F2F2"/>
                    </a:solidFill>
                  </a:tcPr>
                </a:tc>
                <a:tc hMerge="1">
                  <a:txBody>
                    <a:bodyPr/>
                    <a:lstStyle/>
                    <a:p>
                      <a:pPr algn="ctr" fontAlgn="ctr"/>
                      <a:endParaRPr lang="de-DE"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ctr"/>
                      <a:r>
                        <a:rPr lang="en-US" altLang="zh-CN" sz="1400" b="0" i="0" u="none" strike="noStrike" dirty="0">
                          <a:solidFill>
                            <a:schemeClr val="dk1"/>
                          </a:solidFill>
                          <a:effectLst/>
                          <a:latin typeface="+mn-lt"/>
                          <a:ea typeface="+mn-ea"/>
                        </a:rPr>
                        <a:t>TBD</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1335778864"/>
                  </a:ext>
                </a:extLst>
              </a:tr>
              <a:tr h="247622">
                <a:tc>
                  <a:txBody>
                    <a:bodyPr/>
                    <a:lstStyle/>
                    <a:p>
                      <a:pPr algn="ctr" fontAlgn="ctr"/>
                      <a:r>
                        <a:rPr lang="en-US" sz="1400" b="1" u="none" strike="noStrike" dirty="0">
                          <a:effectLst/>
                        </a:rPr>
                        <a:t>FOV (H × V)</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37.2° × 50°</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a:effectLst/>
                        </a:rPr>
                        <a:t>27.8° × 37.2°</a:t>
                      </a:r>
                      <a:endParaRPr lang="en-US" sz="1400" b="0" i="0" u="none" strike="noStrike">
                        <a:solidFill>
                          <a:srgbClr val="000000"/>
                        </a:solidFill>
                        <a:effectLst/>
                        <a:latin typeface="Microsoft YaHei" panose="020B0503020204020204" pitchFamily="34" charset="-122"/>
                        <a:ea typeface="Microsoft YaHei"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37.2° × 50.0°</a:t>
                      </a:r>
                      <a:endParaRPr 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37.2° × 50.0°</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50° × 37.2°</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937180203"/>
                  </a:ext>
                </a:extLst>
              </a:tr>
              <a:tr h="487469">
                <a:tc>
                  <a:txBody>
                    <a:bodyPr/>
                    <a:lstStyle/>
                    <a:p>
                      <a:pPr algn="ctr" fontAlgn="ctr"/>
                      <a:r>
                        <a:rPr lang="en-US" sz="1400" b="1" u="none" strike="noStrike" dirty="0">
                          <a:effectLst/>
                        </a:rPr>
                        <a:t>Temperature Range</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-20 °C to 550 °C </a:t>
                      </a:r>
                      <a:br>
                        <a:rPr lang="en-US" sz="1400" u="none" strike="noStrike" dirty="0">
                          <a:effectLst/>
                        </a:rPr>
                      </a:br>
                      <a:r>
                        <a:rPr lang="en-US" sz="1400" u="none" strike="noStrike" dirty="0">
                          <a:effectLst/>
                        </a:rPr>
                        <a:t>(-4°F to 1022°F）</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gridSpan="3">
                  <a:txBody>
                    <a:bodyPr/>
                    <a:lstStyle/>
                    <a:p>
                      <a:pPr algn="ctr" fontAlgn="ctr"/>
                      <a:r>
                        <a:rPr lang="en-US" sz="1400" u="none" strike="noStrike" dirty="0">
                          <a:effectLst/>
                        </a:rPr>
                        <a:t>-20 °C to 550 °C </a:t>
                      </a:r>
                      <a:br>
                        <a:rPr lang="en-US" sz="1400" u="none" strike="noStrike" dirty="0">
                          <a:effectLst/>
                        </a:rPr>
                      </a:br>
                      <a:r>
                        <a:rPr lang="en-US" sz="1400" u="none" strike="noStrike" dirty="0">
                          <a:effectLst/>
                        </a:rPr>
                        <a:t>(-4°F to 1022°F）</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hMerge="1">
                  <a:txBody>
                    <a:bodyPr/>
                    <a:lstStyle/>
                    <a:p>
                      <a:endParaRPr lang="en-US"/>
                    </a:p>
                  </a:txBody>
                  <a:tcPr>
                    <a:solidFill>
                      <a:srgbClr val="F2F2F2"/>
                    </a:solidFill>
                  </a:tcPr>
                </a:tc>
                <a:tc hMerge="1">
                  <a:txBody>
                    <a:bodyPr/>
                    <a:lstStyle/>
                    <a:p>
                      <a:endParaRPr lang="en-US"/>
                    </a:p>
                  </a:txBody>
                  <a:tcPr>
                    <a:solidFill>
                      <a:srgbClr val="F2F2F2"/>
                    </a:solidFill>
                  </a:tcPr>
                </a:tc>
                <a:tc>
                  <a:txBody>
                    <a:bodyPr/>
                    <a:lstStyle/>
                    <a:p>
                      <a:pPr algn="ctr" fontAlgn="ctr"/>
                      <a:r>
                        <a:rPr lang="en-US" sz="1400" u="none" strike="noStrike" dirty="0">
                          <a:effectLst/>
                        </a:rPr>
                        <a:t>-20 °C to 400 °C </a:t>
                      </a:r>
                      <a:br>
                        <a:rPr lang="en-US" sz="1400" u="none" strike="noStrike" dirty="0">
                          <a:effectLst/>
                        </a:rPr>
                      </a:br>
                      <a:r>
                        <a:rPr lang="en-US" sz="1400" u="none" strike="noStrike" dirty="0">
                          <a:effectLst/>
                        </a:rPr>
                        <a:t>(-4°F to 752°F）</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4117521299"/>
                  </a:ext>
                </a:extLst>
              </a:tr>
              <a:tr h="247622">
                <a:tc>
                  <a:txBody>
                    <a:bodyPr/>
                    <a:lstStyle/>
                    <a:p>
                      <a:pPr algn="ctr" fontAlgn="ctr"/>
                      <a:r>
                        <a:rPr lang="en-US" sz="1400" b="1" u="none" strike="noStrike" dirty="0">
                          <a:effectLst/>
                        </a:rPr>
                        <a:t>Operation Time</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8 Hours</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gridSpan="3">
                  <a:txBody>
                    <a:bodyPr/>
                    <a:lstStyle/>
                    <a:p>
                      <a:pPr algn="ctr" fontAlgn="ctr"/>
                      <a:r>
                        <a:rPr lang="en-US" sz="1400" u="none" strike="noStrike" dirty="0">
                          <a:effectLst/>
                        </a:rPr>
                        <a:t>6 Hours</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dirty="0">
                          <a:effectLst/>
                        </a:rPr>
                        <a:t>4 Hours</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1330215822"/>
                  </a:ext>
                </a:extLst>
              </a:tr>
              <a:tr h="727316">
                <a:tc>
                  <a:txBody>
                    <a:bodyPr/>
                    <a:lstStyle/>
                    <a:p>
                      <a:pPr algn="ctr" fontAlgn="ctr"/>
                      <a:r>
                        <a:rPr lang="en-US" sz="1400" b="1" u="none" strike="noStrike" dirty="0">
                          <a:effectLst/>
                        </a:rPr>
                        <a:t>Display</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2.4" LCD Screen</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gridSpan="3">
                  <a:txBody>
                    <a:bodyPr/>
                    <a:lstStyle/>
                    <a:p>
                      <a:pPr algn="ctr" fontAlgn="ctr"/>
                      <a:r>
                        <a:rPr lang="en-US" sz="1400" u="none" strike="noStrike" dirty="0">
                          <a:effectLst/>
                        </a:rPr>
                        <a:t>240 × 320 Resolution, 3.2”LCD Screen</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dirty="0">
                          <a:effectLst/>
                        </a:rPr>
                        <a:t>640 × 480 Resolution, 3.5" LCD Touch Screen with Auto-rotation</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2922339013"/>
                  </a:ext>
                </a:extLst>
              </a:tr>
              <a:tr h="247622">
                <a:tc>
                  <a:txBody>
                    <a:bodyPr/>
                    <a:lstStyle/>
                    <a:p>
                      <a:pPr algn="ctr" fontAlgn="ctr"/>
                      <a:r>
                        <a:rPr lang="en-US" sz="1400" b="1" u="none" strike="noStrike" dirty="0">
                          <a:effectLst/>
                        </a:rPr>
                        <a:t>Visual Camera</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1600 × 1200 (2 MP)</a:t>
                      </a:r>
                      <a:endParaRPr 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1600 × 1200 (2 MP)</a:t>
                      </a:r>
                      <a:endParaRPr 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3264 × 2448 (8 MP)</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4002290953"/>
                  </a:ext>
                </a:extLst>
              </a:tr>
              <a:tr h="247622">
                <a:tc>
                  <a:txBody>
                    <a:bodyPr/>
                    <a:lstStyle/>
                    <a:p>
                      <a:pPr algn="ctr" fontAlgn="ctr"/>
                      <a:r>
                        <a:rPr lang="en-US" sz="1400" b="1" u="none" strike="noStrike" dirty="0">
                          <a:effectLst/>
                        </a:rPr>
                        <a:t>LED Flashlight</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2772036515"/>
                  </a:ext>
                </a:extLst>
              </a:tr>
              <a:tr h="247622">
                <a:tc>
                  <a:txBody>
                    <a:bodyPr/>
                    <a:lstStyle/>
                    <a:p>
                      <a:pPr algn="ctr" fontAlgn="ctr"/>
                      <a:r>
                        <a:rPr lang="en-US" altLang="zh-CN" sz="1400" b="1" u="none" strike="noStrike" dirty="0">
                          <a:effectLst/>
                        </a:rPr>
                        <a:t>Wi-Fi</a:t>
                      </a: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chemeClr val="bg1">
                        <a:lumMod val="95000"/>
                      </a:schemeClr>
                    </a:solidFill>
                  </a:tcPr>
                </a:tc>
                <a:tc gridSpan="3">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dirty="0">
                          <a:effectLst/>
                        </a:rPr>
                        <a:t>√</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918" marR="6918" marT="6918" marB="0" anchor="ctr">
                    <a:solidFill>
                      <a:srgbClr val="F2F2F2"/>
                    </a:solidFill>
                  </a:tcPr>
                </a:tc>
                <a:extLst>
                  <a:ext uri="{0D108BD9-81ED-4DB2-BD59-A6C34878D82A}">
                    <a16:rowId xmlns:a16="http://schemas.microsoft.com/office/drawing/2014/main" val="192724634"/>
                  </a:ext>
                </a:extLst>
              </a:tr>
            </a:tbl>
          </a:graphicData>
        </a:graphic>
      </p:graphicFrame>
    </p:spTree>
    <p:extLst>
      <p:ext uri="{BB962C8B-B14F-4D97-AF65-F5344CB8AC3E}">
        <p14:creationId xmlns:p14="http://schemas.microsoft.com/office/powerpoint/2010/main" val="2116628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282" y="1381429"/>
            <a:ext cx="587893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6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CONTENTS</a:t>
            </a:r>
          </a:p>
        </p:txBody>
      </p:sp>
      <p:sp>
        <p:nvSpPr>
          <p:cNvPr id="3" name="文本框 2"/>
          <p:cNvSpPr txBox="1"/>
          <p:nvPr/>
        </p:nvSpPr>
        <p:spPr>
          <a:xfrm>
            <a:off x="391282" y="2181648"/>
            <a:ext cx="4607438" cy="3785652"/>
          </a:xfrm>
          <a:prstGeom prst="rect">
            <a:avLst/>
          </a:prstGeom>
          <a:noFill/>
        </p:spPr>
        <p:txBody>
          <a:bodyPr wrap="square" rtlCol="0">
            <a:spAutoFit/>
          </a:bodyPr>
          <a:lstStyle>
            <a:defPPr>
              <a:defRPr lang="zh-CN"/>
            </a:defPPr>
            <a:lvl1pPr>
              <a:lnSpc>
                <a:spcPct val="130000"/>
              </a:lnSpc>
              <a:defRPr sz="2200" spc="100">
                <a:solidFill>
                  <a:srgbClr val="999999"/>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01 FORM FACTOR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02 </a:t>
            </a: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KEY FEATURES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03 APPLICATIONS</a:t>
            </a:r>
          </a:p>
          <a:p>
            <a:pPr lvl="0">
              <a:lnSpc>
                <a:spcPct val="150000"/>
              </a:lnSpc>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04 </a:t>
            </a:r>
            <a:r>
              <a:rPr lang="en-US" altLang="zh-CN" sz="2000" dirty="0">
                <a:latin typeface="Calibri" panose="020F0502020204030204" pitchFamily="34" charset="0"/>
                <a:cs typeface="Calibri" panose="020F0502020204030204" pitchFamily="34" charset="0"/>
                <a:sym typeface="Calibri" panose="020F0502020204030204" pitchFamily="34" charset="0"/>
              </a:rPr>
              <a:t>SCOPE OF DELIVERY</a:t>
            </a:r>
          </a:p>
          <a:p>
            <a:pPr lvl="0">
              <a:lnSpc>
                <a:spcPct val="150000"/>
              </a:lnSpc>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05 SPECIFICATIONS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06 APP AND SOFTWARE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07 COMPETITION</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08 IMAGES QUALITY COMPARISON</a:t>
            </a:r>
            <a:endPar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1361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9687" y="2701900"/>
            <a:ext cx="4068173" cy="4068173"/>
          </a:xfrm>
          <a:prstGeom prst="rect">
            <a:avLst/>
          </a:prstGeom>
        </p:spPr>
      </p:pic>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10341" y="1886229"/>
            <a:ext cx="3589975" cy="3589975"/>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1288" y="2701900"/>
            <a:ext cx="3828564" cy="3828564"/>
          </a:xfrm>
          <a:prstGeom prst="rect">
            <a:avLst/>
          </a:prstGeom>
        </p:spPr>
      </p:pic>
      <p:grpSp>
        <p:nvGrpSpPr>
          <p:cNvPr id="40" name="组合 39"/>
          <p:cNvGrpSpPr/>
          <p:nvPr/>
        </p:nvGrpSpPr>
        <p:grpSpPr>
          <a:xfrm>
            <a:off x="2637502" y="1463967"/>
            <a:ext cx="3902888" cy="3902888"/>
            <a:chOff x="2667000" y="0"/>
            <a:chExt cx="6858000" cy="6858000"/>
          </a:xfrm>
        </p:grpSpPr>
        <p:pic>
          <p:nvPicPr>
            <p:cNvPr id="38" name="图片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39" name="图片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50184" y="710461"/>
              <a:ext cx="1430433" cy="1907243"/>
            </a:xfrm>
            <a:prstGeom prst="rect">
              <a:avLst/>
            </a:prstGeom>
          </p:spPr>
        </p:pic>
      </p:grpSp>
      <p:sp>
        <p:nvSpPr>
          <p:cNvPr id="7" name="Title 2"/>
          <p:cNvSpPr>
            <a:spLocks noGrp="1"/>
          </p:cNvSpPr>
          <p:nvPr>
            <p:ph type="title"/>
          </p:nvPr>
        </p:nvSpPr>
        <p:spPr/>
        <p:txBody>
          <a:bodyPr>
            <a:normAutofit/>
          </a:bodyPr>
          <a:lstStyle/>
          <a:p>
            <a:pPr lvl="0"/>
            <a:r>
              <a:rPr lang="en-US" altLang="zh-CN"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 SERIES – FORM FACTOR</a:t>
            </a:r>
            <a:endParaRPr lang="en-US" dirty="0">
              <a:latin typeface="Calibri" panose="020F0502020204030204" pitchFamily="34" charset="0"/>
              <a:cs typeface="Calibri" panose="020F0502020204030204" pitchFamily="34" charset="0"/>
              <a:sym typeface="Calibri" panose="020F0502020204030204" pitchFamily="34" charset="0"/>
            </a:endParaRPr>
          </a:p>
        </p:txBody>
      </p:sp>
      <p:sp>
        <p:nvSpPr>
          <p:cNvPr id="10" name="文本框 9"/>
          <p:cNvSpPr txBox="1"/>
          <p:nvPr/>
        </p:nvSpPr>
        <p:spPr>
          <a:xfrm>
            <a:off x="8424918" y="2164781"/>
            <a:ext cx="1293943" cy="584775"/>
          </a:xfrm>
          <a:prstGeom prst="rect">
            <a:avLst/>
          </a:prstGeom>
          <a:noFill/>
        </p:spPr>
        <p:txBody>
          <a:bodyPr wrap="none" rtlCol="0">
            <a:spAutoFit/>
          </a:bodyPr>
          <a:lstStyle/>
          <a:p>
            <a:pPr marL="285750" indent="-285750">
              <a:buFont typeface="Arial" panose="020B0604020202020204" pitchFamily="34" charset="0"/>
              <a:buChar char="•"/>
            </a:pPr>
            <a:r>
              <a:rPr lang="en-US" sz="3200" b="1" dirty="0">
                <a:latin typeface="Calibri" panose="020F0502020204030204" pitchFamily="34" charset="0"/>
                <a:cs typeface="Calibri" panose="020F0502020204030204" pitchFamily="34" charset="0"/>
                <a:sym typeface="Calibri" panose="020F0502020204030204" pitchFamily="34" charset="0"/>
              </a:rPr>
              <a:t>B21L</a:t>
            </a:r>
          </a:p>
        </p:txBody>
      </p:sp>
      <p:cxnSp>
        <p:nvCxnSpPr>
          <p:cNvPr id="54" name="直接箭头连接符 53"/>
          <p:cNvCxnSpPr/>
          <p:nvPr/>
        </p:nvCxnSpPr>
        <p:spPr>
          <a:xfrm>
            <a:off x="7993713" y="3644913"/>
            <a:ext cx="500149" cy="0"/>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
        <p:nvSpPr>
          <p:cNvPr id="55" name="文本框 54"/>
          <p:cNvSpPr txBox="1"/>
          <p:nvPr/>
        </p:nvSpPr>
        <p:spPr>
          <a:xfrm>
            <a:off x="6905225" y="3820329"/>
            <a:ext cx="1295804" cy="338554"/>
          </a:xfrm>
          <a:prstGeom prst="rect">
            <a:avLst/>
          </a:prstGeom>
          <a:noFill/>
        </p:spPr>
        <p:txBody>
          <a:bodyPr wrap="none" rtlCol="0">
            <a:spAutoFit/>
          </a:bodyPr>
          <a:lstStyle/>
          <a:p>
            <a:r>
              <a:rPr lang="en-US" altLang="zh-CN" sz="1600" b="1" dirty="0">
                <a:latin typeface="Calibri" panose="020F0502020204030204" pitchFamily="34" charset="0"/>
                <a:cs typeface="Calibri" panose="020F0502020204030204" pitchFamily="34" charset="0"/>
                <a:sym typeface="Calibri" panose="020F0502020204030204" pitchFamily="34" charset="0"/>
              </a:rPr>
              <a:t>Laser Pointer</a:t>
            </a:r>
            <a:endParaRPr lang="en-US" sz="1600" b="1" dirty="0">
              <a:latin typeface="Calibri" panose="020F0502020204030204" pitchFamily="34" charset="0"/>
              <a:cs typeface="Calibri" panose="020F0502020204030204" pitchFamily="34" charset="0"/>
              <a:sym typeface="Calibri" panose="020F0502020204030204" pitchFamily="34" charset="0"/>
            </a:endParaRPr>
          </a:p>
        </p:txBody>
      </p:sp>
      <p:cxnSp>
        <p:nvCxnSpPr>
          <p:cNvPr id="46" name="直接箭头连接符 45"/>
          <p:cNvCxnSpPr/>
          <p:nvPr/>
        </p:nvCxnSpPr>
        <p:spPr>
          <a:xfrm>
            <a:off x="8196089" y="3986605"/>
            <a:ext cx="500149" cy="0"/>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
        <p:nvSpPr>
          <p:cNvPr id="47" name="文本框 46"/>
          <p:cNvSpPr txBox="1"/>
          <p:nvPr/>
        </p:nvSpPr>
        <p:spPr>
          <a:xfrm>
            <a:off x="6392906" y="3493350"/>
            <a:ext cx="1559017" cy="338554"/>
          </a:xfrm>
          <a:prstGeom prst="rect">
            <a:avLst/>
          </a:prstGeom>
          <a:noFill/>
        </p:spPr>
        <p:txBody>
          <a:bodyPr wrap="none" rtlCol="0">
            <a:spAutoFit/>
          </a:bodyPr>
          <a:lstStyle/>
          <a:p>
            <a:r>
              <a:rPr lang="en-US" altLang="zh-CN" sz="1600" dirty="0">
                <a:latin typeface="Calibri" panose="020F0502020204030204" pitchFamily="34" charset="0"/>
                <a:cs typeface="Calibri" panose="020F0502020204030204" pitchFamily="34" charset="0"/>
                <a:sym typeface="Calibri" panose="020F0502020204030204" pitchFamily="34" charset="0"/>
              </a:rPr>
              <a:t>Thermal Camera</a:t>
            </a:r>
            <a:endParaRPr lang="en-US" sz="1600" dirty="0">
              <a:latin typeface="Calibri" panose="020F0502020204030204" pitchFamily="34" charset="0"/>
              <a:cs typeface="Calibri" panose="020F0502020204030204" pitchFamily="34" charset="0"/>
              <a:sym typeface="Calibri" panose="020F0502020204030204" pitchFamily="34" charset="0"/>
            </a:endParaRPr>
          </a:p>
        </p:txBody>
      </p:sp>
      <p:sp>
        <p:nvSpPr>
          <p:cNvPr id="43" name="直角三角形 42"/>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64" name="文本框 63"/>
          <p:cNvSpPr txBox="1"/>
          <p:nvPr/>
        </p:nvSpPr>
        <p:spPr>
          <a:xfrm>
            <a:off x="1639645" y="2164781"/>
            <a:ext cx="1944762" cy="584775"/>
          </a:xfrm>
          <a:prstGeom prst="rect">
            <a:avLst/>
          </a:prstGeom>
          <a:noFill/>
        </p:spPr>
        <p:txBody>
          <a:bodyPr wrap="none" rtlCol="0">
            <a:spAutoFit/>
          </a:bodyPr>
          <a:lstStyle/>
          <a:p>
            <a:pPr marL="285750" indent="-285750">
              <a:buFont typeface="Arial" panose="020B0604020202020204" pitchFamily="34" charset="0"/>
              <a:buChar char="•"/>
            </a:pPr>
            <a:r>
              <a:rPr lang="en-US" sz="3200" b="1" dirty="0">
                <a:latin typeface="Calibri" panose="020F0502020204030204" pitchFamily="34" charset="0"/>
                <a:cs typeface="Calibri" panose="020F0502020204030204" pitchFamily="34" charset="0"/>
                <a:sym typeface="Calibri" panose="020F0502020204030204" pitchFamily="34" charset="0"/>
              </a:rPr>
              <a:t>B11/B20</a:t>
            </a:r>
          </a:p>
        </p:txBody>
      </p:sp>
      <p:cxnSp>
        <p:nvCxnSpPr>
          <p:cNvPr id="57" name="直接箭头连接符 56"/>
          <p:cNvCxnSpPr/>
          <p:nvPr/>
        </p:nvCxnSpPr>
        <p:spPr>
          <a:xfrm>
            <a:off x="1968793" y="3705191"/>
            <a:ext cx="500149" cy="0"/>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
        <p:nvSpPr>
          <p:cNvPr id="58" name="文本框 57"/>
          <p:cNvSpPr txBox="1"/>
          <p:nvPr/>
        </p:nvSpPr>
        <p:spPr>
          <a:xfrm>
            <a:off x="546504" y="3558578"/>
            <a:ext cx="1344920" cy="338554"/>
          </a:xfrm>
          <a:prstGeom prst="rect">
            <a:avLst/>
          </a:prstGeom>
          <a:noFill/>
        </p:spPr>
        <p:txBody>
          <a:bodyPr wrap="none" rtlCol="0">
            <a:spAutoFit/>
          </a:bodyPr>
          <a:lstStyle/>
          <a:p>
            <a:pPr lvl="0">
              <a:defRPr/>
            </a:pPr>
            <a:r>
              <a:rPr lang="en-US" altLang="zh-CN" sz="1600" b="1" dirty="0">
                <a:latin typeface="Calibri" panose="020F0502020204030204" pitchFamily="34" charset="0"/>
                <a:cs typeface="Calibri" panose="020F0502020204030204" pitchFamily="34" charset="0"/>
                <a:sym typeface="Calibri" panose="020F0502020204030204" pitchFamily="34" charset="0"/>
              </a:rPr>
              <a:t>Led Flashlight</a:t>
            </a:r>
            <a:endParaRPr lang="en-US" sz="1600" b="1" dirty="0">
              <a:latin typeface="Calibri" panose="020F0502020204030204" pitchFamily="34" charset="0"/>
              <a:cs typeface="Calibri" panose="020F0502020204030204" pitchFamily="34" charset="0"/>
              <a:sym typeface="Calibri" panose="020F0502020204030204" pitchFamily="34" charset="0"/>
            </a:endParaRPr>
          </a:p>
        </p:txBody>
      </p:sp>
      <p:cxnSp>
        <p:nvCxnSpPr>
          <p:cNvPr id="59" name="直接箭头连接符 58"/>
          <p:cNvCxnSpPr/>
          <p:nvPr/>
        </p:nvCxnSpPr>
        <p:spPr>
          <a:xfrm>
            <a:off x="2015058" y="3390053"/>
            <a:ext cx="500149" cy="0"/>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
        <p:nvSpPr>
          <p:cNvPr id="60" name="文本框 59"/>
          <p:cNvSpPr txBox="1"/>
          <p:nvPr/>
        </p:nvSpPr>
        <p:spPr>
          <a:xfrm>
            <a:off x="982347" y="2921341"/>
            <a:ext cx="1446550" cy="338554"/>
          </a:xfrm>
          <a:prstGeom prst="rect">
            <a:avLst/>
          </a:prstGeom>
          <a:noFill/>
        </p:spPr>
        <p:txBody>
          <a:bodyPr wrap="none" rtlCol="0">
            <a:spAutoFit/>
          </a:bodyPr>
          <a:lstStyle/>
          <a:p>
            <a:r>
              <a:rPr lang="en-US" altLang="zh-CN" sz="1600" b="1" dirty="0">
                <a:latin typeface="Calibri" panose="020F0502020204030204" pitchFamily="34" charset="0"/>
                <a:cs typeface="Calibri" panose="020F0502020204030204" pitchFamily="34" charset="0"/>
                <a:sym typeface="Calibri" panose="020F0502020204030204" pitchFamily="34" charset="0"/>
              </a:rPr>
              <a:t>Visible Camera</a:t>
            </a:r>
            <a:endParaRPr lang="en-US" sz="1600" b="1" dirty="0">
              <a:latin typeface="Calibri" panose="020F0502020204030204" pitchFamily="34" charset="0"/>
              <a:cs typeface="Calibri" panose="020F0502020204030204" pitchFamily="34" charset="0"/>
              <a:sym typeface="Calibri" panose="020F0502020204030204" pitchFamily="34" charset="0"/>
            </a:endParaRPr>
          </a:p>
        </p:txBody>
      </p:sp>
      <p:cxnSp>
        <p:nvCxnSpPr>
          <p:cNvPr id="61" name="直接箭头连接符 60"/>
          <p:cNvCxnSpPr/>
          <p:nvPr/>
        </p:nvCxnSpPr>
        <p:spPr>
          <a:xfrm>
            <a:off x="2273211" y="3087617"/>
            <a:ext cx="500149" cy="0"/>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
        <p:nvSpPr>
          <p:cNvPr id="62" name="文本框 61"/>
          <p:cNvSpPr txBox="1"/>
          <p:nvPr/>
        </p:nvSpPr>
        <p:spPr>
          <a:xfrm>
            <a:off x="414251" y="3238490"/>
            <a:ext cx="1559017" cy="338554"/>
          </a:xfrm>
          <a:prstGeom prst="rect">
            <a:avLst/>
          </a:prstGeom>
          <a:noFill/>
        </p:spPr>
        <p:txBody>
          <a:bodyPr wrap="none" rtlCol="0">
            <a:spAutoFit/>
          </a:bodyPr>
          <a:lstStyle/>
          <a:p>
            <a:r>
              <a:rPr lang="en-US" altLang="zh-CN" sz="1600" dirty="0">
                <a:latin typeface="Calibri" panose="020F0502020204030204" pitchFamily="34" charset="0"/>
                <a:cs typeface="Calibri" panose="020F0502020204030204" pitchFamily="34" charset="0"/>
                <a:sym typeface="Calibri" panose="020F0502020204030204" pitchFamily="34" charset="0"/>
              </a:rPr>
              <a:t>Thermal Camera</a:t>
            </a:r>
            <a:endParaRPr lang="en-US" sz="1600" dirty="0">
              <a:latin typeface="Calibri" panose="020F0502020204030204" pitchFamily="34" charset="0"/>
              <a:cs typeface="Calibri" panose="020F0502020204030204" pitchFamily="34" charset="0"/>
              <a:sym typeface="Calibri" panose="020F0502020204030204" pitchFamily="34" charset="0"/>
            </a:endParaRPr>
          </a:p>
        </p:txBody>
      </p:sp>
      <p:grpSp>
        <p:nvGrpSpPr>
          <p:cNvPr id="82" name="组合 81"/>
          <p:cNvGrpSpPr/>
          <p:nvPr/>
        </p:nvGrpSpPr>
        <p:grpSpPr>
          <a:xfrm>
            <a:off x="3466799" y="1873317"/>
            <a:ext cx="3973452" cy="3973452"/>
            <a:chOff x="-727094" y="3471239"/>
            <a:chExt cx="3138747" cy="3138747"/>
          </a:xfrm>
        </p:grpSpPr>
        <p:pic>
          <p:nvPicPr>
            <p:cNvPr id="80" name="图片 7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7094" y="3471239"/>
              <a:ext cx="3138747" cy="3138747"/>
            </a:xfrm>
            <a:prstGeom prst="rect">
              <a:avLst/>
            </a:prstGeom>
          </p:spPr>
        </p:pic>
        <p:pic>
          <p:nvPicPr>
            <p:cNvPr id="81" name="图片 8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6209" y="3804545"/>
              <a:ext cx="647748" cy="857987"/>
            </a:xfrm>
            <a:prstGeom prst="rect">
              <a:avLst/>
            </a:prstGeom>
          </p:spPr>
        </p:pic>
      </p:grpSp>
    </p:spTree>
    <p:extLst>
      <p:ext uri="{BB962C8B-B14F-4D97-AF65-F5344CB8AC3E}">
        <p14:creationId xmlns:p14="http://schemas.microsoft.com/office/powerpoint/2010/main" val="2457613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963" y="3746626"/>
            <a:ext cx="2881283" cy="2881283"/>
          </a:xfrm>
          <a:prstGeom prst="rect">
            <a:avLst/>
          </a:prstGeom>
        </p:spPr>
      </p:pic>
      <p:sp>
        <p:nvSpPr>
          <p:cNvPr id="31" name="直角三角形 30"/>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094" y="3471239"/>
            <a:ext cx="3138747" cy="3138747"/>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209" y="3804545"/>
            <a:ext cx="647748" cy="857987"/>
          </a:xfrm>
          <a:prstGeom prst="rect">
            <a:avLst/>
          </a:prstGeom>
        </p:spPr>
      </p:pic>
      <p:grpSp>
        <p:nvGrpSpPr>
          <p:cNvPr id="18" name="组合 17"/>
          <p:cNvGrpSpPr/>
          <p:nvPr/>
        </p:nvGrpSpPr>
        <p:grpSpPr>
          <a:xfrm>
            <a:off x="961326" y="900972"/>
            <a:ext cx="5957028" cy="5957028"/>
            <a:chOff x="2667000" y="0"/>
            <a:chExt cx="6858000" cy="6858000"/>
          </a:xfrm>
        </p:grpSpPr>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21" name="图片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0184" y="710461"/>
              <a:ext cx="1430433" cy="1907243"/>
            </a:xfrm>
            <a:prstGeom prst="rect">
              <a:avLst/>
            </a:prstGeom>
          </p:spPr>
        </p:pic>
      </p:grpSp>
      <p:cxnSp>
        <p:nvCxnSpPr>
          <p:cNvPr id="37" name="肘形连接符 36"/>
          <p:cNvCxnSpPr/>
          <p:nvPr/>
        </p:nvCxnSpPr>
        <p:spPr>
          <a:xfrm flipV="1">
            <a:off x="4088495" y="2468576"/>
            <a:ext cx="2731420" cy="754909"/>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5" name="圆角矩形 24"/>
          <p:cNvSpPr/>
          <p:nvPr/>
        </p:nvSpPr>
        <p:spPr>
          <a:xfrm>
            <a:off x="6924416" y="2284016"/>
            <a:ext cx="4412994" cy="36912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Keypad Controls for use with Gloves or PPE</a:t>
            </a:r>
          </a:p>
        </p:txBody>
      </p:sp>
      <p:cxnSp>
        <p:nvCxnSpPr>
          <p:cNvPr id="46" name="肘形连接符 45"/>
          <p:cNvCxnSpPr/>
          <p:nvPr/>
        </p:nvCxnSpPr>
        <p:spPr>
          <a:xfrm flipV="1">
            <a:off x="4092716" y="3414214"/>
            <a:ext cx="2727199" cy="570665"/>
          </a:xfrm>
          <a:prstGeom prst="bentConnector3">
            <a:avLst>
              <a:gd name="adj1" fmla="val 50001"/>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7" name="圆角矩形 26"/>
          <p:cNvSpPr/>
          <p:nvPr/>
        </p:nvSpPr>
        <p:spPr>
          <a:xfrm>
            <a:off x="6924418" y="3120729"/>
            <a:ext cx="4412992" cy="58697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Rugged Design with 2m Drop Test and IP54 Water &amp; Dust Protection</a:t>
            </a:r>
          </a:p>
        </p:txBody>
      </p:sp>
      <p:sp>
        <p:nvSpPr>
          <p:cNvPr id="26" name="圆角矩形 25"/>
          <p:cNvSpPr/>
          <p:nvPr/>
        </p:nvSpPr>
        <p:spPr>
          <a:xfrm>
            <a:off x="6924418" y="4175292"/>
            <a:ext cx="4412992" cy="58697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Built-in Rechargeable Li-ion Battery System for up to 6 hours of runtime</a:t>
            </a:r>
          </a:p>
        </p:txBody>
      </p:sp>
      <p:sp>
        <p:nvSpPr>
          <p:cNvPr id="13" name="圆角矩形 12"/>
          <p:cNvSpPr/>
          <p:nvPr/>
        </p:nvSpPr>
        <p:spPr>
          <a:xfrm>
            <a:off x="6924417" y="1390425"/>
            <a:ext cx="4412993" cy="425998"/>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3.2” LCD Screen with 240x320 Resolution</a:t>
            </a:r>
          </a:p>
        </p:txBody>
      </p:sp>
      <p:cxnSp>
        <p:nvCxnSpPr>
          <p:cNvPr id="68" name="肘形连接符 67"/>
          <p:cNvCxnSpPr/>
          <p:nvPr/>
        </p:nvCxnSpPr>
        <p:spPr>
          <a:xfrm flipV="1">
            <a:off x="4064124" y="1603424"/>
            <a:ext cx="2724134" cy="506108"/>
          </a:xfrm>
          <a:prstGeom prst="bentConnector3">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8" name="矩形 7"/>
          <p:cNvSpPr/>
          <p:nvPr/>
        </p:nvSpPr>
        <p:spPr>
          <a:xfrm>
            <a:off x="482004" y="3574454"/>
            <a:ext cx="641953" cy="230091"/>
          </a:xfrm>
          <a:prstGeom prst="rect">
            <a:avLst/>
          </a:prstGeom>
          <a:ln w="76200">
            <a:solidFill>
              <a:schemeClr val="accent1"/>
            </a:solidFill>
            <a:headEnd type="oval" w="med" len="med"/>
            <a:tailEnd type="oval"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sym typeface="Calibri" panose="020F0502020204030204" pitchFamily="34" charset="0"/>
            </a:endParaRPr>
          </a:p>
        </p:txBody>
      </p:sp>
      <p:sp>
        <p:nvSpPr>
          <p:cNvPr id="19" name="Title 2"/>
          <p:cNvSpPr>
            <a:spLocks noGrp="1"/>
          </p:cNvSpPr>
          <p:nvPr>
            <p:ph type="title"/>
          </p:nvPr>
        </p:nvSpPr>
        <p:spPr>
          <a:xfrm>
            <a:off x="414251" y="231030"/>
            <a:ext cx="10515600" cy="815282"/>
          </a:xfrm>
        </p:spPr>
        <p:txBody>
          <a:bodyPr>
            <a:normAutofit/>
          </a:bodyPr>
          <a:lstStyle/>
          <a:p>
            <a:pPr lvl="0"/>
            <a:r>
              <a:rPr lang="en-US" altLang="zh-CN"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 SERIES – FORM FACTOR</a:t>
            </a:r>
            <a:endParaRPr lang="en-US" dirty="0">
              <a:latin typeface="Calibri" panose="020F0502020204030204" pitchFamily="34" charset="0"/>
              <a:cs typeface="Calibri" panose="020F0502020204030204" pitchFamily="34" charset="0"/>
              <a:sym typeface="Calibri" panose="020F0502020204030204" pitchFamily="34" charset="0"/>
            </a:endParaRPr>
          </a:p>
        </p:txBody>
      </p:sp>
      <p:sp>
        <p:nvSpPr>
          <p:cNvPr id="23" name="圆角矩形 22"/>
          <p:cNvSpPr/>
          <p:nvPr/>
        </p:nvSpPr>
        <p:spPr>
          <a:xfrm>
            <a:off x="6924418" y="5229854"/>
            <a:ext cx="4412992" cy="58697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Wrist Strap Hole, and UNC ¼”-20 Tripod Mounting Hole</a:t>
            </a:r>
          </a:p>
        </p:txBody>
      </p:sp>
      <p:pic>
        <p:nvPicPr>
          <p:cNvPr id="29" name="图片 28"/>
          <p:cNvPicPr>
            <a:picLocks noChangeAspect="1"/>
          </p:cNvPicPr>
          <p:nvPr/>
        </p:nvPicPr>
        <p:blipFill>
          <a:blip r:embed="rId8"/>
          <a:srcRect l="14496" t="2699" r="10719" b="1060"/>
          <a:stretch>
            <a:fillRect/>
          </a:stretch>
        </p:blipFill>
        <p:spPr>
          <a:xfrm>
            <a:off x="3640288" y="4680072"/>
            <a:ext cx="2177928" cy="2177928"/>
          </a:xfrm>
          <a:custGeom>
            <a:avLst/>
            <a:gdLst>
              <a:gd name="connsiteX0" fmla="*/ 1456895 w 2913790"/>
              <a:gd name="connsiteY0" fmla="*/ 0 h 2913790"/>
              <a:gd name="connsiteX1" fmla="*/ 2913790 w 2913790"/>
              <a:gd name="connsiteY1" fmla="*/ 1456895 h 2913790"/>
              <a:gd name="connsiteX2" fmla="*/ 1456895 w 2913790"/>
              <a:gd name="connsiteY2" fmla="*/ 2913790 h 2913790"/>
              <a:gd name="connsiteX3" fmla="*/ 0 w 2913790"/>
              <a:gd name="connsiteY3" fmla="*/ 1456895 h 2913790"/>
              <a:gd name="connsiteX4" fmla="*/ 1456895 w 2913790"/>
              <a:gd name="connsiteY4" fmla="*/ 0 h 2913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3790" h="2913790">
                <a:moveTo>
                  <a:pt x="1456895" y="0"/>
                </a:moveTo>
                <a:cubicBezTo>
                  <a:pt x="2261516" y="0"/>
                  <a:pt x="2913790" y="652274"/>
                  <a:pt x="2913790" y="1456895"/>
                </a:cubicBezTo>
                <a:cubicBezTo>
                  <a:pt x="2913790" y="2261516"/>
                  <a:pt x="2261516" y="2913790"/>
                  <a:pt x="1456895" y="2913790"/>
                </a:cubicBezTo>
                <a:cubicBezTo>
                  <a:pt x="652274" y="2913790"/>
                  <a:pt x="0" y="2261516"/>
                  <a:pt x="0" y="1456895"/>
                </a:cubicBezTo>
                <a:cubicBezTo>
                  <a:pt x="0" y="652274"/>
                  <a:pt x="652274" y="0"/>
                  <a:pt x="1456895" y="0"/>
                </a:cubicBezTo>
                <a:close/>
              </a:path>
            </a:pathLst>
          </a:custGeom>
        </p:spPr>
      </p:pic>
      <p:cxnSp>
        <p:nvCxnSpPr>
          <p:cNvPr id="22" name="肘形连接符 21"/>
          <p:cNvCxnSpPr/>
          <p:nvPr/>
        </p:nvCxnSpPr>
        <p:spPr>
          <a:xfrm flipV="1">
            <a:off x="5283156" y="5523339"/>
            <a:ext cx="1505102" cy="486878"/>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cxnSp>
        <p:nvCxnSpPr>
          <p:cNvPr id="49" name="肘形连接符 48"/>
          <p:cNvCxnSpPr/>
          <p:nvPr/>
        </p:nvCxnSpPr>
        <p:spPr>
          <a:xfrm flipV="1">
            <a:off x="4064124" y="4456901"/>
            <a:ext cx="2755791" cy="168726"/>
          </a:xfrm>
          <a:prstGeom prst="bentConnector3">
            <a:avLst>
              <a:gd name="adj1" fmla="val 50000"/>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40" name="矩形 39"/>
          <p:cNvSpPr/>
          <p:nvPr/>
        </p:nvSpPr>
        <p:spPr>
          <a:xfrm>
            <a:off x="1643512" y="3831685"/>
            <a:ext cx="641953" cy="230091"/>
          </a:xfrm>
          <a:prstGeom prst="rect">
            <a:avLst/>
          </a:prstGeom>
          <a:ln w="76200">
            <a:solidFill>
              <a:schemeClr val="accent1"/>
            </a:solidFill>
            <a:headEnd type="oval" w="med" len="med"/>
            <a:tailEnd type="oval"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941802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303" y="742765"/>
            <a:ext cx="6422019" cy="6422019"/>
          </a:xfrm>
          <a:prstGeom prst="rect">
            <a:avLst/>
          </a:prstGeom>
        </p:spPr>
      </p:pic>
      <p:sp>
        <p:nvSpPr>
          <p:cNvPr id="31" name="直角三角形 30"/>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cxnSp>
        <p:nvCxnSpPr>
          <p:cNvPr id="28" name="肘形连接符 27"/>
          <p:cNvCxnSpPr/>
          <p:nvPr/>
        </p:nvCxnSpPr>
        <p:spPr>
          <a:xfrm>
            <a:off x="3810000" y="1186650"/>
            <a:ext cx="2940576" cy="572635"/>
          </a:xfrm>
          <a:prstGeom prst="bentConnector3">
            <a:avLst>
              <a:gd name="adj1" fmla="val 71767"/>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cxnSp>
        <p:nvCxnSpPr>
          <p:cNvPr id="46" name="肘形连接符 45"/>
          <p:cNvCxnSpPr/>
          <p:nvPr/>
        </p:nvCxnSpPr>
        <p:spPr>
          <a:xfrm>
            <a:off x="3002280" y="2438153"/>
            <a:ext cx="3815024" cy="2114717"/>
          </a:xfrm>
          <a:prstGeom prst="bentConnector3">
            <a:avLst>
              <a:gd name="adj1" fmla="val 55992"/>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1" name="圆角矩形 20"/>
          <p:cNvSpPr/>
          <p:nvPr/>
        </p:nvSpPr>
        <p:spPr>
          <a:xfrm>
            <a:off x="7025649" y="1550149"/>
            <a:ext cx="4568740" cy="414535"/>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USB-C Connection for Transferring Images and Charging </a:t>
            </a:r>
          </a:p>
        </p:txBody>
      </p:sp>
      <p:sp>
        <p:nvSpPr>
          <p:cNvPr id="26" name="圆角矩形 25"/>
          <p:cNvSpPr/>
          <p:nvPr/>
        </p:nvSpPr>
        <p:spPr>
          <a:xfrm>
            <a:off x="7014432" y="5184309"/>
            <a:ext cx="4514783" cy="744052"/>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Trigger for Capture and Laser Pointer</a:t>
            </a:r>
            <a:r>
              <a:rPr lang="en-US" altLang="zh-CN" sz="1400" dirty="0">
                <a:solidFill>
                  <a:schemeClr val="accent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and for 1 Click Thermal and Visual Image Storage</a:t>
            </a:r>
          </a:p>
        </p:txBody>
      </p:sp>
      <p:cxnSp>
        <p:nvCxnSpPr>
          <p:cNvPr id="37" name="肘形连接符 36"/>
          <p:cNvCxnSpPr/>
          <p:nvPr/>
        </p:nvCxnSpPr>
        <p:spPr>
          <a:xfrm>
            <a:off x="3154680" y="2103120"/>
            <a:ext cx="3662624" cy="1543263"/>
          </a:xfrm>
          <a:prstGeom prst="bentConnector3">
            <a:avLst>
              <a:gd name="adj1" fmla="val 62899"/>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13" name="圆角矩形 12"/>
          <p:cNvSpPr/>
          <p:nvPr/>
        </p:nvSpPr>
        <p:spPr>
          <a:xfrm>
            <a:off x="7025649" y="3337620"/>
            <a:ext cx="4514783" cy="530631"/>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B11: 192 × 144 (27,648 pixels) </a:t>
            </a:r>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IR Resolution</a:t>
            </a:r>
            <a:endParaRPr lang="de-DE"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p>
            <a:r>
              <a:rPr lang="de-DE"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B20: 256 x 192 (49 125 pixels) </a:t>
            </a:r>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IR Resolution</a:t>
            </a:r>
          </a:p>
        </p:txBody>
      </p:sp>
      <p:sp>
        <p:nvSpPr>
          <p:cNvPr id="25" name="圆角矩形 24"/>
          <p:cNvSpPr/>
          <p:nvPr/>
        </p:nvSpPr>
        <p:spPr>
          <a:xfrm>
            <a:off x="7025649" y="4341720"/>
            <a:ext cx="4492351" cy="36912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LED Lamp for Lighting Dark Environments</a:t>
            </a:r>
            <a:endParaRPr lang="en-US" altLang="zh-CN" sz="1400" dirty="0">
              <a:solidFill>
                <a:schemeClr val="accent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cxnSp>
        <p:nvCxnSpPr>
          <p:cNvPr id="32" name="肘形连接符 31"/>
          <p:cNvCxnSpPr/>
          <p:nvPr/>
        </p:nvCxnSpPr>
        <p:spPr>
          <a:xfrm>
            <a:off x="3430313" y="4289963"/>
            <a:ext cx="3386991" cy="1176232"/>
          </a:xfrm>
          <a:prstGeom prst="bentConnector3">
            <a:avLst>
              <a:gd name="adj1" fmla="val 41457"/>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cxnSp>
        <p:nvCxnSpPr>
          <p:cNvPr id="27" name="肘形连接符 26"/>
          <p:cNvCxnSpPr/>
          <p:nvPr/>
        </p:nvCxnSpPr>
        <p:spPr>
          <a:xfrm>
            <a:off x="3154680" y="1689892"/>
            <a:ext cx="3662624" cy="950651"/>
          </a:xfrm>
          <a:prstGeom prst="bentConnector3">
            <a:avLst>
              <a:gd name="adj1" fmla="val 70805"/>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9" name="圆角矩形 28"/>
          <p:cNvSpPr/>
          <p:nvPr/>
        </p:nvSpPr>
        <p:spPr>
          <a:xfrm>
            <a:off x="7025649" y="2438153"/>
            <a:ext cx="4514783" cy="425998"/>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chemeClr val="accent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1600 × 1200 (2 MP) Visual Camera</a:t>
            </a:r>
          </a:p>
        </p:txBody>
      </p:sp>
      <p:sp>
        <p:nvSpPr>
          <p:cNvPr id="23" name="Title 2"/>
          <p:cNvSpPr>
            <a:spLocks noGrp="1"/>
          </p:cNvSpPr>
          <p:nvPr>
            <p:ph type="title"/>
          </p:nvPr>
        </p:nvSpPr>
        <p:spPr>
          <a:xfrm>
            <a:off x="414251" y="231030"/>
            <a:ext cx="10515600" cy="815282"/>
          </a:xfrm>
        </p:spPr>
        <p:txBody>
          <a:bodyPr>
            <a:normAutofit/>
          </a:bodyPr>
          <a:lstStyle/>
          <a:p>
            <a:pPr lvl="0"/>
            <a:r>
              <a:rPr lang="en-US" altLang="zh-CN"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B11/B20 – FORM FACTOR</a:t>
            </a:r>
            <a:endParaRPr lang="en-US" dirty="0">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647201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469" y="364794"/>
            <a:ext cx="6858000" cy="6858000"/>
          </a:xfrm>
          <a:prstGeom prst="rect">
            <a:avLst/>
          </a:prstGeom>
        </p:spPr>
      </p:pic>
      <p:sp>
        <p:nvSpPr>
          <p:cNvPr id="31" name="直角三角形 30"/>
          <p:cNvSpPr/>
          <p:nvPr/>
        </p:nvSpPr>
        <p:spPr>
          <a:xfrm>
            <a:off x="-222212" y="5234384"/>
            <a:ext cx="1943100" cy="1930400"/>
          </a:xfrm>
          <a:prstGeom prst="rtTriangle">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cxnSp>
        <p:nvCxnSpPr>
          <p:cNvPr id="28" name="肘形连接符 27"/>
          <p:cNvCxnSpPr/>
          <p:nvPr/>
        </p:nvCxnSpPr>
        <p:spPr>
          <a:xfrm>
            <a:off x="3876916" y="1288398"/>
            <a:ext cx="2873660" cy="470887"/>
          </a:xfrm>
          <a:prstGeom prst="bentConnector3">
            <a:avLst>
              <a:gd name="adj1" fmla="val 75986"/>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1" name="圆角矩形 20"/>
          <p:cNvSpPr/>
          <p:nvPr/>
        </p:nvSpPr>
        <p:spPr>
          <a:xfrm>
            <a:off x="7025649" y="1550149"/>
            <a:ext cx="4568740" cy="414535"/>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Removable Micro SD Card, and USB-C Connection </a:t>
            </a:r>
          </a:p>
        </p:txBody>
      </p:sp>
      <p:sp>
        <p:nvSpPr>
          <p:cNvPr id="26" name="圆角矩形 25"/>
          <p:cNvSpPr/>
          <p:nvPr/>
        </p:nvSpPr>
        <p:spPr>
          <a:xfrm>
            <a:off x="7014432" y="5184309"/>
            <a:ext cx="4514783" cy="744052"/>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Trigger for Capture and Laser Pointer, and for 1 Click Thermal and Visual Image Storage</a:t>
            </a:r>
          </a:p>
        </p:txBody>
      </p:sp>
      <p:cxnSp>
        <p:nvCxnSpPr>
          <p:cNvPr id="37" name="肘形连接符 36"/>
          <p:cNvCxnSpPr/>
          <p:nvPr/>
        </p:nvCxnSpPr>
        <p:spPr>
          <a:xfrm>
            <a:off x="2861187" y="2533364"/>
            <a:ext cx="3956117" cy="1622010"/>
          </a:xfrm>
          <a:prstGeom prst="bentConnector3">
            <a:avLst>
              <a:gd name="adj1" fmla="val 61681"/>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13" name="圆角矩形 12"/>
          <p:cNvSpPr/>
          <p:nvPr/>
        </p:nvSpPr>
        <p:spPr>
          <a:xfrm>
            <a:off x="7025649" y="3899346"/>
            <a:ext cx="4514783" cy="530631"/>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Laser Pointer</a:t>
            </a:r>
          </a:p>
        </p:txBody>
      </p:sp>
      <p:cxnSp>
        <p:nvCxnSpPr>
          <p:cNvPr id="32" name="肘形连接符 31"/>
          <p:cNvCxnSpPr/>
          <p:nvPr/>
        </p:nvCxnSpPr>
        <p:spPr>
          <a:xfrm>
            <a:off x="3430313" y="4289963"/>
            <a:ext cx="3386991" cy="1176232"/>
          </a:xfrm>
          <a:prstGeom prst="bentConnector3">
            <a:avLst>
              <a:gd name="adj1" fmla="val 41457"/>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cxnSp>
        <p:nvCxnSpPr>
          <p:cNvPr id="27" name="肘形连接符 26"/>
          <p:cNvCxnSpPr/>
          <p:nvPr/>
        </p:nvCxnSpPr>
        <p:spPr>
          <a:xfrm>
            <a:off x="2861187" y="2047076"/>
            <a:ext cx="4025793" cy="884939"/>
          </a:xfrm>
          <a:prstGeom prst="bentConnector3">
            <a:avLst>
              <a:gd name="adj1" fmla="val 70271"/>
            </a:avLst>
          </a:prstGeom>
          <a:ln>
            <a:solidFill>
              <a:srgbClr val="E95335"/>
            </a:solidFill>
            <a:headEnd type="oval" w="med" len="med"/>
            <a:tailEnd type="oval" w="med" len="med"/>
          </a:ln>
        </p:spPr>
        <p:style>
          <a:lnRef idx="3">
            <a:schemeClr val="dk1"/>
          </a:lnRef>
          <a:fillRef idx="0">
            <a:schemeClr val="dk1"/>
          </a:fillRef>
          <a:effectRef idx="2">
            <a:schemeClr val="dk1"/>
          </a:effectRef>
          <a:fontRef idx="minor">
            <a:schemeClr val="tx1"/>
          </a:fontRef>
        </p:style>
      </p:cxnSp>
      <p:sp>
        <p:nvSpPr>
          <p:cNvPr id="29" name="圆角矩形 28"/>
          <p:cNvSpPr/>
          <p:nvPr/>
        </p:nvSpPr>
        <p:spPr>
          <a:xfrm>
            <a:off x="7025649" y="2719016"/>
            <a:ext cx="4514783" cy="425998"/>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B21L</a:t>
            </a:r>
            <a:r>
              <a:rPr lang="de-DE"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256 x 192 (49 125 pixels) </a:t>
            </a:r>
            <a:r>
              <a:rPr lang="en-US" altLang="zh-CN" sz="1400" dirty="0">
                <a:solidFill>
                  <a:srgbClr val="00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IR Resolution</a:t>
            </a:r>
          </a:p>
        </p:txBody>
      </p:sp>
      <p:sp>
        <p:nvSpPr>
          <p:cNvPr id="41" name="Title 2"/>
          <p:cNvSpPr txBox="1">
            <a:spLocks/>
          </p:cNvSpPr>
          <p:nvPr/>
        </p:nvSpPr>
        <p:spPr>
          <a:xfrm>
            <a:off x="414251" y="231030"/>
            <a:ext cx="10515600" cy="8152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altLang="zh-CN">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B21L – FORM FACTOR</a:t>
            </a:r>
            <a:endParaRPr lang="en-US" dirty="0">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801349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282" y="1381429"/>
            <a:ext cx="587893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6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CONTENTS</a:t>
            </a:r>
          </a:p>
        </p:txBody>
      </p:sp>
      <p:sp>
        <p:nvSpPr>
          <p:cNvPr id="3" name="文本框 2"/>
          <p:cNvSpPr txBox="1"/>
          <p:nvPr/>
        </p:nvSpPr>
        <p:spPr>
          <a:xfrm>
            <a:off x="391282" y="2181648"/>
            <a:ext cx="4607438" cy="3785652"/>
          </a:xfrm>
          <a:prstGeom prst="rect">
            <a:avLst/>
          </a:prstGeom>
          <a:noFill/>
        </p:spPr>
        <p:txBody>
          <a:bodyPr wrap="square" rtlCol="0">
            <a:spAutoFit/>
          </a:bodyPr>
          <a:lstStyle>
            <a:defPPr>
              <a:defRPr lang="zh-CN"/>
            </a:defPPr>
            <a:lvl1pPr>
              <a:lnSpc>
                <a:spcPct val="130000"/>
              </a:lnSpc>
              <a:defRPr sz="2200" spc="100">
                <a:solidFill>
                  <a:srgbClr val="999999"/>
                </a:solidFill>
                <a:latin typeface="Arial" panose="020B0604020202020204" pitchFamily="34" charset="0"/>
                <a:cs typeface="Arial" panose="020B0604020202020204" pitchFamily="34" charset="0"/>
              </a:defRPr>
            </a:lvl1pPr>
          </a:lstStyle>
          <a:p>
            <a:pPr>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01 FORM FACTOR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02 </a:t>
            </a:r>
            <a:r>
              <a:rPr lang="en-US" altLang="zh-CN" sz="20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KEY FEATURES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03 APPLICATIONS</a:t>
            </a:r>
          </a:p>
          <a:p>
            <a:pPr lvl="0">
              <a:lnSpc>
                <a:spcPct val="150000"/>
              </a:lnSpc>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04 </a:t>
            </a:r>
            <a:r>
              <a:rPr lang="en-US" altLang="zh-CN" sz="2000" dirty="0">
                <a:latin typeface="Calibri" panose="020F0502020204030204" pitchFamily="34" charset="0"/>
                <a:cs typeface="Calibri" panose="020F0502020204030204" pitchFamily="34" charset="0"/>
                <a:sym typeface="Calibri" panose="020F0502020204030204" pitchFamily="34" charset="0"/>
              </a:rPr>
              <a:t>SCOPE OF DELIVERY</a:t>
            </a:r>
          </a:p>
          <a:p>
            <a:pPr lvl="0">
              <a:lnSpc>
                <a:spcPct val="150000"/>
              </a:lnSpc>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05 SPECIFICATIONS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06 APP AND SOFTWARE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07 COMPETITION</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08 IMAGES QUALITY COMPARISON</a:t>
            </a:r>
            <a:endPar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24315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文本框 48"/>
          <p:cNvSpPr txBox="1"/>
          <p:nvPr/>
        </p:nvSpPr>
        <p:spPr>
          <a:xfrm>
            <a:off x="478324" y="449015"/>
            <a:ext cx="380585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Arial" panose="020B0604020202090204" pitchFamily="34" charset="0"/>
                <a:sym typeface="Calibri" panose="020F0502020204030204" pitchFamily="34" charset="0"/>
              </a:rPr>
              <a:t>B SERIES - OVERVIEW</a:t>
            </a:r>
          </a:p>
        </p:txBody>
      </p:sp>
      <p:sp>
        <p:nvSpPr>
          <p:cNvPr id="107" name="文本框 106"/>
          <p:cNvSpPr txBox="1"/>
          <p:nvPr/>
        </p:nvSpPr>
        <p:spPr>
          <a:xfrm>
            <a:off x="478324" y="945215"/>
            <a:ext cx="450668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Compact and easy to use camera for daily operation</a:t>
            </a:r>
          </a:p>
        </p:txBody>
      </p:sp>
      <p:graphicFrame>
        <p:nvGraphicFramePr>
          <p:cNvPr id="25" name="表格 24"/>
          <p:cNvGraphicFramePr>
            <a:graphicFrameLocks noGrp="1"/>
          </p:cNvGraphicFramePr>
          <p:nvPr>
            <p:extLst>
              <p:ext uri="{D42A27DB-BD31-4B8C-83A1-F6EECF244321}">
                <p14:modId xmlns:p14="http://schemas.microsoft.com/office/powerpoint/2010/main" val="3350664991"/>
              </p:ext>
            </p:extLst>
          </p:nvPr>
        </p:nvGraphicFramePr>
        <p:xfrm>
          <a:off x="5109184" y="1144415"/>
          <a:ext cx="6644008" cy="5466709"/>
        </p:xfrm>
        <a:graphic>
          <a:graphicData uri="http://schemas.openxmlformats.org/drawingml/2006/table">
            <a:tbl>
              <a:tblPr firstRow="1" bandRow="1">
                <a:tableStyleId>{5C22544A-7EE6-4342-B048-85BDC9FD1C3A}</a:tableStyleId>
              </a:tblPr>
              <a:tblGrid>
                <a:gridCol w="1961938">
                  <a:extLst>
                    <a:ext uri="{9D8B030D-6E8A-4147-A177-3AD203B41FA5}">
                      <a16:colId xmlns:a16="http://schemas.microsoft.com/office/drawing/2014/main" val="59576579"/>
                    </a:ext>
                  </a:extLst>
                </a:gridCol>
                <a:gridCol w="1560690">
                  <a:extLst>
                    <a:ext uri="{9D8B030D-6E8A-4147-A177-3AD203B41FA5}">
                      <a16:colId xmlns:a16="http://schemas.microsoft.com/office/drawing/2014/main" val="2942328752"/>
                    </a:ext>
                  </a:extLst>
                </a:gridCol>
                <a:gridCol w="1560690">
                  <a:extLst>
                    <a:ext uri="{9D8B030D-6E8A-4147-A177-3AD203B41FA5}">
                      <a16:colId xmlns:a16="http://schemas.microsoft.com/office/drawing/2014/main" val="3597726547"/>
                    </a:ext>
                  </a:extLst>
                </a:gridCol>
                <a:gridCol w="1560690">
                  <a:extLst>
                    <a:ext uri="{9D8B030D-6E8A-4147-A177-3AD203B41FA5}">
                      <a16:colId xmlns:a16="http://schemas.microsoft.com/office/drawing/2014/main" val="1740299022"/>
                    </a:ext>
                  </a:extLst>
                </a:gridCol>
              </a:tblGrid>
              <a:tr h="4538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1" kern="1200" noProof="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rPr>
                        <a:t>Basic Parameters</a:t>
                      </a:r>
                    </a:p>
                  </a:txBody>
                  <a:tcPr marL="36000" marR="36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rPr>
                        <a:t>B11</a:t>
                      </a:r>
                      <a:endParaRPr lang="en-US" sz="16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rPr>
                        <a:t>B21L</a:t>
                      </a:r>
                      <a:endParaRPr lang="en-US" sz="16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err="1">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rPr>
                        <a:t>B20</a:t>
                      </a:r>
                      <a:endParaRPr lang="en-US" sz="16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4996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IR Resolution</a:t>
                      </a:r>
                    </a:p>
                  </a:txBody>
                  <a:tcPr marL="36000" marR="36000" marT="36000" marB="3600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192 × 144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(27,648 Pixels)</a:t>
                      </a:r>
                    </a:p>
                  </a:txBody>
                  <a:tcPr marL="36000" marR="36000" marT="36000" marB="36000" anchor="ctr">
                    <a:solidFill>
                      <a:schemeClr val="bg1">
                        <a:lumMod val="95000"/>
                      </a:schemeClr>
                    </a:solidFil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256 x 192</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(49 125 pixels)</a:t>
                      </a:r>
                    </a:p>
                  </a:txBody>
                  <a:tcPr marL="36000" marR="36000" marT="36000" marB="36000" anchor="ctr">
                    <a:solidFill>
                      <a:schemeClr val="bg1">
                        <a:lumMod val="9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altLang="zh-CN" sz="900" b="1" i="0" u="none" strike="noStrike" kern="1200" cap="none" spc="0" normalizeH="0" baseline="0" dirty="0">
                        <a:ln>
                          <a:noFill/>
                        </a:ln>
                        <a:solidFill>
                          <a:srgbClr val="00B050"/>
                        </a:solidFill>
                        <a:effectLst/>
                        <a:uLnTx/>
                        <a:uFillTx/>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a:txBody>
                  <a:tcPr marL="180000" marR="180000" marT="36000" marB="36000" anchor="ctr">
                    <a:solidFill>
                      <a:schemeClr val="bg1">
                        <a:lumMod val="95000"/>
                      </a:schemeClr>
                    </a:solidFill>
                  </a:tcPr>
                </a:tc>
                <a:extLst>
                  <a:ext uri="{0D108BD9-81ED-4DB2-BD59-A6C34878D82A}">
                    <a16:rowId xmlns:a16="http://schemas.microsoft.com/office/drawing/2014/main" val="708950147"/>
                  </a:ext>
                </a:extLst>
              </a:tr>
              <a:tr h="6380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err="1">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SuperIR</a:t>
                      </a:r>
                      <a:endPar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000" b="1" i="0" u="none" strike="noStrike" dirty="0">
                          <a:solidFill>
                            <a:srgbClr val="C00000"/>
                          </a:solidFill>
                          <a:effectLst/>
                          <a:latin typeface="Microsoft YaHei" panose="020B0503020204020204" pitchFamily="34" charset="-122"/>
                          <a:ea typeface="Microsoft YaHei" panose="020B0503020204020204" pitchFamily="34" charset="-122"/>
                        </a:rPr>
                        <a:t>Yes, </a:t>
                      </a:r>
                      <a:r>
                        <a:rPr lang="en-US" sz="1000" b="1" i="0" u="none" strike="noStrike" dirty="0">
                          <a:solidFill>
                            <a:srgbClr val="C00000"/>
                          </a:solidFill>
                          <a:effectLst/>
                          <a:latin typeface="Microsoft YaHei" panose="020B0503020204020204" pitchFamily="34" charset="-122"/>
                          <a:ea typeface="Microsoft YaHei" panose="020B0503020204020204" pitchFamily="34" charset="-122"/>
                        </a:rPr>
                        <a:t>on Captured Thermal Images</a:t>
                      </a:r>
                    </a:p>
                  </a:txBody>
                  <a:tcPr marL="7620" marR="7620" marT="7620" marB="0" anchor="ctr">
                    <a:solidFill>
                      <a:schemeClr val="bg1">
                        <a:lumMod val="9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1000" b="1" i="0" u="none" strike="noStrike" dirty="0">
                        <a:solidFill>
                          <a:srgbClr val="C00000"/>
                        </a:solidFill>
                        <a:effectLst/>
                        <a:latin typeface="Microsoft YaHei" panose="020B0503020204020204" pitchFamily="34" charset="-122"/>
                        <a:ea typeface="Microsoft YaHei" panose="020B0503020204020204" pitchFamily="34" charset="-122"/>
                      </a:endParaRPr>
                    </a:p>
                  </a:txBody>
                  <a:tcPr marL="7620" marR="7620" marT="7620" marB="0" anchor="ctr">
                    <a:solidFill>
                      <a:schemeClr val="bg1">
                        <a:lumMod val="95000"/>
                      </a:schemeClr>
                    </a:solidFill>
                  </a:tcPr>
                </a:tc>
                <a:tc hMerge="1">
                  <a:txBody>
                    <a:bodyPr/>
                    <a:lstStyle/>
                    <a:p>
                      <a:pPr algn="ctr" fontAlgn="ctr"/>
                      <a:endParaRPr lang="de-DE"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tc>
                <a:extLst>
                  <a:ext uri="{0D108BD9-81ED-4DB2-BD59-A6C34878D82A}">
                    <a16:rowId xmlns:a16="http://schemas.microsoft.com/office/drawing/2014/main" val="1335778864"/>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1" kern="1200" dirty="0" err="1">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FOV</a:t>
                      </a:r>
                      <a:r>
                        <a:rPr lang="en-US" altLang="zh-CN"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 (H × V)</a:t>
                      </a:r>
                      <a:endParaRPr lang="zh-CN" alt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27.8° × 37.2°</a:t>
                      </a:r>
                    </a:p>
                  </a:txBody>
                  <a:tcPr marL="36000" marR="36000" marT="36000" marB="36000" anchor="ctr">
                    <a:solidFill>
                      <a:schemeClr val="bg1">
                        <a:lumMod val="95000"/>
                      </a:schemeClr>
                    </a:solidFil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37.2° × 50.0°</a:t>
                      </a:r>
                    </a:p>
                  </a:txBody>
                  <a:tcPr marL="36000" marR="36000" marT="36000" marB="36000" anchor="ctr">
                    <a:solidFill>
                      <a:schemeClr val="bg1">
                        <a:lumMod val="9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a:txBody>
                  <a:tcPr marL="180000" marR="180000" marT="36000" marB="36000" anchor="ctr">
                    <a:solidFill>
                      <a:schemeClr val="bg1">
                        <a:lumMod val="95000"/>
                      </a:schemeClr>
                    </a:solidFill>
                  </a:tcPr>
                </a:tc>
                <a:extLst>
                  <a:ext uri="{0D108BD9-81ED-4DB2-BD59-A6C34878D82A}">
                    <a16:rowId xmlns:a16="http://schemas.microsoft.com/office/drawing/2014/main" val="937180203"/>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Visual  Camera</a:t>
                      </a:r>
                    </a:p>
                  </a:txBody>
                  <a:tcPr marL="36000" marR="36000" marT="36000" marB="3600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 MP</a:t>
                      </a:r>
                      <a:endParaRPr lang="en-US" altLang="zh-CN"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p>
                  </a:txBody>
                  <a:tcPr marL="36000" marR="36000" marT="36000" marB="36000" anchor="ctr">
                    <a:solidFill>
                      <a:srgbClr val="F2F2F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 MP</a:t>
                      </a:r>
                    </a:p>
                  </a:txBody>
                  <a:tcPr marL="36000" marR="36000" marT="36000" marB="36000" anchor="ctr">
                    <a:solidFill>
                      <a:srgbClr val="F2F2F2"/>
                    </a:solidFill>
                  </a:tcPr>
                </a:tc>
                <a:extLst>
                  <a:ext uri="{0D108BD9-81ED-4DB2-BD59-A6C34878D82A}">
                    <a16:rowId xmlns:a16="http://schemas.microsoft.com/office/drawing/2014/main" val="4117521299"/>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Laser Pointer</a:t>
                      </a:r>
                    </a:p>
                  </a:txBody>
                  <a:tcPr marL="36000" marR="36000" marT="36000" marB="3600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p>
                  </a:txBody>
                  <a:tcPr marL="36000" marR="36000" marT="36000" marB="3600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lang="zh-CN" alt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rgbClr val="F2F2F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p>
                  </a:txBody>
                  <a:tcPr marL="36000" marR="36000" marT="36000" marB="36000" anchor="ctr">
                    <a:solidFill>
                      <a:srgbClr val="F2F2F2"/>
                    </a:solidFill>
                  </a:tcPr>
                </a:tc>
                <a:extLst>
                  <a:ext uri="{0D108BD9-81ED-4DB2-BD59-A6C34878D82A}">
                    <a16:rowId xmlns:a16="http://schemas.microsoft.com/office/drawing/2014/main" val="3161199650"/>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Led</a:t>
                      </a:r>
                      <a:r>
                        <a:rPr lang="en-US" altLang="zh-CN" sz="1400" b="1" kern="1200" baseline="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 Flashlight</a:t>
                      </a:r>
                      <a:endPar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lang="zh-CN" alt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p>
                  </a:txBody>
                  <a:tcPr marL="36000" marR="36000" marT="36000" marB="36000" anchor="ctr">
                    <a:solidFill>
                      <a:srgbClr val="F2F2F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lang="zh-CN" alt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rgbClr val="F2F2F2"/>
                    </a:solidFill>
                  </a:tcPr>
                </a:tc>
                <a:extLst>
                  <a:ext uri="{0D108BD9-81ED-4DB2-BD59-A6C34878D82A}">
                    <a16:rowId xmlns:a16="http://schemas.microsoft.com/office/drawing/2014/main" val="1618803714"/>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Wi-Fi</a:t>
                      </a:r>
                    </a:p>
                  </a:txBody>
                  <a:tcPr marL="36000" marR="36000" marT="36000" marB="3600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endParaRPr lang="zh-CN" alt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chemeClr val="bg1">
                        <a:lumMod val="9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chemeClr val="bg1">
                        <a:lumMod val="9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1027249821"/>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Display</a:t>
                      </a:r>
                    </a:p>
                  </a:txBody>
                  <a:tcPr marL="36000" marR="36000" marT="36000" marB="3600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240 × 320 Resolution, 3.2”LCD Screen</a:t>
                      </a:r>
                    </a:p>
                  </a:txBody>
                  <a:tcPr marL="36000" marR="36000" marT="36000" marB="36000" anchor="ctr">
                    <a:solidFill>
                      <a:schemeClr val="bg1">
                        <a:lumMod val="9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41081287"/>
                  </a:ext>
                </a:extLst>
              </a:tr>
              <a:tr h="4996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Object Temperature Range</a:t>
                      </a:r>
                    </a:p>
                  </a:txBody>
                  <a:tcPr marL="36000" marR="36000" marT="36000" marB="3600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-20 °C to 550 °C (-4 °F to 1022 °F)</a:t>
                      </a:r>
                    </a:p>
                  </a:txBody>
                  <a:tcPr marL="36000" marR="36000" marT="36000" marB="36000" anchor="ctr">
                    <a:solidFill>
                      <a:schemeClr val="bg1">
                        <a:lumMod val="9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4823260"/>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Focus</a:t>
                      </a:r>
                      <a:endParaRPr lang="zh-CN" alt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80395" marR="80395" marT="40198" marB="40198" anchor="ctr">
                    <a:solidFill>
                      <a:schemeClr val="bg1">
                        <a:lumMod val="95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Focus-free,</a:t>
                      </a:r>
                      <a:r>
                        <a:rPr lang="en-US" altLang="zh-CN" sz="1400" b="0" kern="1200" baseline="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 </a:t>
                      </a: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0.3 m (0.98 </a:t>
                      </a:r>
                      <a:r>
                        <a:rPr lang="en-US" sz="1400" b="0" i="0" u="none" strike="noStrike" kern="1200" dirty="0" err="1">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ft</a:t>
                      </a: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Min. Focusing Distance</a:t>
                      </a:r>
                      <a:endParaRPr lang="zh-CN" alt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80395" marR="80395" marT="40198" marB="40198"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800" b="1"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80395" marR="80395" marT="40198" marB="40198" anchor="ct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800" b="1"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80395" marR="80395" marT="40198" marB="40198" anchor="ctr"/>
                </a:tc>
                <a:extLst>
                  <a:ext uri="{0D108BD9-81ED-4DB2-BD59-A6C34878D82A}">
                    <a16:rowId xmlns:a16="http://schemas.microsoft.com/office/drawing/2014/main" val="1264701059"/>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Storage Media</a:t>
                      </a:r>
                    </a:p>
                  </a:txBody>
                  <a:tcPr marL="36000" marR="36000" marT="36000" marB="3600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Built-in EMMC (16 GB)</a:t>
                      </a:r>
                    </a:p>
                  </a:txBody>
                  <a:tcPr marL="36000" marR="36000" marT="36000" marB="36000" anchor="ctr">
                    <a:solidFill>
                      <a:schemeClr val="bg1">
                        <a:lumMod val="95000"/>
                      </a:schemeClr>
                    </a:solidFill>
                  </a:tcPr>
                </a:tc>
                <a:tc hMerge="1">
                  <a:txBody>
                    <a:bodyPr/>
                    <a:lstStyle/>
                    <a:p>
                      <a:pPr algn="ctr" fontAlgn="ctr"/>
                      <a:endParaRPr 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hMerge="1">
                  <a:txBody>
                    <a:bodyPr/>
                    <a:lstStyle/>
                    <a:p>
                      <a:pPr algn="ctr" fontAlgn="ctr"/>
                      <a:endParaRPr 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330215822"/>
                  </a:ext>
                </a:extLst>
              </a:tr>
              <a:tr h="5793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Battery Operating Time</a:t>
                      </a:r>
                    </a:p>
                  </a:txBody>
                  <a:tcPr marL="36000" marR="36000" marT="36000" marB="3600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noProof="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6 Hours</a:t>
                      </a:r>
                      <a:endPar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chemeClr val="bg1">
                        <a:lumMod val="9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tc>
                <a:tc hMerge="1">
                  <a:txBody>
                    <a:bodyPr/>
                    <a:lstStyle/>
                    <a:p>
                      <a:pPr algn="ctr" fontAlgn="ctr"/>
                      <a:endParaRPr lang="en-US" sz="900" b="0" i="0" u="none" strike="noStrike"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tc>
                <a:extLst>
                  <a:ext uri="{0D108BD9-81ED-4DB2-BD59-A6C34878D82A}">
                    <a16:rowId xmlns:a16="http://schemas.microsoft.com/office/drawing/2014/main" val="2564733647"/>
                  </a:ext>
                </a:extLst>
              </a:tr>
              <a:tr h="310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W</a:t>
                      </a:r>
                      <a:r>
                        <a:rPr lang="en-US" altLang="zh-CN"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rPr>
                        <a:t>eight</a:t>
                      </a:r>
                      <a:endParaRPr lang="en-US" sz="1400" b="1" kern="1200" dirty="0">
                        <a:solidFill>
                          <a:srgbClr val="242329"/>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380 g (0.84 </a:t>
                      </a:r>
                      <a:r>
                        <a:rPr lang="en-US" sz="1400" b="0" i="0" u="none" strike="noStrike" kern="1200" dirty="0" err="1">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lb</a:t>
                      </a:r>
                      <a:r>
                        <a:rPr lang="en-US" sz="1400" b="0" i="0" u="none" strike="noStrike" kern="120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t>
                      </a:r>
                    </a:p>
                  </a:txBody>
                  <a:tcPr marL="36000" marR="36000" marT="36000" marB="36000" anchor="ctr">
                    <a:solidFill>
                      <a:schemeClr val="bg1">
                        <a:lumMod val="95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900" b="1" i="0" u="none" strike="noStrike" kern="1200" dirty="0">
                        <a:solidFill>
                          <a:srgbClr val="00B050"/>
                        </a:solidFill>
                        <a:effectLst/>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tc>
                <a:tc hMerge="1">
                  <a:txBody>
                    <a:bodyPr/>
                    <a:lstStyle/>
                    <a:p>
                      <a:endParaRPr lang="en-US"/>
                    </a:p>
                  </a:txBody>
                  <a:tcPr/>
                </a:tc>
                <a:extLst>
                  <a:ext uri="{0D108BD9-81ED-4DB2-BD59-A6C34878D82A}">
                    <a16:rowId xmlns:a16="http://schemas.microsoft.com/office/drawing/2014/main" val="2922339013"/>
                  </a:ext>
                </a:extLst>
              </a:tr>
            </a:tbl>
          </a:graphicData>
        </a:graphic>
      </p:graphicFrame>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60" y="1529990"/>
            <a:ext cx="4705178" cy="4705178"/>
          </a:xfrm>
          <a:prstGeom prst="rect">
            <a:avLst/>
          </a:prstGeom>
        </p:spPr>
      </p:pic>
    </p:spTree>
    <p:extLst>
      <p:ext uri="{BB962C8B-B14F-4D97-AF65-F5344CB8AC3E}">
        <p14:creationId xmlns:p14="http://schemas.microsoft.com/office/powerpoint/2010/main" val="3284708853"/>
      </p:ext>
    </p:extLst>
  </p:cSld>
  <p:clrMapOvr>
    <a:masterClrMapping/>
  </p:clrMapOvr>
  <mc:AlternateContent xmlns:mc="http://schemas.openxmlformats.org/markup-compatibility/2006" xmlns:p14="http://schemas.microsoft.com/office/powerpoint/2010/main">
    <mc:Choice Requires="p14">
      <p:transition spd="slow" p14:dur="2000" advTm="31822"/>
    </mc:Choice>
    <mc:Fallback xmlns="">
      <p:transition spd="slow" advTm="3182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ltLang="zh-CN" dirty="0">
                <a:latin typeface="Calibri" panose="020F0502020204030204" pitchFamily="34" charset="0"/>
                <a:ea typeface="微软雅黑" panose="020B0503020204020204" pitchFamily="34" charset="-122"/>
                <a:cs typeface="Arial" panose="020B0604020202090204" pitchFamily="34" charset="0"/>
                <a:sym typeface="Calibri" panose="020F0502020204030204" pitchFamily="34" charset="0"/>
              </a:rPr>
              <a:t>B SERIES - </a:t>
            </a:r>
            <a:r>
              <a:rPr lang="en-US" dirty="0">
                <a:latin typeface="Calibri" panose="020F0502020204030204" pitchFamily="34" charset="0"/>
                <a:ea typeface="微软雅黑" panose="020B0503020204020204" pitchFamily="34" charset="-122"/>
                <a:sym typeface="Calibri" panose="020F0502020204030204" pitchFamily="34" charset="0"/>
              </a:rPr>
              <a:t>KEY FEATURES</a:t>
            </a:r>
          </a:p>
        </p:txBody>
      </p:sp>
      <p:grpSp>
        <p:nvGrpSpPr>
          <p:cNvPr id="9" name="组合 8"/>
          <p:cNvGrpSpPr/>
          <p:nvPr/>
        </p:nvGrpSpPr>
        <p:grpSpPr>
          <a:xfrm>
            <a:off x="6110599" y="5643467"/>
            <a:ext cx="5482580" cy="1116572"/>
            <a:chOff x="523846" y="5170584"/>
            <a:chExt cx="5482580" cy="1116572"/>
          </a:xfrm>
        </p:grpSpPr>
        <p:sp>
          <p:nvSpPr>
            <p:cNvPr id="25" name="矩形 24"/>
            <p:cNvSpPr/>
            <p:nvPr/>
          </p:nvSpPr>
          <p:spPr>
            <a:xfrm>
              <a:off x="1252973" y="5292012"/>
              <a:ext cx="4753453" cy="9951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altLang="zh-CN" sz="2000" b="0"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High Temperature Alarm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Built-in speaker and flash light give the operator audio and visual alerts to high temperatures</a:t>
              </a:r>
            </a:p>
          </p:txBody>
        </p:sp>
        <p:grpSp>
          <p:nvGrpSpPr>
            <p:cNvPr id="19" name="组合 30"/>
            <p:cNvGrpSpPr/>
            <p:nvPr/>
          </p:nvGrpSpPr>
          <p:grpSpPr>
            <a:xfrm>
              <a:off x="523846" y="5170584"/>
              <a:ext cx="795840" cy="572607"/>
              <a:chOff x="1284544" y="1765511"/>
              <a:chExt cx="672502" cy="483865"/>
            </a:xfrm>
          </p:grpSpPr>
          <p:sp>
            <p:nvSpPr>
              <p:cNvPr id="20" name="矩形 32"/>
              <p:cNvSpPr/>
              <p:nvPr/>
            </p:nvSpPr>
            <p:spPr>
              <a:xfrm rot="2700000" flipV="1">
                <a:off x="1284544" y="1765511"/>
                <a:ext cx="483865" cy="483865"/>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21" name="矩形 33"/>
              <p:cNvSpPr/>
              <p:nvPr/>
            </p:nvSpPr>
            <p:spPr>
              <a:xfrm>
                <a:off x="1536290" y="1943100"/>
                <a:ext cx="420756"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22" name="文本框 31"/>
            <p:cNvSpPr txBox="1"/>
            <p:nvPr/>
          </p:nvSpPr>
          <p:spPr>
            <a:xfrm>
              <a:off x="545660" y="5318387"/>
              <a:ext cx="64780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Temp</a:t>
              </a:r>
              <a:endParaRPr kumimoji="0" lang="zh-CN" altLang="en-US" sz="90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0" name="组合 9"/>
          <p:cNvGrpSpPr/>
          <p:nvPr/>
        </p:nvGrpSpPr>
        <p:grpSpPr>
          <a:xfrm>
            <a:off x="500138" y="5112925"/>
            <a:ext cx="5247682" cy="1128015"/>
            <a:chOff x="509651" y="3337147"/>
            <a:chExt cx="5247682" cy="1128015"/>
          </a:xfrm>
        </p:grpSpPr>
        <p:grpSp>
          <p:nvGrpSpPr>
            <p:cNvPr id="44" name="组合 43"/>
            <p:cNvGrpSpPr/>
            <p:nvPr/>
          </p:nvGrpSpPr>
          <p:grpSpPr>
            <a:xfrm>
              <a:off x="584971" y="3470018"/>
              <a:ext cx="5172362" cy="995144"/>
              <a:chOff x="1208701" y="1676769"/>
              <a:chExt cx="5794444" cy="995144"/>
            </a:xfrm>
          </p:grpSpPr>
          <p:sp>
            <p:nvSpPr>
              <p:cNvPr id="45" name="矩形 44"/>
              <p:cNvSpPr/>
              <p:nvPr/>
            </p:nvSpPr>
            <p:spPr>
              <a:xfrm>
                <a:off x="1962431" y="1676769"/>
                <a:ext cx="5040714" cy="9951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altLang="zh-CN" sz="2000" b="0"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Wi-Fi Connectivity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Connect to mobile devices via built-in Wi-Fi and the HIKMICRO Viewer App to quickly share your images</a:t>
                </a: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a:t>
                </a:r>
                <a:endPar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p:txBody>
          </p:sp>
          <p:sp>
            <p:nvSpPr>
              <p:cNvPr id="49" name="矩形 48"/>
              <p:cNvSpPr/>
              <p:nvPr/>
            </p:nvSpPr>
            <p:spPr>
              <a:xfrm>
                <a:off x="1459121" y="1886930"/>
                <a:ext cx="497923" cy="2705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47" name="文本框 46"/>
              <p:cNvSpPr txBox="1"/>
              <p:nvPr/>
            </p:nvSpPr>
            <p:spPr>
              <a:xfrm>
                <a:off x="1208701" y="1763017"/>
                <a:ext cx="206949"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7" name="组合 30"/>
            <p:cNvGrpSpPr/>
            <p:nvPr/>
          </p:nvGrpSpPr>
          <p:grpSpPr>
            <a:xfrm>
              <a:off x="523078" y="3337147"/>
              <a:ext cx="795840" cy="572607"/>
              <a:chOff x="1284544" y="1765511"/>
              <a:chExt cx="672502" cy="483865"/>
            </a:xfrm>
          </p:grpSpPr>
          <p:sp>
            <p:nvSpPr>
              <p:cNvPr id="28" name="矩形 32"/>
              <p:cNvSpPr/>
              <p:nvPr/>
            </p:nvSpPr>
            <p:spPr>
              <a:xfrm rot="2700000" flipV="1">
                <a:off x="1284544" y="1765511"/>
                <a:ext cx="483865" cy="483865"/>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29" name="矩形 33"/>
              <p:cNvSpPr/>
              <p:nvPr/>
            </p:nvSpPr>
            <p:spPr>
              <a:xfrm>
                <a:off x="1536290" y="1943100"/>
                <a:ext cx="420756"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26" name="文本框 74"/>
            <p:cNvSpPr txBox="1"/>
            <p:nvPr/>
          </p:nvSpPr>
          <p:spPr>
            <a:xfrm>
              <a:off x="509651" y="3454837"/>
              <a:ext cx="6270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Wi-Fi</a:t>
              </a:r>
              <a:endParaRPr kumimoji="0" lang="zh-CN" altLang="en-US" sz="90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8" name="组合 7"/>
          <p:cNvGrpSpPr/>
          <p:nvPr/>
        </p:nvGrpSpPr>
        <p:grpSpPr>
          <a:xfrm>
            <a:off x="478324" y="3478614"/>
            <a:ext cx="4794295" cy="1118453"/>
            <a:chOff x="524514" y="1573106"/>
            <a:chExt cx="4794295" cy="1118453"/>
          </a:xfrm>
        </p:grpSpPr>
        <p:sp>
          <p:nvSpPr>
            <p:cNvPr id="23" name="矩形 22"/>
            <p:cNvSpPr/>
            <p:nvPr/>
          </p:nvSpPr>
          <p:spPr>
            <a:xfrm>
              <a:off x="1252973" y="1696415"/>
              <a:ext cx="4065836" cy="9951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altLang="zh-CN" sz="2000" b="0"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3.2” Color LCD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View the details of your images on the large, class-leading LCD screen</a:t>
              </a:r>
            </a:p>
          </p:txBody>
        </p:sp>
        <p:grpSp>
          <p:nvGrpSpPr>
            <p:cNvPr id="30" name="组合 30"/>
            <p:cNvGrpSpPr/>
            <p:nvPr/>
          </p:nvGrpSpPr>
          <p:grpSpPr>
            <a:xfrm>
              <a:off x="524514" y="1573106"/>
              <a:ext cx="795840" cy="572607"/>
              <a:chOff x="1284544" y="1765511"/>
              <a:chExt cx="672502" cy="483865"/>
            </a:xfrm>
          </p:grpSpPr>
          <p:sp>
            <p:nvSpPr>
              <p:cNvPr id="31" name="矩形 32"/>
              <p:cNvSpPr/>
              <p:nvPr/>
            </p:nvSpPr>
            <p:spPr>
              <a:xfrm rot="2700000" flipV="1">
                <a:off x="1284544" y="1765511"/>
                <a:ext cx="483865" cy="483865"/>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32" name="矩形 33"/>
              <p:cNvSpPr/>
              <p:nvPr/>
            </p:nvSpPr>
            <p:spPr>
              <a:xfrm>
                <a:off x="1536290" y="1943100"/>
                <a:ext cx="420756"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33" name="文本框 31"/>
            <p:cNvSpPr txBox="1"/>
            <p:nvPr/>
          </p:nvSpPr>
          <p:spPr>
            <a:xfrm>
              <a:off x="546328" y="1720909"/>
              <a:ext cx="53732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3.2”</a:t>
              </a:r>
              <a:endParaRPr kumimoji="0" lang="zh-CN" altLang="en-US" sz="90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35" name="文本框 34"/>
          <p:cNvSpPr txBox="1"/>
          <p:nvPr/>
        </p:nvSpPr>
        <p:spPr>
          <a:xfrm>
            <a:off x="478324" y="945215"/>
            <a:ext cx="450668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Compact and easy to use camera for daily operation</a:t>
            </a:r>
          </a:p>
        </p:txBody>
      </p:sp>
      <p:sp>
        <p:nvSpPr>
          <p:cNvPr id="38" name="矩形 37"/>
          <p:cNvSpPr/>
          <p:nvPr/>
        </p:nvSpPr>
        <p:spPr>
          <a:xfrm>
            <a:off x="1206783" y="1721390"/>
            <a:ext cx="4504360" cy="1241365"/>
          </a:xfrm>
          <a:prstGeom prst="rect">
            <a:avLst/>
          </a:prstGeom>
        </p:spPr>
        <p:txBody>
          <a:bodyPr wrap="square">
            <a:spAutoFit/>
          </a:bodyPr>
          <a:lstStyle/>
          <a:p>
            <a:pPr lvl="0">
              <a:spcAft>
                <a:spcPts val="800"/>
              </a:spcAft>
              <a:defRPr/>
            </a:pPr>
            <a:r>
              <a:rPr lang="en-US" altLang="zh-CN" sz="2000" dirty="0">
                <a:solidFill>
                  <a:srgbClr val="333333"/>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High Image Quality</a:t>
            </a:r>
          </a:p>
          <a:p>
            <a:pPr lvl="0">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Features a highly sensitive (NETD &lt; 40 </a:t>
            </a:r>
            <a:r>
              <a:rPr lang="en-US" altLang="zh-CN" sz="1600" dirty="0" err="1">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mK</a:t>
            </a: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a:t>
            </a:r>
            <a:r>
              <a:rPr lang="en-US" altLang="zh-CN" sz="1600" dirty="0" err="1">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VOx</a:t>
            </a: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detector, along with optimized image enhancement algorithms to provide clear thermal images.</a:t>
            </a:r>
          </a:p>
        </p:txBody>
      </p:sp>
      <p:grpSp>
        <p:nvGrpSpPr>
          <p:cNvPr id="39" name="组合 30"/>
          <p:cNvGrpSpPr/>
          <p:nvPr/>
        </p:nvGrpSpPr>
        <p:grpSpPr>
          <a:xfrm>
            <a:off x="478324" y="1598081"/>
            <a:ext cx="795840" cy="572607"/>
            <a:chOff x="1284544" y="1765511"/>
            <a:chExt cx="672502" cy="483865"/>
          </a:xfrm>
        </p:grpSpPr>
        <p:sp>
          <p:nvSpPr>
            <p:cNvPr id="41" name="矩形 32"/>
            <p:cNvSpPr/>
            <p:nvPr/>
          </p:nvSpPr>
          <p:spPr>
            <a:xfrm rot="2700000" flipV="1">
              <a:off x="1284544" y="1765511"/>
              <a:ext cx="483865" cy="483865"/>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42" name="矩形 33"/>
            <p:cNvSpPr/>
            <p:nvPr/>
          </p:nvSpPr>
          <p:spPr>
            <a:xfrm>
              <a:off x="1536290" y="1943100"/>
              <a:ext cx="420756"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40" name="文本框 31"/>
          <p:cNvSpPr txBox="1"/>
          <p:nvPr/>
        </p:nvSpPr>
        <p:spPr>
          <a:xfrm>
            <a:off x="593983" y="1730495"/>
            <a:ext cx="45878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256</a:t>
            </a:r>
            <a:endParaRPr kumimoji="0" lang="zh-CN" altLang="en-US" sz="80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nvGrpSpPr>
          <p:cNvPr id="12" name="组合 11"/>
          <p:cNvGrpSpPr/>
          <p:nvPr/>
        </p:nvGrpSpPr>
        <p:grpSpPr>
          <a:xfrm>
            <a:off x="6110599" y="922141"/>
            <a:ext cx="5245667" cy="4487132"/>
            <a:chOff x="5822876" y="1179978"/>
            <a:chExt cx="6233233" cy="5331894"/>
          </a:xfrm>
        </p:grpSpPr>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27262" y="3883025"/>
              <a:ext cx="2628847" cy="262884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4461" y="1179979"/>
              <a:ext cx="3501648" cy="2626236"/>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1346" y="3883025"/>
              <a:ext cx="3495793" cy="2621845"/>
            </a:xfrm>
            <a:prstGeom prst="rect">
              <a:avLst/>
            </a:prstGeom>
          </p:spPr>
        </p:pic>
        <p:pic>
          <p:nvPicPr>
            <p:cNvPr id="11" name="图片 10"/>
            <p:cNvPicPr>
              <a:picLocks noChangeAspect="1"/>
            </p:cNvPicPr>
            <p:nvPr/>
          </p:nvPicPr>
          <p:blipFill>
            <a:blip r:embed="rId5"/>
            <a:stretch>
              <a:fillRect/>
            </a:stretch>
          </p:blipFill>
          <p:spPr>
            <a:xfrm>
              <a:off x="5822876" y="1179978"/>
              <a:ext cx="2675194" cy="2447748"/>
            </a:xfrm>
            <a:prstGeom prst="rect">
              <a:avLst/>
            </a:prstGeom>
          </p:spPr>
        </p:pic>
      </p:grpSp>
    </p:spTree>
    <p:extLst>
      <p:ext uri="{BB962C8B-B14F-4D97-AF65-F5344CB8AC3E}">
        <p14:creationId xmlns:p14="http://schemas.microsoft.com/office/powerpoint/2010/main" val="929899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a:srcRect l="69831" t="80862" r="1757" b="3668"/>
          <a:stretch/>
        </p:blipFill>
        <p:spPr>
          <a:xfrm>
            <a:off x="5920133" y="5603589"/>
            <a:ext cx="2662816" cy="538131"/>
          </a:xfrm>
          <a:prstGeom prst="rect">
            <a:avLst/>
          </a:prstGeom>
        </p:spPr>
      </p:pic>
      <p:sp>
        <p:nvSpPr>
          <p:cNvPr id="10" name="Title 1"/>
          <p:cNvSpPr>
            <a:spLocks noGrp="1"/>
          </p:cNvSpPr>
          <p:nvPr>
            <p:ph type="title"/>
          </p:nvPr>
        </p:nvSpPr>
        <p:spPr>
          <a:xfrm>
            <a:off x="414251" y="231030"/>
            <a:ext cx="10515600" cy="815282"/>
          </a:xfrm>
        </p:spPr>
        <p:txBody>
          <a:bodyPr>
            <a:normAutofit/>
          </a:bodyPr>
          <a:lstStyle/>
          <a:p>
            <a:pPr lvl="0"/>
            <a:r>
              <a:rPr lang="en-US" altLang="zh-CN" dirty="0">
                <a:latin typeface="Calibri" panose="020F0502020204030204" pitchFamily="34" charset="0"/>
                <a:ea typeface="微软雅黑" panose="020B0503020204020204" pitchFamily="34" charset="-122"/>
                <a:cs typeface="Arial" panose="020B0604020202090204" pitchFamily="34" charset="0"/>
                <a:sym typeface="Calibri" panose="020F0502020204030204" pitchFamily="34" charset="0"/>
              </a:rPr>
              <a:t>B SERIES - </a:t>
            </a:r>
            <a:r>
              <a:rPr lang="en-US" dirty="0">
                <a:latin typeface="Calibri" panose="020F0502020204030204" pitchFamily="34" charset="0"/>
                <a:ea typeface="微软雅黑" panose="020B0503020204020204" pitchFamily="34" charset="-122"/>
                <a:sym typeface="Calibri" panose="020F0502020204030204" pitchFamily="34" charset="0"/>
              </a:rPr>
              <a:t>KEY FEATURES</a:t>
            </a:r>
          </a:p>
        </p:txBody>
      </p:sp>
      <p:sp>
        <p:nvSpPr>
          <p:cNvPr id="11" name="文本框 10"/>
          <p:cNvSpPr txBox="1"/>
          <p:nvPr/>
        </p:nvSpPr>
        <p:spPr>
          <a:xfrm>
            <a:off x="478324" y="945215"/>
            <a:ext cx="450668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Compact and easy to use camera for daily operation</a:t>
            </a:r>
          </a:p>
        </p:txBody>
      </p:sp>
      <p:grpSp>
        <p:nvGrpSpPr>
          <p:cNvPr id="6" name="组合 5"/>
          <p:cNvGrpSpPr/>
          <p:nvPr/>
        </p:nvGrpSpPr>
        <p:grpSpPr>
          <a:xfrm>
            <a:off x="478324" y="1817670"/>
            <a:ext cx="4198779" cy="3252017"/>
            <a:chOff x="478324" y="2302605"/>
            <a:chExt cx="4198779" cy="3252017"/>
          </a:xfrm>
        </p:grpSpPr>
        <p:sp>
          <p:nvSpPr>
            <p:cNvPr id="26" name="矩形 25"/>
            <p:cNvSpPr/>
            <p:nvPr/>
          </p:nvSpPr>
          <p:spPr>
            <a:xfrm>
              <a:off x="1206783" y="2362009"/>
              <a:ext cx="3470320" cy="1795363"/>
            </a:xfrm>
            <a:prstGeom prst="rect">
              <a:avLst/>
            </a:prstGeom>
          </p:spPr>
          <p:txBody>
            <a:bodyPr wrap="square">
              <a:spAutoFit/>
            </a:bodyPr>
            <a:lstStyle/>
            <a:p>
              <a:pPr lvl="0">
                <a:spcAft>
                  <a:spcPts val="800"/>
                </a:spcAft>
                <a:defRPr/>
              </a:pPr>
              <a:r>
                <a:rPr lang="en-US" altLang="zh-CN" sz="2000" dirty="0">
                  <a:solidFill>
                    <a:srgbClr val="333333"/>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Enhanced Thermal Clarity with </a:t>
              </a:r>
              <a:r>
                <a:rPr lang="en-US" altLang="zh-CN" sz="2000" b="1" dirty="0" err="1">
                  <a:solidFill>
                    <a:srgbClr val="FF0000"/>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SuperIR</a:t>
              </a:r>
              <a:endParaRPr lang="en-US" altLang="zh-CN" sz="2000" b="1" dirty="0">
                <a:solidFill>
                  <a:srgbClr val="FF0000"/>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a:p>
              <a:pPr>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Powered by HIKMICRO </a:t>
              </a:r>
              <a:r>
                <a:rPr lang="en-US" altLang="zh-CN" sz="1600" dirty="0" err="1">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SuperIR</a:t>
              </a: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image enhancement technology, it </a:t>
              </a:r>
              <a:r>
                <a:rPr lang="en-US" altLang="zh-CN" sz="1600" dirty="0" err="1">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upscales</a:t>
              </a: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the resolution of captured thermal images to </a:t>
              </a:r>
              <a:r>
                <a:rPr lang="de-DE" sz="1600" b="1" dirty="0">
                  <a:solidFill>
                    <a:srgbClr val="C00000"/>
                  </a:solidFill>
                </a:rPr>
                <a:t>320 x 240 (76,800 Pixels)</a:t>
              </a:r>
              <a:r>
                <a:rPr lang="en-US" sz="1600" b="1" dirty="0">
                  <a:solidFill>
                    <a:srgbClr val="C00000"/>
                  </a:solidFill>
                </a:rPr>
                <a:t>.</a:t>
              </a:r>
              <a:endPar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p:txBody>
        </p:sp>
        <p:grpSp>
          <p:nvGrpSpPr>
            <p:cNvPr id="27" name="组合 30"/>
            <p:cNvGrpSpPr/>
            <p:nvPr/>
          </p:nvGrpSpPr>
          <p:grpSpPr>
            <a:xfrm>
              <a:off x="478324" y="2302605"/>
              <a:ext cx="795840" cy="572607"/>
              <a:chOff x="1284544" y="1765511"/>
              <a:chExt cx="672502" cy="483865"/>
            </a:xfrm>
          </p:grpSpPr>
          <p:sp>
            <p:nvSpPr>
              <p:cNvPr id="28" name="矩形 32"/>
              <p:cNvSpPr/>
              <p:nvPr/>
            </p:nvSpPr>
            <p:spPr>
              <a:xfrm rot="2700000" flipV="1">
                <a:off x="1284544" y="1765511"/>
                <a:ext cx="483865" cy="483865"/>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29" name="矩形 33"/>
              <p:cNvSpPr/>
              <p:nvPr/>
            </p:nvSpPr>
            <p:spPr>
              <a:xfrm>
                <a:off x="1536290" y="1943100"/>
                <a:ext cx="420756"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30" name="文本框 31"/>
            <p:cNvSpPr txBox="1"/>
            <p:nvPr/>
          </p:nvSpPr>
          <p:spPr>
            <a:xfrm>
              <a:off x="593983" y="2435019"/>
              <a:ext cx="45878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256</a:t>
              </a:r>
              <a:endParaRPr kumimoji="0" lang="zh-CN" altLang="en-US" sz="80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5" name="矩形 4"/>
            <p:cNvSpPr/>
            <p:nvPr/>
          </p:nvSpPr>
          <p:spPr>
            <a:xfrm>
              <a:off x="1206783" y="4308127"/>
              <a:ext cx="2745107" cy="1246495"/>
            </a:xfrm>
            <a:prstGeom prst="rect">
              <a:avLst/>
            </a:prstGeom>
          </p:spPr>
          <p:txBody>
            <a:bodyPr wrap="square">
              <a:spAutoFit/>
            </a:bodyPr>
            <a:lstStyle/>
            <a:p>
              <a:pPr marL="285750" lvl="0" indent="-285750">
                <a:lnSpc>
                  <a:spcPct val="150000"/>
                </a:lnSpc>
                <a:buFont typeface="Arial" panose="020B0604020202020204" pitchFamily="34" charset="0"/>
                <a:buChar char="•"/>
                <a:defRPr/>
              </a:pPr>
              <a:r>
                <a:rPr lang="en-US" altLang="zh-CN" sz="1600" b="1"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Upscaled</a:t>
              </a: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IR Resolution</a:t>
              </a:r>
            </a:p>
            <a:p>
              <a:pPr marL="285750" indent="-285750">
                <a:lnSpc>
                  <a:spcPct val="150000"/>
                </a:lnSpc>
                <a:buFont typeface="Arial" panose="020B0604020202020204" pitchFamily="34" charset="0"/>
                <a:buChar char="•"/>
                <a:defRPr/>
              </a:pPr>
              <a:r>
                <a:rPr lang="en-US" altLang="zh-CN" sz="16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Reduced</a:t>
              </a: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Image Noise</a:t>
              </a:r>
            </a:p>
            <a:p>
              <a:pPr marL="285750" indent="-285750">
                <a:lnSpc>
                  <a:spcPct val="150000"/>
                </a:lnSpc>
                <a:buFont typeface="Arial" panose="020B0604020202020204" pitchFamily="34" charset="0"/>
                <a:buChar char="•"/>
                <a:defRPr/>
              </a:pPr>
              <a:r>
                <a:rPr lang="en-US" altLang="zh-CN" sz="16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Enhanced</a:t>
              </a: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Edge Details</a:t>
              </a:r>
            </a:p>
          </p:txBody>
        </p:sp>
      </p:grpSp>
      <p:sp>
        <p:nvSpPr>
          <p:cNvPr id="2" name="矩形 1"/>
          <p:cNvSpPr/>
          <p:nvPr/>
        </p:nvSpPr>
        <p:spPr>
          <a:xfrm>
            <a:off x="1206784" y="5603589"/>
            <a:ext cx="3470320" cy="461665"/>
          </a:xfrm>
          <a:prstGeom prst="rect">
            <a:avLst/>
          </a:prstGeom>
        </p:spPr>
        <p:txBody>
          <a:bodyPr wrap="square">
            <a:spAutoFit/>
          </a:bodyPr>
          <a:lstStyle/>
          <a:p>
            <a:r>
              <a:rPr lang="en-US" altLang="zh-CN" sz="1200" dirty="0"/>
              <a:t>Note: Update the firmware of your B series cameras to V5.5.50 and above.</a:t>
            </a:r>
            <a:endParaRPr lang="en-US" sz="1200" dirty="0"/>
          </a:p>
        </p:txBody>
      </p:sp>
      <p:pic>
        <p:nvPicPr>
          <p:cNvPr id="14"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1462" y="1877074"/>
            <a:ext cx="2651487" cy="3535316"/>
          </a:xfrm>
          <a:prstGeom prst="rect">
            <a:avLst/>
          </a:prstGeom>
        </p:spPr>
      </p:pic>
      <p:pic>
        <p:nvPicPr>
          <p:cNvPr id="15"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2470" y="1877074"/>
            <a:ext cx="2651487" cy="3535316"/>
          </a:xfrm>
          <a:prstGeom prst="rect">
            <a:avLst/>
          </a:prstGeom>
        </p:spPr>
      </p:pic>
    </p:spTree>
    <p:extLst>
      <p:ext uri="{BB962C8B-B14F-4D97-AF65-F5344CB8AC3E}">
        <p14:creationId xmlns:p14="http://schemas.microsoft.com/office/powerpoint/2010/main" val="336506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8324" y="4228514"/>
            <a:ext cx="5844076" cy="995144"/>
            <a:chOff x="504230" y="3444749"/>
            <a:chExt cx="5844076" cy="995144"/>
          </a:xfrm>
        </p:grpSpPr>
        <p:grpSp>
          <p:nvGrpSpPr>
            <p:cNvPr id="44" name="组合 43"/>
            <p:cNvGrpSpPr/>
            <p:nvPr/>
          </p:nvGrpSpPr>
          <p:grpSpPr>
            <a:xfrm>
              <a:off x="584971" y="3444749"/>
              <a:ext cx="5763335" cy="995144"/>
              <a:chOff x="1208701" y="1690661"/>
              <a:chExt cx="5763335" cy="995144"/>
            </a:xfrm>
          </p:grpSpPr>
          <p:sp>
            <p:nvSpPr>
              <p:cNvPr id="45" name="矩形 44"/>
              <p:cNvSpPr/>
              <p:nvPr/>
            </p:nvSpPr>
            <p:spPr>
              <a:xfrm>
                <a:off x="1931322" y="1690661"/>
                <a:ext cx="5040714" cy="9951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altLang="zh-CN" sz="2000" b="0"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25 Hz</a:t>
                </a:r>
                <a:r>
                  <a:rPr kumimoji="0" lang="en-US" altLang="zh-CN" sz="2000" b="0"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Fast Image Frequency</a:t>
                </a:r>
                <a:endParaRPr kumimoji="0" lang="en-US" altLang="zh-CN" sz="2000" b="0"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a:p>
                <a:pPr lvl="0">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25 Hz fast image frequency delivers smooth video while panning across scenes or viewing moving targets.</a:t>
                </a:r>
              </a:p>
            </p:txBody>
          </p:sp>
          <p:sp>
            <p:nvSpPr>
              <p:cNvPr id="49" name="矩形 48"/>
              <p:cNvSpPr/>
              <p:nvPr/>
            </p:nvSpPr>
            <p:spPr>
              <a:xfrm>
                <a:off x="1459121" y="1886930"/>
                <a:ext cx="497923" cy="2705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47" name="文本框 46"/>
              <p:cNvSpPr txBox="1"/>
              <p:nvPr/>
            </p:nvSpPr>
            <p:spPr>
              <a:xfrm>
                <a:off x="1208701" y="1763017"/>
                <a:ext cx="184731"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53" name="矩形 52"/>
            <p:cNvSpPr/>
            <p:nvPr/>
          </p:nvSpPr>
          <p:spPr>
            <a:xfrm rot="2700000" flipV="1">
              <a:off x="504230" y="3559184"/>
              <a:ext cx="480012" cy="480012"/>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1" name="组合 10"/>
          <p:cNvGrpSpPr/>
          <p:nvPr/>
        </p:nvGrpSpPr>
        <p:grpSpPr>
          <a:xfrm>
            <a:off x="504759" y="5448300"/>
            <a:ext cx="5140930" cy="1056700"/>
            <a:chOff x="530665" y="4871571"/>
            <a:chExt cx="5140930" cy="1056700"/>
          </a:xfrm>
        </p:grpSpPr>
        <p:sp>
          <p:nvSpPr>
            <p:cNvPr id="25" name="矩形 24"/>
            <p:cNvSpPr/>
            <p:nvPr/>
          </p:nvSpPr>
          <p:spPr>
            <a:xfrm>
              <a:off x="1334283" y="4871571"/>
              <a:ext cx="4337312" cy="10567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altLang="zh-CN" sz="2000" b="0"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4 Images Modes</a:t>
              </a:r>
              <a:r>
                <a:rPr kumimoji="0" lang="en-US" altLang="zh-CN" sz="2400" b="0"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Thermal, Fusion, PIP and Optical modes to suit your preferred view. (Except B2L/B21L)</a:t>
              </a:r>
              <a:endPar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p:txBody>
        </p:sp>
        <p:sp>
          <p:nvSpPr>
            <p:cNvPr id="54" name="矩形 53"/>
            <p:cNvSpPr/>
            <p:nvPr/>
          </p:nvSpPr>
          <p:spPr>
            <a:xfrm rot="2700000" flipV="1">
              <a:off x="530665" y="4990638"/>
              <a:ext cx="480012" cy="480012"/>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2" name="Title 1"/>
          <p:cNvSpPr>
            <a:spLocks noGrp="1"/>
          </p:cNvSpPr>
          <p:nvPr>
            <p:ph type="title"/>
          </p:nvPr>
        </p:nvSpPr>
        <p:spPr/>
        <p:txBody>
          <a:bodyPr>
            <a:normAutofit/>
          </a:bodyPr>
          <a:lstStyle/>
          <a:p>
            <a:pPr lvl="0"/>
            <a:r>
              <a:rPr lang="en-US" altLang="zh-CN" dirty="0">
                <a:latin typeface="Calibri" panose="020F0502020204030204" pitchFamily="34" charset="0"/>
                <a:ea typeface="微软雅黑" panose="020B0503020204020204" pitchFamily="34" charset="-122"/>
                <a:cs typeface="Arial" panose="020B0604020202090204" pitchFamily="34" charset="0"/>
                <a:sym typeface="Calibri" panose="020F0502020204030204" pitchFamily="34" charset="0"/>
              </a:rPr>
              <a:t>B SERIES - </a:t>
            </a:r>
            <a:r>
              <a:rPr lang="en-US" dirty="0">
                <a:latin typeface="Calibri" panose="020F0502020204030204" pitchFamily="34" charset="0"/>
                <a:ea typeface="微软雅黑" panose="020B0503020204020204" pitchFamily="34" charset="-122"/>
                <a:sym typeface="Calibri" panose="020F0502020204030204" pitchFamily="34" charset="0"/>
              </a:rPr>
              <a:t>KEY FEATURES</a:t>
            </a:r>
          </a:p>
        </p:txBody>
      </p:sp>
      <p:sp>
        <p:nvSpPr>
          <p:cNvPr id="20" name="文本框 19"/>
          <p:cNvSpPr txBox="1"/>
          <p:nvPr/>
        </p:nvSpPr>
        <p:spPr>
          <a:xfrm>
            <a:off x="478324" y="945215"/>
            <a:ext cx="450668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Compact and easy to use camera for daily operation</a:t>
            </a:r>
          </a:p>
        </p:txBody>
      </p:sp>
      <p:grpSp>
        <p:nvGrpSpPr>
          <p:cNvPr id="12" name="组合 11"/>
          <p:cNvGrpSpPr/>
          <p:nvPr/>
        </p:nvGrpSpPr>
        <p:grpSpPr>
          <a:xfrm>
            <a:off x="6812438" y="758683"/>
            <a:ext cx="4435126" cy="4300997"/>
            <a:chOff x="6310027" y="1282697"/>
            <a:chExt cx="5481630" cy="5315851"/>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0027" y="1282697"/>
              <a:ext cx="2628847" cy="2628847"/>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2810" y="1282697"/>
              <a:ext cx="2628847" cy="2628847"/>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0027" y="3969701"/>
              <a:ext cx="2628847" cy="2628847"/>
            </a:xfrm>
            <a:prstGeom prst="rect">
              <a:avLst/>
            </a:prstGeom>
          </p:spPr>
        </p:pic>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2810" y="3969701"/>
              <a:ext cx="2628847" cy="2628847"/>
            </a:xfrm>
            <a:prstGeom prst="rect">
              <a:avLst/>
            </a:prstGeom>
          </p:spPr>
        </p:pic>
      </p:grpSp>
      <p:grpSp>
        <p:nvGrpSpPr>
          <p:cNvPr id="28" name="组合 27"/>
          <p:cNvGrpSpPr/>
          <p:nvPr/>
        </p:nvGrpSpPr>
        <p:grpSpPr>
          <a:xfrm>
            <a:off x="6322012" y="5204158"/>
            <a:ext cx="5140930" cy="1487587"/>
            <a:chOff x="530665" y="4871571"/>
            <a:chExt cx="5140930" cy="1487587"/>
          </a:xfrm>
        </p:grpSpPr>
        <p:sp>
          <p:nvSpPr>
            <p:cNvPr id="29" name="矩形 28"/>
            <p:cNvSpPr/>
            <p:nvPr/>
          </p:nvSpPr>
          <p:spPr>
            <a:xfrm>
              <a:off x="1334283" y="4871571"/>
              <a:ext cx="4337312" cy="1487587"/>
            </a:xfrm>
            <a:prstGeom prst="rect">
              <a:avLst/>
            </a:prstGeom>
          </p:spPr>
          <p:txBody>
            <a:bodyPr wrap="square">
              <a:spAutoFit/>
            </a:bodyPr>
            <a:lstStyle/>
            <a:p>
              <a:pPr lvl="0">
                <a:spcAft>
                  <a:spcPts val="800"/>
                </a:spcAft>
                <a:defRPr/>
              </a:pPr>
              <a:r>
                <a:rPr lang="en-US" altLang="zh-CN" sz="2000" dirty="0">
                  <a:solidFill>
                    <a:srgbClr val="333333"/>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Durable and Rechargeable Batteries</a:t>
              </a:r>
            </a:p>
            <a:p>
              <a:pPr lvl="0">
                <a:spcAft>
                  <a:spcPts val="800"/>
                </a:spcAft>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Built-in 3350mAh Li-Ion rechargeable battery and thoughtful auto power-off settings (10/20/30/40/50/60 minutes) allow the camera up to 6 hours of continuous operation.</a:t>
              </a:r>
              <a:endPar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p:txBody>
        </p:sp>
        <p:sp>
          <p:nvSpPr>
            <p:cNvPr id="30" name="矩形 29"/>
            <p:cNvSpPr/>
            <p:nvPr/>
          </p:nvSpPr>
          <p:spPr>
            <a:xfrm rot="2700000" flipV="1">
              <a:off x="530665" y="4990638"/>
              <a:ext cx="480012" cy="480012"/>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1" name="组合 30"/>
          <p:cNvGrpSpPr/>
          <p:nvPr/>
        </p:nvGrpSpPr>
        <p:grpSpPr>
          <a:xfrm>
            <a:off x="478324" y="1613475"/>
            <a:ext cx="5844076" cy="2390398"/>
            <a:chOff x="504230" y="3444749"/>
            <a:chExt cx="5844076" cy="2390398"/>
          </a:xfrm>
        </p:grpSpPr>
        <p:grpSp>
          <p:nvGrpSpPr>
            <p:cNvPr id="32" name="组合 31"/>
            <p:cNvGrpSpPr/>
            <p:nvPr/>
          </p:nvGrpSpPr>
          <p:grpSpPr>
            <a:xfrm>
              <a:off x="584971" y="3444749"/>
              <a:ext cx="5763335" cy="2390398"/>
              <a:chOff x="1208701" y="1690661"/>
              <a:chExt cx="5763335" cy="2390398"/>
            </a:xfrm>
          </p:grpSpPr>
          <p:sp>
            <p:nvSpPr>
              <p:cNvPr id="34" name="矩形 33"/>
              <p:cNvSpPr/>
              <p:nvPr/>
            </p:nvSpPr>
            <p:spPr>
              <a:xfrm>
                <a:off x="1931322" y="1690661"/>
                <a:ext cx="5040714" cy="2390398"/>
              </a:xfrm>
              <a:prstGeom prst="rect">
                <a:avLst/>
              </a:prstGeom>
            </p:spPr>
            <p:txBody>
              <a:bodyPr wrap="square">
                <a:spAutoFit/>
              </a:bodyPr>
              <a:lstStyle/>
              <a:p>
                <a:pPr lvl="0">
                  <a:spcAft>
                    <a:spcPts val="800"/>
                  </a:spcAft>
                  <a:defRPr/>
                </a:pPr>
                <a:r>
                  <a:rPr lang="en-US" altLang="zh-CN" sz="2000" dirty="0">
                    <a:solidFill>
                      <a:srgbClr val="333333"/>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Full-screen Precise and Wide </a:t>
                </a:r>
              </a:p>
              <a:p>
                <a:pPr lvl="0">
                  <a:spcAft>
                    <a:spcPts val="800"/>
                  </a:spcAft>
                  <a:defRPr/>
                </a:pPr>
                <a:r>
                  <a:rPr lang="en-US" altLang="zh-CN" sz="2000" dirty="0">
                    <a:solidFill>
                      <a:srgbClr val="333333"/>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Temperature Measurement</a:t>
                </a:r>
              </a:p>
              <a:p>
                <a:pPr lvl="0">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Supports capture of full-screen radiometric images and automatically tracks max/min/center spots to pinpoint temperature anomalies at a glance. Accurately measures temperatures from -20°C to 550°C ( -4°F to 1022°F) with a temperature accuracy up to +/-2°C (+/-3.6°F) or +/-2% of reading.</a:t>
                </a:r>
              </a:p>
            </p:txBody>
          </p:sp>
          <p:sp>
            <p:nvSpPr>
              <p:cNvPr id="35" name="矩形 34"/>
              <p:cNvSpPr/>
              <p:nvPr/>
            </p:nvSpPr>
            <p:spPr>
              <a:xfrm>
                <a:off x="1459121" y="1886930"/>
                <a:ext cx="497923" cy="2705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36" name="文本框 35"/>
              <p:cNvSpPr txBox="1"/>
              <p:nvPr/>
            </p:nvSpPr>
            <p:spPr>
              <a:xfrm>
                <a:off x="1208701" y="1763017"/>
                <a:ext cx="184731"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
          <p:nvSpPr>
            <p:cNvPr id="33" name="矩形 32"/>
            <p:cNvSpPr/>
            <p:nvPr/>
          </p:nvSpPr>
          <p:spPr>
            <a:xfrm rot="2700000" flipV="1">
              <a:off x="504230" y="3559184"/>
              <a:ext cx="480012" cy="480012"/>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grpSp>
    </p:spTree>
    <p:extLst>
      <p:ext uri="{BB962C8B-B14F-4D97-AF65-F5344CB8AC3E}">
        <p14:creationId xmlns:p14="http://schemas.microsoft.com/office/powerpoint/2010/main" val="1591893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282" y="1381429"/>
            <a:ext cx="587893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6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CONTENTS</a:t>
            </a:r>
          </a:p>
        </p:txBody>
      </p:sp>
      <p:sp>
        <p:nvSpPr>
          <p:cNvPr id="5" name="文本框 4"/>
          <p:cNvSpPr txBox="1"/>
          <p:nvPr/>
        </p:nvSpPr>
        <p:spPr>
          <a:xfrm>
            <a:off x="391282" y="2181648"/>
            <a:ext cx="4607438" cy="3323987"/>
          </a:xfrm>
          <a:prstGeom prst="rect">
            <a:avLst/>
          </a:prstGeom>
          <a:noFill/>
        </p:spPr>
        <p:txBody>
          <a:bodyPr wrap="square" rtlCol="0">
            <a:spAutoFit/>
          </a:bodyPr>
          <a:lstStyle>
            <a:defPPr>
              <a:defRPr lang="zh-CN"/>
            </a:defPPr>
            <a:lvl1pPr>
              <a:lnSpc>
                <a:spcPct val="130000"/>
              </a:lnSpc>
              <a:defRPr sz="2200" spc="100">
                <a:solidFill>
                  <a:srgbClr val="999999"/>
                </a:solidFill>
                <a:latin typeface="Arial" panose="020B0604020202020204" pitchFamily="34" charset="0"/>
                <a:cs typeface="Arial" panose="020B0604020202020204" pitchFamily="34" charset="0"/>
              </a:defRPr>
            </a:lvl1pPr>
          </a:lstStyle>
          <a:p>
            <a:pPr>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01 FORM FACTOR</a:t>
            </a:r>
          </a:p>
          <a:p>
            <a:pPr marR="0" lvl="0" indent="0" fontAlgn="auto">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02 KEY FEATURES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03 APPLICATIONS</a:t>
            </a:r>
          </a:p>
          <a:p>
            <a:pPr lvl="0">
              <a:lnSpc>
                <a:spcPct val="150000"/>
              </a:lnSpc>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04 </a:t>
            </a:r>
            <a:r>
              <a:rPr lang="en-US" altLang="zh-CN" sz="2000" dirty="0">
                <a:latin typeface="Calibri" panose="020F0502020204030204" pitchFamily="34" charset="0"/>
                <a:cs typeface="Calibri" panose="020F0502020204030204" pitchFamily="34" charset="0"/>
                <a:sym typeface="Calibri" panose="020F0502020204030204" pitchFamily="34" charset="0"/>
              </a:rPr>
              <a:t>SCOPE OF DELIVERY</a:t>
            </a:r>
          </a:p>
          <a:p>
            <a:pPr lvl="0">
              <a:lnSpc>
                <a:spcPct val="150000"/>
              </a:lnSpc>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05 SPECIFICATIONS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06 APP AND SOFTWARE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07 COMPETITION</a:t>
            </a:r>
          </a:p>
        </p:txBody>
      </p:sp>
    </p:spTree>
    <p:extLst>
      <p:ext uri="{BB962C8B-B14F-4D97-AF65-F5344CB8AC3E}">
        <p14:creationId xmlns:p14="http://schemas.microsoft.com/office/powerpoint/2010/main" val="620112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8176356" y="3967905"/>
            <a:ext cx="3373262" cy="442674"/>
          </a:xfrm>
          <a:prstGeom prst="round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HVAC</a:t>
            </a:r>
          </a:p>
        </p:txBody>
      </p:sp>
      <p:sp>
        <p:nvSpPr>
          <p:cNvPr id="21" name="圆角矩形 20"/>
          <p:cNvSpPr/>
          <p:nvPr/>
        </p:nvSpPr>
        <p:spPr>
          <a:xfrm>
            <a:off x="2632787" y="1002286"/>
            <a:ext cx="2482590" cy="442674"/>
          </a:xfrm>
          <a:prstGeom prst="roundRect">
            <a:avLst/>
          </a:prstGeom>
          <a:noFill/>
        </p:spPr>
        <p:txBody>
          <a:bodyPr wrap="square" rtlCol="0">
            <a:spAutoFit/>
          </a:bodyPr>
          <a:lstStyle/>
          <a:p>
            <a:pPr lvl="0">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Electrical Inspection</a:t>
            </a:r>
          </a:p>
        </p:txBody>
      </p:sp>
      <p:sp>
        <p:nvSpPr>
          <p:cNvPr id="22" name="圆角矩形 21"/>
          <p:cNvSpPr/>
          <p:nvPr/>
        </p:nvSpPr>
        <p:spPr>
          <a:xfrm>
            <a:off x="8289901" y="693831"/>
            <a:ext cx="3580063" cy="783193"/>
          </a:xfrm>
          <a:prstGeom prst="roundRect">
            <a:avLst/>
          </a:prstGeom>
          <a:noFill/>
        </p:spPr>
        <p:txBody>
          <a:bodyPr wrap="square" rtlCol="0">
            <a:spAutoFit/>
          </a:bodyPr>
          <a:lstStyle/>
          <a:p>
            <a:pPr lvl="0">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Mechanical Predictive Maintenance </a:t>
            </a:r>
          </a:p>
        </p:txBody>
      </p:sp>
      <p:sp>
        <p:nvSpPr>
          <p:cNvPr id="33" name="标题 1"/>
          <p:cNvSpPr>
            <a:spLocks noGrp="1"/>
          </p:cNvSpPr>
          <p:nvPr>
            <p:ph type="title"/>
          </p:nvPr>
        </p:nvSpPr>
        <p:spPr>
          <a:xfrm>
            <a:off x="414251" y="231030"/>
            <a:ext cx="10515600" cy="815282"/>
          </a:xfrm>
        </p:spPr>
        <p:txBody>
          <a:bodyPr>
            <a:normAutofit/>
          </a:bodyPr>
          <a:lstStyle/>
          <a:p>
            <a:r>
              <a:rPr lang="en-US" altLang="zh-CN" dirty="0">
                <a:latin typeface="Calibri" panose="020F0502020204030204" pitchFamily="34" charset="0"/>
                <a:cs typeface="Calibri" panose="020F0502020204030204" pitchFamily="34" charset="0"/>
                <a:sym typeface="Calibri" panose="020F0502020204030204" pitchFamily="34" charset="0"/>
              </a:rPr>
              <a:t>B SERIES </a:t>
            </a:r>
            <a:r>
              <a:rPr lang="en-US" dirty="0">
                <a:latin typeface="Calibri" panose="020F0502020204030204" pitchFamily="34" charset="0"/>
                <a:cs typeface="Calibri" panose="020F0502020204030204" pitchFamily="34" charset="0"/>
                <a:sym typeface="Calibri" panose="020F0502020204030204" pitchFamily="34" charset="0"/>
              </a:rPr>
              <a:t>– </a:t>
            </a:r>
            <a:r>
              <a:rPr lang="en-US" altLang="zh-CN" dirty="0">
                <a:latin typeface="Calibri" panose="020F0502020204030204" pitchFamily="34" charset="0"/>
                <a:cs typeface="Calibri" panose="020F0502020204030204" pitchFamily="34" charset="0"/>
                <a:sym typeface="Calibri" panose="020F0502020204030204" pitchFamily="34" charset="0"/>
              </a:rPr>
              <a:t>APPLICATIONS</a:t>
            </a:r>
            <a:endParaRPr lang="en-US" dirty="0">
              <a:latin typeface="Calibri" panose="020F0502020204030204" pitchFamily="34" charset="0"/>
              <a:cs typeface="Calibri" panose="020F0502020204030204" pitchFamily="34" charset="0"/>
              <a:sym typeface="Calibri" panose="020F0502020204030204" pitchFamily="34" charset="0"/>
            </a:endParaRPr>
          </a:p>
        </p:txBody>
      </p:sp>
      <p:sp>
        <p:nvSpPr>
          <p:cNvPr id="28" name="矩形 27"/>
          <p:cNvSpPr/>
          <p:nvPr/>
        </p:nvSpPr>
        <p:spPr>
          <a:xfrm>
            <a:off x="2632787" y="3989187"/>
            <a:ext cx="3294260" cy="400110"/>
          </a:xfrm>
          <a:prstGeom prst="rect">
            <a:avLst/>
          </a:prstGeom>
        </p:spPr>
        <p:txBody>
          <a:bodyPr wrap="square">
            <a:spAutoFit/>
          </a:bodyPr>
          <a:lstStyle/>
          <a:p>
            <a:pPr>
              <a:defRPr/>
            </a:pPr>
            <a:r>
              <a:rPr lang="en-US" altLang="zh-CN" sz="20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Building Inspection</a:t>
            </a:r>
          </a:p>
        </p:txBody>
      </p:sp>
      <p:sp>
        <p:nvSpPr>
          <p:cNvPr id="3" name="矩形 2"/>
          <p:cNvSpPr/>
          <p:nvPr/>
        </p:nvSpPr>
        <p:spPr>
          <a:xfrm>
            <a:off x="2632787" y="4376567"/>
            <a:ext cx="2807754" cy="1938992"/>
          </a:xfrm>
          <a:prstGeom prst="rect">
            <a:avLst/>
          </a:prstGeom>
        </p:spPr>
        <p:txBody>
          <a:bodyPr wrap="square">
            <a:spAutoFit/>
          </a:bodyPr>
          <a:lstStyle/>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In building inspections, missing or damaged insulation, building envelope air leaks, and moisture intrusion can be very difficult to find before they become serious enough to damage or destroy building contents. Thermal cameras can and have been utilized in the discovery of otherwise undetectable heat, air, and moisture anomalies in all types of structures.</a:t>
            </a:r>
          </a:p>
        </p:txBody>
      </p:sp>
      <p:sp>
        <p:nvSpPr>
          <p:cNvPr id="43" name="矩形 42"/>
          <p:cNvSpPr/>
          <p:nvPr/>
        </p:nvSpPr>
        <p:spPr>
          <a:xfrm>
            <a:off x="2632787" y="1413534"/>
            <a:ext cx="2807754" cy="2226250"/>
          </a:xfrm>
          <a:prstGeom prst="rect">
            <a:avLst/>
          </a:prstGeom>
        </p:spPr>
        <p:txBody>
          <a:bodyPr wrap="square">
            <a:spAutoFit/>
          </a:bodyPr>
          <a:lstStyle/>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Electrical problems can relate to problems such as loose or over-tight connections, shorted or overloaded circuits, load imbalances, and components that have failed or are fatigued, such as fuses, circuit breakers, transformers, etc. Most electrical problems exhibit a gradual rise in temperature prior to their failure. </a:t>
            </a:r>
          </a:p>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And thermal imaging can recognize this heat. By detecting these early, you can prevent the possibility of fire.</a:t>
            </a:r>
          </a:p>
        </p:txBody>
      </p:sp>
      <p:sp>
        <p:nvSpPr>
          <p:cNvPr id="44" name="矩形 43"/>
          <p:cNvSpPr/>
          <p:nvPr/>
        </p:nvSpPr>
        <p:spPr>
          <a:xfrm>
            <a:off x="8292102" y="4376567"/>
            <a:ext cx="3358240" cy="2308324"/>
          </a:xfrm>
          <a:prstGeom prst="rect">
            <a:avLst/>
          </a:prstGeom>
        </p:spPr>
        <p:txBody>
          <a:bodyPr wrap="square">
            <a:spAutoFit/>
          </a:bodyPr>
          <a:lstStyle/>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With thermal imaging technology, technicians and heating engineers can make doubly sure that a central heating system has been thoroughly maintained. Not only does this provide peace of mind for the operator themselves, and it also allows them to show clients the results of their work and even help convince them of the need for maintenance in the first place. Thermal technology stands out as the only way to provide a comprehensive, visual, and quantitative assessment of the efficacy of maintaining HVAC Radiators.</a:t>
            </a:r>
          </a:p>
        </p:txBody>
      </p:sp>
      <p:sp>
        <p:nvSpPr>
          <p:cNvPr id="45" name="矩形 44"/>
          <p:cNvSpPr/>
          <p:nvPr/>
        </p:nvSpPr>
        <p:spPr>
          <a:xfrm>
            <a:off x="8292102" y="1413534"/>
            <a:ext cx="3358240" cy="2308324"/>
          </a:xfrm>
          <a:prstGeom prst="rect">
            <a:avLst/>
          </a:prstGeom>
        </p:spPr>
        <p:txBody>
          <a:bodyPr wrap="square">
            <a:spAutoFit/>
          </a:bodyPr>
          <a:lstStyle/>
          <a:p>
            <a:pPr lvl="0" algn="just">
              <a:spcAft>
                <a:spcPts val="800"/>
              </a:spcAft>
              <a:defRPr/>
            </a:pPr>
            <a:r>
              <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Thermal imaging is great for spotting a lack of uniformity in equipment by indicating hot and cold spots in surface temperature, through infrared image capture. Heat is often an early symptom of equipment damage or malfunction, making it important to monitor preventive maintenance programs. Monitoring equipment performance with thermal imaging cameras can reduce the likelihood of unplanned downtime due to equipment failure, reduce reactive maintenance fees and equipment repair costs, and extend the lifespan of machine assets. </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095" y="1085427"/>
            <a:ext cx="1807626" cy="2410169"/>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646" y="1085427"/>
            <a:ext cx="1807627" cy="2410169"/>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4412" y="3989187"/>
            <a:ext cx="1819861" cy="2426481"/>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095" y="3989187"/>
            <a:ext cx="1807626" cy="2410168"/>
          </a:xfrm>
          <a:prstGeom prst="rect">
            <a:avLst/>
          </a:prstGeom>
        </p:spPr>
      </p:pic>
    </p:spTree>
    <p:extLst>
      <p:ext uri="{BB962C8B-B14F-4D97-AF65-F5344CB8AC3E}">
        <p14:creationId xmlns:p14="http://schemas.microsoft.com/office/powerpoint/2010/main" val="154184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916" y="1065600"/>
            <a:ext cx="3415360" cy="2561520"/>
          </a:xfrm>
          <a:prstGeom prst="rect">
            <a:avLst/>
          </a:prstGeom>
        </p:spPr>
      </p:pic>
      <p:sp>
        <p:nvSpPr>
          <p:cNvPr id="2" name="标题 1"/>
          <p:cNvSpPr>
            <a:spLocks noGrp="1"/>
          </p:cNvSpPr>
          <p:nvPr>
            <p:ph type="title"/>
          </p:nvPr>
        </p:nvSpPr>
        <p:spPr/>
        <p:txBody>
          <a:bodyPr/>
          <a:lstStyle/>
          <a:p>
            <a:r>
              <a:rPr lang="en-US" altLang="zh-CN" dirty="0">
                <a:latin typeface="Calibri" panose="020F0502020204030204" pitchFamily="34" charset="0"/>
                <a:cs typeface="Calibri" panose="020F0502020204030204" pitchFamily="34" charset="0"/>
                <a:sym typeface="Calibri" panose="020F0502020204030204" pitchFamily="34" charset="0"/>
              </a:rPr>
              <a:t>B SERIES </a:t>
            </a:r>
            <a:r>
              <a:rPr lang="en-US" dirty="0">
                <a:latin typeface="Calibri" panose="020F0502020204030204" pitchFamily="34" charset="0"/>
                <a:cs typeface="Calibri" panose="020F0502020204030204" pitchFamily="34" charset="0"/>
                <a:sym typeface="Calibri" panose="020F0502020204030204" pitchFamily="34" charset="0"/>
              </a:rPr>
              <a:t>– </a:t>
            </a:r>
            <a:r>
              <a:rPr lang="en-US" altLang="zh-CN" dirty="0">
                <a:latin typeface="Calibri" panose="020F0502020204030204" pitchFamily="34" charset="0"/>
                <a:cs typeface="Calibri" panose="020F0502020204030204" pitchFamily="34" charset="0"/>
                <a:sym typeface="Calibri" panose="020F0502020204030204" pitchFamily="34" charset="0"/>
              </a:rPr>
              <a:t>APPLICATIONS</a:t>
            </a:r>
            <a:endParaRPr lang="en-US" dirty="0"/>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6445" y="1065601"/>
            <a:ext cx="3415360" cy="256152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4181" y="3961008"/>
            <a:ext cx="3415360" cy="2561520"/>
          </a:xfrm>
          <a:prstGeom prst="rect">
            <a:avLst/>
          </a:prstGeom>
        </p:spPr>
      </p:pic>
      <p:sp>
        <p:nvSpPr>
          <p:cNvPr id="6" name="矩形 5"/>
          <p:cNvSpPr/>
          <p:nvPr/>
        </p:nvSpPr>
        <p:spPr>
          <a:xfrm>
            <a:off x="390817" y="3929136"/>
            <a:ext cx="3648604" cy="523220"/>
          </a:xfrm>
          <a:prstGeom prst="rect">
            <a:avLst/>
          </a:prstGeom>
        </p:spPr>
        <p:txBody>
          <a:bodyPr wrap="square">
            <a:spAutoFit/>
          </a:bodyPr>
          <a:lstStyle/>
          <a:p>
            <a:pPr>
              <a:defRPr/>
            </a:pPr>
            <a:r>
              <a:rPr lang="en-US" altLang="zh-CN"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Water Leak Inspection</a:t>
            </a:r>
          </a:p>
        </p:txBody>
      </p:sp>
      <p:sp>
        <p:nvSpPr>
          <p:cNvPr id="7" name="矩形 6"/>
          <p:cNvSpPr/>
          <p:nvPr/>
        </p:nvSpPr>
        <p:spPr>
          <a:xfrm>
            <a:off x="390816" y="4316516"/>
            <a:ext cx="3529021" cy="2062103"/>
          </a:xfrm>
          <a:prstGeom prst="rect">
            <a:avLst/>
          </a:prstGeom>
        </p:spPr>
        <p:txBody>
          <a:bodyPr wrap="square">
            <a:spAutoFit/>
          </a:bodyPr>
          <a:lstStyle/>
          <a:p>
            <a:pPr lvl="0">
              <a:spcAft>
                <a:spcPts val="800"/>
              </a:spcAft>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Hidden water can wreak havoc on insulation, wood, electrical components and, eventually, finishes when it does reveal itself. As long as the conditions are right, thermal imaging will find the leakage area though showing the temperature variances between water and surrounding materials.</a:t>
            </a:r>
          </a:p>
        </p:txBody>
      </p:sp>
      <p:sp>
        <p:nvSpPr>
          <p:cNvPr id="8" name="矩形 7"/>
          <p:cNvSpPr/>
          <p:nvPr/>
        </p:nvSpPr>
        <p:spPr>
          <a:xfrm>
            <a:off x="8157545" y="3929136"/>
            <a:ext cx="3294260" cy="523220"/>
          </a:xfrm>
          <a:prstGeom prst="rect">
            <a:avLst/>
          </a:prstGeom>
        </p:spPr>
        <p:txBody>
          <a:bodyPr wrap="square">
            <a:spAutoFit/>
          </a:bodyPr>
          <a:lstStyle/>
          <a:p>
            <a:pPr>
              <a:defRPr/>
            </a:pPr>
            <a:r>
              <a:rPr lang="en-US" altLang="zh-CN"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Find Air Leakage</a:t>
            </a:r>
          </a:p>
        </p:txBody>
      </p:sp>
      <p:sp>
        <p:nvSpPr>
          <p:cNvPr id="9" name="矩形 8"/>
          <p:cNvSpPr/>
          <p:nvPr/>
        </p:nvSpPr>
        <p:spPr>
          <a:xfrm>
            <a:off x="8157544" y="4316516"/>
            <a:ext cx="3529021" cy="2062103"/>
          </a:xfrm>
          <a:prstGeom prst="rect">
            <a:avLst/>
          </a:prstGeom>
        </p:spPr>
        <p:txBody>
          <a:bodyPr wrap="square">
            <a:spAutoFit/>
          </a:bodyPr>
          <a:lstStyle/>
          <a:p>
            <a:pPr lvl="0">
              <a:spcAft>
                <a:spcPts val="800"/>
              </a:spcAft>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When insulation is missing in walls or rafters, it can cause energy loss and increase heating and cooling costs. As long as the conditions are right, a thermal imaging camera can help identify areas with energy loss, especially those in hard-to-reach locations or behind walls.</a:t>
            </a:r>
          </a:p>
        </p:txBody>
      </p:sp>
      <p:sp>
        <p:nvSpPr>
          <p:cNvPr id="10" name="矩形 9"/>
          <p:cNvSpPr/>
          <p:nvPr/>
        </p:nvSpPr>
        <p:spPr>
          <a:xfrm>
            <a:off x="4395281" y="1304344"/>
            <a:ext cx="3294260" cy="523220"/>
          </a:xfrm>
          <a:prstGeom prst="rect">
            <a:avLst/>
          </a:prstGeom>
        </p:spPr>
        <p:txBody>
          <a:bodyPr wrap="square">
            <a:spAutoFit/>
          </a:bodyPr>
          <a:lstStyle/>
          <a:p>
            <a:pPr>
              <a:defRPr/>
            </a:pPr>
            <a:r>
              <a:rPr lang="en-US" altLang="zh-CN" sz="28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HVAC Inspection</a:t>
            </a:r>
          </a:p>
        </p:txBody>
      </p:sp>
      <p:sp>
        <p:nvSpPr>
          <p:cNvPr id="11" name="矩形 10"/>
          <p:cNvSpPr/>
          <p:nvPr/>
        </p:nvSpPr>
        <p:spPr>
          <a:xfrm>
            <a:off x="4395280" y="1691724"/>
            <a:ext cx="3529021" cy="1815882"/>
          </a:xfrm>
          <a:prstGeom prst="rect">
            <a:avLst/>
          </a:prstGeom>
        </p:spPr>
        <p:txBody>
          <a:bodyPr wrap="square">
            <a:spAutoFit/>
          </a:bodyPr>
          <a:lstStyle/>
          <a:p>
            <a:pPr lvl="0">
              <a:spcAft>
                <a:spcPts val="800"/>
              </a:spcAft>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 handheld thermal imager can be used to troubleshoot HVAC problems effectively and efficiently. It can find blocked registers, broken junctions, condenser units, electrical problems, radiant floor heating, and coil temps in a flash.</a:t>
            </a:r>
          </a:p>
        </p:txBody>
      </p:sp>
    </p:spTree>
    <p:extLst>
      <p:ext uri="{BB962C8B-B14F-4D97-AF65-F5344CB8AC3E}">
        <p14:creationId xmlns:p14="http://schemas.microsoft.com/office/powerpoint/2010/main" val="2786429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282" y="1381429"/>
            <a:ext cx="587893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6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CONTENTS</a:t>
            </a:r>
          </a:p>
        </p:txBody>
      </p:sp>
      <p:sp>
        <p:nvSpPr>
          <p:cNvPr id="5" name="文本框 4"/>
          <p:cNvSpPr txBox="1"/>
          <p:nvPr/>
        </p:nvSpPr>
        <p:spPr>
          <a:xfrm>
            <a:off x="391282" y="2181648"/>
            <a:ext cx="4607438" cy="3785652"/>
          </a:xfrm>
          <a:prstGeom prst="rect">
            <a:avLst/>
          </a:prstGeom>
          <a:noFill/>
        </p:spPr>
        <p:txBody>
          <a:bodyPr wrap="square" rtlCol="0">
            <a:spAutoFit/>
          </a:bodyPr>
          <a:lstStyle>
            <a:defPPr>
              <a:defRPr lang="zh-CN"/>
            </a:defPPr>
            <a:lvl1pPr>
              <a:lnSpc>
                <a:spcPct val="130000"/>
              </a:lnSpc>
              <a:defRPr sz="2200" spc="100">
                <a:solidFill>
                  <a:srgbClr val="999999"/>
                </a:solidFill>
                <a:latin typeface="Arial" panose="020B0604020202020204" pitchFamily="34" charset="0"/>
                <a:cs typeface="Arial" panose="020B0604020202020204" pitchFamily="34" charset="0"/>
              </a:defRPr>
            </a:lvl1pPr>
          </a:lstStyle>
          <a:p>
            <a:pPr>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01 FORM FACTOR</a:t>
            </a:r>
          </a:p>
          <a:p>
            <a:pPr marR="0" lvl="0" indent="0" fontAlgn="auto">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02 KEY FEATURES</a:t>
            </a:r>
          </a:p>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03 APPLICATIONS</a:t>
            </a:r>
          </a:p>
          <a:p>
            <a:pPr lvl="0">
              <a:lnSpc>
                <a:spcPct val="150000"/>
              </a:lnSpc>
              <a:defRPr/>
            </a:pPr>
            <a:r>
              <a:rPr kumimoji="0" lang="en-US" altLang="zh-CN" sz="2000" b="0" i="0" u="none" strike="noStrike" kern="1200" cap="none" spc="10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04 </a:t>
            </a:r>
            <a:r>
              <a:rPr lang="en-US" altLang="zh-CN" sz="2000" dirty="0">
                <a:solidFill>
                  <a:srgbClr val="FF0000"/>
                </a:solidFill>
                <a:latin typeface="Calibri" panose="020F0502020204030204" pitchFamily="34" charset="0"/>
                <a:cs typeface="Calibri" panose="020F0502020204030204" pitchFamily="34" charset="0"/>
                <a:sym typeface="Calibri" panose="020F0502020204030204" pitchFamily="34" charset="0"/>
              </a:rPr>
              <a:t>SCOPE OF DELIVERY</a:t>
            </a:r>
          </a:p>
          <a:p>
            <a:pPr lvl="0">
              <a:lnSpc>
                <a:spcPct val="150000"/>
              </a:lnSpc>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05 SPECIFICATIONS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06 APP AND SOFTWARE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07 COMPETITION</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08 IMAGES QUALITY COMPARISON</a:t>
            </a:r>
            <a:endPar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4103882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ltLang="zh-CN" dirty="0">
                <a:latin typeface="Calibri" panose="020F0502020204030204" pitchFamily="34" charset="0"/>
                <a:ea typeface="微软雅黑" panose="020B0503020204020204" pitchFamily="34" charset="-122"/>
                <a:cs typeface="Arial" panose="020B0604020202090204" pitchFamily="34" charset="0"/>
                <a:sym typeface="Calibri" panose="020F0502020204030204" pitchFamily="34" charset="0"/>
              </a:rPr>
              <a:t>B SERIES -</a:t>
            </a:r>
            <a:r>
              <a:rPr lang="en-US" dirty="0">
                <a:latin typeface="Calibri" panose="020F0502020204030204" pitchFamily="34" charset="0"/>
                <a:ea typeface="微软雅黑" panose="020B0503020204020204" pitchFamily="34" charset="-122"/>
                <a:sym typeface="Calibri" panose="020F0502020204030204" pitchFamily="34" charset="0"/>
              </a:rPr>
              <a:t> SCOPE OF DELIVERY</a:t>
            </a:r>
          </a:p>
        </p:txBody>
      </p:sp>
      <p:pic>
        <p:nvPicPr>
          <p:cNvPr id="8"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6744" y="1405284"/>
            <a:ext cx="4964876" cy="4573416"/>
          </a:xfrm>
          <a:prstGeom prst="rect">
            <a:avLst/>
          </a:prstGeom>
        </p:spPr>
      </p:pic>
      <p:sp>
        <p:nvSpPr>
          <p:cNvPr id="9" name="矩形 75"/>
          <p:cNvSpPr/>
          <p:nvPr/>
        </p:nvSpPr>
        <p:spPr>
          <a:xfrm>
            <a:off x="750808" y="1928590"/>
            <a:ext cx="4145283" cy="3000821"/>
          </a:xfrm>
          <a:prstGeom prst="rect">
            <a:avLst/>
          </a:prstGeom>
        </p:spPr>
        <p:txBody>
          <a:bodyPr wrap="square">
            <a:spAutoFit/>
          </a:bodyPr>
          <a:lstStyle/>
          <a:p>
            <a:pPr marL="174625" marR="0" lvl="0" indent="-174625" algn="l" defTabSz="914400" rtl="0" eaLnBrk="1" fontAlgn="auto" latinLnBrk="0" hangingPunct="1">
              <a:lnSpc>
                <a:spcPct val="150000"/>
              </a:lnSpc>
              <a:spcBef>
                <a:spcPts val="0"/>
              </a:spcBef>
              <a:spcAft>
                <a:spcPts val="0"/>
              </a:spcAft>
              <a:buClr>
                <a:srgbClr val="E43B55"/>
              </a:buClr>
              <a:buSzTx/>
              <a:buFont typeface="微软雅黑" panose="020B0503020204020204" pitchFamily="34" charset="-122"/>
              <a:buChar char="◆"/>
              <a:tabLst/>
              <a:defRPr/>
            </a:pPr>
            <a:r>
              <a:rPr kumimoji="0" lang="en-US"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Thermal </a:t>
            </a:r>
            <a:r>
              <a:rPr kumimoji="0" lang="en-US" altLang="zh-CN"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C</a:t>
            </a:r>
            <a:r>
              <a:rPr kumimoji="0" lang="en-US"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amera</a:t>
            </a:r>
            <a:r>
              <a:rPr kumimoji="0" lang="en-US" b="0" i="0" u="none" strike="noStrike" kern="1200" cap="none" spc="0" normalizeH="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with </a:t>
            </a:r>
            <a:r>
              <a:rPr kumimoji="0" lang="en-US"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Wrist Strap</a:t>
            </a:r>
          </a:p>
          <a:p>
            <a:pPr marL="174625" marR="0" lvl="0" indent="-174625" algn="l" defTabSz="914400" rtl="0" eaLnBrk="1" fontAlgn="auto" latinLnBrk="0" hangingPunct="1">
              <a:lnSpc>
                <a:spcPct val="150000"/>
              </a:lnSpc>
              <a:spcBef>
                <a:spcPts val="0"/>
              </a:spcBef>
              <a:spcAft>
                <a:spcPts val="0"/>
              </a:spcAft>
              <a:buClr>
                <a:srgbClr val="E43B55"/>
              </a:buClr>
              <a:buSzTx/>
              <a:buFont typeface="微软雅黑" panose="020B0503020204020204" pitchFamily="34" charset="-122"/>
              <a:buChar char="◆"/>
              <a:tabLst/>
              <a:defRPr/>
            </a:pPr>
            <a:r>
              <a:rPr kumimoji="0" lang="en-US"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Power Supply</a:t>
            </a:r>
          </a:p>
          <a:p>
            <a:pPr marL="174625" marR="0" lvl="0" indent="-174625" algn="l" defTabSz="914400" rtl="0" eaLnBrk="1" fontAlgn="auto" latinLnBrk="0" hangingPunct="1">
              <a:lnSpc>
                <a:spcPct val="150000"/>
              </a:lnSpc>
              <a:spcBef>
                <a:spcPts val="0"/>
              </a:spcBef>
              <a:spcAft>
                <a:spcPts val="0"/>
              </a:spcAft>
              <a:buClr>
                <a:srgbClr val="E43B55"/>
              </a:buClr>
              <a:buSzTx/>
              <a:buFont typeface="微软雅黑" panose="020B0503020204020204" pitchFamily="34" charset="-122"/>
              <a:buChar char="◆"/>
              <a:tabLst/>
              <a:defRPr/>
            </a:pPr>
            <a:r>
              <a:rPr kumimoji="0" lang="en-US"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International Use Plugs (US/EU/UK/AU/CN) for Power Supply</a:t>
            </a:r>
          </a:p>
          <a:p>
            <a:pPr marL="174625" marR="0" lvl="0" indent="-174625" algn="l" defTabSz="914400" rtl="0" eaLnBrk="1" fontAlgn="auto" latinLnBrk="0" hangingPunct="1">
              <a:lnSpc>
                <a:spcPct val="150000"/>
              </a:lnSpc>
              <a:spcBef>
                <a:spcPts val="0"/>
              </a:spcBef>
              <a:spcAft>
                <a:spcPts val="0"/>
              </a:spcAft>
              <a:buClr>
                <a:srgbClr val="E43B55"/>
              </a:buClr>
              <a:buSzTx/>
              <a:buFont typeface="微软雅黑" panose="020B0503020204020204" pitchFamily="34" charset="-122"/>
              <a:buChar char="◆"/>
              <a:tabLst/>
              <a:defRPr/>
            </a:pPr>
            <a:r>
              <a:rPr kumimoji="0" lang="en-US"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USB 2.0 A to USB Type-C Cable</a:t>
            </a:r>
          </a:p>
          <a:p>
            <a:pPr marL="174625" marR="0" lvl="0" indent="-174625" algn="l" defTabSz="914400" rtl="0" eaLnBrk="1" fontAlgn="auto" latinLnBrk="0" hangingPunct="1">
              <a:lnSpc>
                <a:spcPct val="150000"/>
              </a:lnSpc>
              <a:spcBef>
                <a:spcPts val="0"/>
              </a:spcBef>
              <a:spcAft>
                <a:spcPts val="0"/>
              </a:spcAft>
              <a:buClr>
                <a:srgbClr val="E43B55"/>
              </a:buClr>
              <a:buSzTx/>
              <a:buFont typeface="微软雅黑" panose="020B0503020204020204" pitchFamily="34" charset="-122"/>
              <a:buChar char="◆"/>
              <a:tabLst/>
              <a:defRPr/>
            </a:pPr>
            <a:r>
              <a:rPr kumimoji="0" lang="en-US"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Calibration Certificate</a:t>
            </a:r>
          </a:p>
          <a:p>
            <a:pPr marL="174625" marR="0" lvl="0" indent="-174625" algn="l" defTabSz="914400" rtl="0" eaLnBrk="1" fontAlgn="auto" latinLnBrk="0" hangingPunct="1">
              <a:lnSpc>
                <a:spcPct val="150000"/>
              </a:lnSpc>
              <a:spcBef>
                <a:spcPts val="0"/>
              </a:spcBef>
              <a:spcAft>
                <a:spcPts val="0"/>
              </a:spcAft>
              <a:buClr>
                <a:srgbClr val="E43B55"/>
              </a:buClr>
              <a:buSzTx/>
              <a:buFont typeface="微软雅黑" panose="020B0503020204020204" pitchFamily="34" charset="-122"/>
              <a:buChar char="◆"/>
              <a:tabLst/>
              <a:defRPr/>
            </a:pPr>
            <a:r>
              <a:rPr kumimoji="0" lang="en-US"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Quick Start Guide</a:t>
            </a:r>
          </a:p>
        </p:txBody>
      </p:sp>
      <p:sp>
        <p:nvSpPr>
          <p:cNvPr id="3" name="Rectangle 2"/>
          <p:cNvSpPr/>
          <p:nvPr/>
        </p:nvSpPr>
        <p:spPr>
          <a:xfrm>
            <a:off x="5865223" y="3735977"/>
            <a:ext cx="4735286" cy="515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10" name="Rectangle 9"/>
          <p:cNvSpPr/>
          <p:nvPr/>
        </p:nvSpPr>
        <p:spPr>
          <a:xfrm>
            <a:off x="5986334" y="5514702"/>
            <a:ext cx="4735286" cy="515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sym typeface="Calibri" panose="020F0502020204030204" pitchFamily="34" charset="0"/>
            </a:endParaRPr>
          </a:p>
        </p:txBody>
      </p:sp>
      <p:sp>
        <p:nvSpPr>
          <p:cNvPr id="4" name="TextBox 3"/>
          <p:cNvSpPr txBox="1"/>
          <p:nvPr/>
        </p:nvSpPr>
        <p:spPr>
          <a:xfrm>
            <a:off x="5865223" y="3624636"/>
            <a:ext cx="140425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sym typeface="Calibri" panose="020F0502020204030204" pitchFamily="34" charset="0"/>
              </a:rPr>
              <a:t>Calibration Certificate</a:t>
            </a:r>
          </a:p>
        </p:txBody>
      </p:sp>
      <p:sp>
        <p:nvSpPr>
          <p:cNvPr id="11" name="TextBox 10"/>
          <p:cNvSpPr txBox="1"/>
          <p:nvPr/>
        </p:nvSpPr>
        <p:spPr>
          <a:xfrm>
            <a:off x="7652057" y="5277755"/>
            <a:ext cx="363048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sym typeface="Calibri" panose="020F0502020204030204" pitchFamily="34" charset="0"/>
              </a:rPr>
              <a:t>Charger and International  Adapters</a:t>
            </a:r>
          </a:p>
        </p:txBody>
      </p:sp>
      <p:sp>
        <p:nvSpPr>
          <p:cNvPr id="12" name="TextBox 11"/>
          <p:cNvSpPr txBox="1"/>
          <p:nvPr/>
        </p:nvSpPr>
        <p:spPr>
          <a:xfrm>
            <a:off x="9235150" y="3624636"/>
            <a:ext cx="1694701" cy="584775"/>
          </a:xfrm>
          <a:prstGeom prst="rect">
            <a:avLst/>
          </a:prstGeom>
          <a:noFill/>
        </p:spPr>
        <p:txBody>
          <a:bodyPr wrap="square" rtlCol="0">
            <a:spAutoFit/>
          </a:bodyPr>
          <a:lstStyle/>
          <a:p>
            <a:pPr lvl="0" algn="ctr"/>
            <a:r>
              <a:rPr lang="en-US" altLang="zh-CN" sz="1600" dirty="0">
                <a:solidFill>
                  <a:prstClr val="black"/>
                </a:solidFill>
                <a:latin typeface="Calibri" panose="020F0502020204030204" pitchFamily="34" charset="0"/>
                <a:ea typeface="微软雅黑" panose="020B0503020204020204" pitchFamily="34" charset="-122"/>
                <a:sym typeface="Calibri" panose="020F0502020204030204" pitchFamily="34" charset="0"/>
              </a:rPr>
              <a:t>T</a:t>
            </a:r>
            <a:r>
              <a:rPr lang="en-US" sz="1600" dirty="0">
                <a:solidFill>
                  <a:prstClr val="black"/>
                </a:solidFill>
                <a:latin typeface="Calibri" panose="020F0502020204030204" pitchFamily="34" charset="0"/>
                <a:ea typeface="微软雅黑" panose="020B0503020204020204" pitchFamily="34" charset="-122"/>
                <a:sym typeface="Calibri" panose="020F0502020204030204" pitchFamily="34" charset="0"/>
              </a:rPr>
              <a:t>hermal </a:t>
            </a:r>
            <a:r>
              <a:rPr lang="en-US" altLang="zh-CN" sz="1600" dirty="0">
                <a:solidFill>
                  <a:prstClr val="black"/>
                </a:solidFill>
                <a:latin typeface="Calibri" panose="020F0502020204030204" pitchFamily="34" charset="0"/>
                <a:ea typeface="微软雅黑" panose="020B0503020204020204" pitchFamily="34" charset="-122"/>
                <a:sym typeface="Calibri" panose="020F0502020204030204" pitchFamily="34" charset="0"/>
              </a:rPr>
              <a:t>C</a:t>
            </a:r>
            <a:r>
              <a:rPr lang="en-US" sz="1600" dirty="0">
                <a:solidFill>
                  <a:prstClr val="black"/>
                </a:solidFill>
                <a:latin typeface="Calibri" panose="020F0502020204030204" pitchFamily="34" charset="0"/>
                <a:ea typeface="微软雅黑" panose="020B0503020204020204" pitchFamily="34" charset="-122"/>
                <a:sym typeface="Calibri" panose="020F0502020204030204" pitchFamily="34" charset="0"/>
              </a:rPr>
              <a:t>amera with Wrist Strap</a:t>
            </a:r>
          </a:p>
        </p:txBody>
      </p:sp>
      <p:sp>
        <p:nvSpPr>
          <p:cNvPr id="13" name="TextBox 12"/>
          <p:cNvSpPr txBox="1"/>
          <p:nvPr/>
        </p:nvSpPr>
        <p:spPr>
          <a:xfrm>
            <a:off x="5857409" y="5277755"/>
            <a:ext cx="140425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sym typeface="Calibri" panose="020F0502020204030204" pitchFamily="34" charset="0"/>
              </a:rPr>
              <a:t>USB Cable</a:t>
            </a:r>
          </a:p>
        </p:txBody>
      </p:sp>
      <p:sp>
        <p:nvSpPr>
          <p:cNvPr id="14" name="TextBox 13"/>
          <p:cNvSpPr txBox="1"/>
          <p:nvPr/>
        </p:nvSpPr>
        <p:spPr>
          <a:xfrm>
            <a:off x="7431484" y="3624636"/>
            <a:ext cx="1682555" cy="338554"/>
          </a:xfrm>
          <a:prstGeom prst="rect">
            <a:avLst/>
          </a:prstGeom>
          <a:noFill/>
        </p:spPr>
        <p:txBody>
          <a:bodyPr wrap="square" rtlCol="0">
            <a:spAutoFit/>
          </a:bodyPr>
          <a:lstStyle/>
          <a:p>
            <a:pPr lvl="0" algn="ctr"/>
            <a:r>
              <a:rPr lang="en-US" sz="1600" dirty="0">
                <a:solidFill>
                  <a:prstClr val="black"/>
                </a:solidFill>
                <a:latin typeface="Calibri" panose="020F0502020204030204" pitchFamily="34" charset="0"/>
                <a:ea typeface="微软雅黑" panose="020B0503020204020204" pitchFamily="34" charset="-122"/>
                <a:sym typeface="Calibri" panose="020F0502020204030204" pitchFamily="34" charset="0"/>
              </a:rPr>
              <a:t>Quick Start Guide</a:t>
            </a:r>
          </a:p>
        </p:txBody>
      </p:sp>
      <p:sp>
        <p:nvSpPr>
          <p:cNvPr id="15" name="文本框 14"/>
          <p:cNvSpPr txBox="1"/>
          <p:nvPr/>
        </p:nvSpPr>
        <p:spPr>
          <a:xfrm>
            <a:off x="478324" y="945215"/>
            <a:ext cx="450668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Compact and easy to use camera for daily operation</a:t>
            </a:r>
          </a:p>
        </p:txBody>
      </p:sp>
    </p:spTree>
    <p:extLst>
      <p:ext uri="{BB962C8B-B14F-4D97-AF65-F5344CB8AC3E}">
        <p14:creationId xmlns:p14="http://schemas.microsoft.com/office/powerpoint/2010/main" val="3664921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502896" y="2982113"/>
            <a:ext cx="3054276" cy="346083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微软雅黑" panose="020B0503020204020204" pitchFamily="34" charset="-122"/>
              <a:sym typeface="Calibri" panose="020F0502020204030204" pitchFamily="34" charset="0"/>
            </a:endParaRPr>
          </a:p>
        </p:txBody>
      </p:sp>
      <p:sp>
        <p:nvSpPr>
          <p:cNvPr id="16" name="矩形 15"/>
          <p:cNvSpPr/>
          <p:nvPr/>
        </p:nvSpPr>
        <p:spPr>
          <a:xfrm>
            <a:off x="8406387" y="2982113"/>
            <a:ext cx="3054276" cy="346083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矩形 16"/>
          <p:cNvSpPr/>
          <p:nvPr/>
        </p:nvSpPr>
        <p:spPr>
          <a:xfrm>
            <a:off x="599407" y="2982113"/>
            <a:ext cx="3054276" cy="346083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微软雅黑" panose="020B0503020204020204" pitchFamily="34" charset="-122"/>
              <a:sym typeface="Calibri" panose="020F0502020204030204" pitchFamily="34" charset="0"/>
            </a:endParaRPr>
          </a:p>
        </p:txBody>
      </p:sp>
      <p:sp>
        <p:nvSpPr>
          <p:cNvPr id="2" name="标题 1"/>
          <p:cNvSpPr>
            <a:spLocks noGrp="1"/>
          </p:cNvSpPr>
          <p:nvPr>
            <p:ph type="title"/>
          </p:nvPr>
        </p:nvSpPr>
        <p:spPr/>
        <p:txBody>
          <a:bodyPr/>
          <a:lstStyle/>
          <a:p>
            <a:r>
              <a:rPr lang="en-US" dirty="0">
                <a:latin typeface="Calibri" panose="020F0502020204030204" pitchFamily="34" charset="0"/>
                <a:ea typeface="微软雅黑" panose="020B0503020204020204" pitchFamily="34" charset="-122"/>
                <a:sym typeface="Calibri" panose="020F0502020204030204" pitchFamily="34" charset="0"/>
              </a:rPr>
              <a:t>B SERIES - OPTIONAL ACCESSORIES</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5313" y="1139910"/>
            <a:ext cx="1522464" cy="1522464"/>
          </a:xfrm>
          <a:prstGeom prst="rect">
            <a:avLst/>
          </a:prstGeom>
        </p:spPr>
      </p:pic>
      <p:sp>
        <p:nvSpPr>
          <p:cNvPr id="6" name="矩形 5"/>
          <p:cNvSpPr/>
          <p:nvPr/>
        </p:nvSpPr>
        <p:spPr>
          <a:xfrm>
            <a:off x="1248966" y="3192726"/>
            <a:ext cx="1755160" cy="101566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sym typeface="Calibri" panose="020F0502020204030204" pitchFamily="34" charset="0"/>
              </a:rPr>
              <a:t>POUCH</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HM-B01-POUCH )</a:t>
            </a:r>
          </a:p>
          <a:p>
            <a:pPr marL="285750" lvl="0" indent="-285750" algn="ctr">
              <a:lnSpc>
                <a:spcPct val="150000"/>
              </a:lnSpc>
              <a:buFont typeface="Arial" panose="020B0604020202020204" pitchFamily="34" charset="0"/>
              <a:buChar cha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Soft carrying case</a:t>
            </a:r>
            <a:endParaRPr lang="en-US"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p:txBody>
      </p:sp>
      <p:pic>
        <p:nvPicPr>
          <p:cNvPr id="8" name="图片 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36504" y="494685"/>
            <a:ext cx="2787061" cy="2787061"/>
          </a:xfrm>
          <a:prstGeom prst="rect">
            <a:avLst/>
          </a:prstGeom>
        </p:spPr>
      </p:pic>
      <p:sp>
        <p:nvSpPr>
          <p:cNvPr id="9" name="矩形 8"/>
          <p:cNvSpPr/>
          <p:nvPr/>
        </p:nvSpPr>
        <p:spPr>
          <a:xfrm>
            <a:off x="4496366" y="3192726"/>
            <a:ext cx="3067337" cy="144655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sym typeface="Calibri" panose="020F0502020204030204" pitchFamily="34" charset="0"/>
              </a:rPr>
              <a:t>Bracket</a:t>
            </a:r>
            <a:endParaRPr kumimoji="0" lang="en-US"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sym typeface="Calibri" panose="020F050202020403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a:t>
            </a:r>
            <a:r>
              <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HM-</a:t>
            </a:r>
            <a:r>
              <a:rPr kumimoji="0" lang="en-US" altLang="zh-CN" sz="1400" b="0" i="0" u="none" strike="noStrike" kern="1200" cap="none" spc="0" normalizeH="0" baseline="0" noProof="0" dirty="0" err="1">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2925ZJ</a:t>
            </a:r>
            <a:r>
              <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a:t>
            </a:r>
            <a:r>
              <a:rPr kumimoji="0" lang="en-US" altLang="zh-CN" sz="1400" b="0" i="0" u="none" strike="noStrike" kern="1200" cap="none" spc="0" normalizeH="0" baseline="0" noProof="0" dirty="0" err="1">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TM01</a:t>
            </a:r>
            <a:r>
              <a:rPr kumimoji="0" lang="en-US" altLang="zh-CN"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-BRACKET </a:t>
            </a:r>
            <a:r>
              <a:rPr kumimoji="0" lang="zh-CN" altLang="en-US"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a:t>
            </a:r>
            <a:endParaRPr kumimoji="0" lang="en-US"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PCB Testing Bracket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UNC</a:t>
            </a:r>
            <a:r>
              <a:rPr kumimoji="0" lang="en-US" sz="14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¼”-20 Tripod Mounting Bracket</a:t>
            </a:r>
          </a:p>
        </p:txBody>
      </p:sp>
      <p:sp>
        <p:nvSpPr>
          <p:cNvPr id="12" name="矩形 11"/>
          <p:cNvSpPr/>
          <p:nvPr/>
        </p:nvSpPr>
        <p:spPr>
          <a:xfrm>
            <a:off x="8314010" y="3192726"/>
            <a:ext cx="3239031" cy="3277820"/>
          </a:xfrm>
          <a:prstGeom prst="rect">
            <a:avLst/>
          </a:prstGeom>
        </p:spPr>
        <p:txBody>
          <a:bodyPr wrap="square">
            <a:spAutoFit/>
          </a:bodyPr>
          <a:lstStyle/>
          <a:p>
            <a:pPr lvl="0" algn="ctr">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sym typeface="Calibri" panose="020F0502020204030204" pitchFamily="34" charset="0"/>
              </a:rPr>
              <a:t>Macro Lens for </a:t>
            </a:r>
            <a:r>
              <a:rPr lang="en-US" altLang="zh-CN" b="1" dirty="0">
                <a:solidFill>
                  <a:prstClr val="black"/>
                </a:solidFill>
                <a:latin typeface="Calibri" panose="020F0502020204030204" pitchFamily="34" charset="0"/>
                <a:ea typeface="微软雅黑" panose="020B0503020204020204" pitchFamily="34" charset="-122"/>
                <a:sym typeface="Calibri" panose="020F0502020204030204" pitchFamily="34" charset="0"/>
              </a:rPr>
              <a:t>B Series </a:t>
            </a:r>
            <a:endParaRPr kumimoji="0" lang="en-US"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sym typeface="Calibri" panose="020F0502020204030204" pitchFamily="34" charset="0"/>
            </a:endParaRPr>
          </a:p>
          <a:p>
            <a:pPr algn="ctr">
              <a:lnSpc>
                <a:spcPct val="150000"/>
              </a:lnSpc>
              <a:defRPr/>
            </a:pPr>
            <a:r>
              <a:rPr lang="en-US"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a:t>
            </a:r>
            <a:r>
              <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HM-</a:t>
            </a:r>
            <a:r>
              <a:rPr lang="en-US" altLang="zh-CN" sz="1400" dirty="0" err="1">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B201</a:t>
            </a:r>
            <a:r>
              <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-MACRO)</a:t>
            </a:r>
          </a:p>
          <a:p>
            <a:pPr marL="285750" indent="-285750">
              <a:lnSpc>
                <a:spcPct val="150000"/>
              </a:lnSpc>
              <a:buFont typeface="Arial" panose="020B0604020202020204" pitchFamily="34" charset="0"/>
              <a:buChar cha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Compatible with B Series camera</a:t>
            </a:r>
            <a:endParaRPr lang="en-US"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a:p>
            <a:pPr marL="285750" indent="-285750">
              <a:lnSpc>
                <a:spcPct val="150000"/>
              </a:lnSpc>
              <a:buFont typeface="Arial" panose="020B0604020202020204" pitchFamily="34" charset="0"/>
              <a:buChar cha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Magnification: </a:t>
            </a:r>
            <a:r>
              <a:rPr lang="en-US" altLang="zh-CN" sz="1400" dirty="0" err="1">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0.12X</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a:p>
            <a:pPr marL="285750" indent="-285750">
              <a:lnSpc>
                <a:spcPct val="150000"/>
              </a:lnSpc>
              <a:buFont typeface="Arial" panose="020B0604020202020204" pitchFamily="34" charset="0"/>
              <a:buChar cha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Focus Distance: 30 mm</a:t>
            </a:r>
          </a:p>
          <a:p>
            <a:pPr marL="285750" indent="-285750">
              <a:lnSpc>
                <a:spcPct val="150000"/>
              </a:lnSpc>
              <a:buFont typeface="Arial" panose="020B0604020202020204" pitchFamily="34" charset="0"/>
              <a:buChar cha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Minimum Target Size for Accurate Temperature Measurement: 500 </a:t>
            </a:r>
            <a:r>
              <a:rPr lang="en-US" altLang="zh-CN" sz="1400" dirty="0" err="1">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μm</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endParaRPr>
          </a:p>
          <a:p>
            <a:pPr marL="285750" indent="-285750">
              <a:lnSpc>
                <a:spcPct val="150000"/>
              </a:lnSpc>
              <a:buFont typeface="Arial" panose="020B0604020202020204" pitchFamily="34" charset="0"/>
              <a:buChar char="•"/>
              <a:defRPr/>
            </a:pPr>
            <a:r>
              <a:rPr lang="en-US"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Accurate Temperature Range: -20~150 ℃(-4~302</a:t>
            </a:r>
            <a:r>
              <a:rPr lang="zh-CN" altLang="en-US"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a:t>
            </a:r>
            <a:r>
              <a:rPr lang="en-US"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 </a:t>
            </a:r>
            <a:r>
              <a:rPr lang="en-US" altLang="zh-CN"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Max(</a:t>
            </a:r>
            <a:r>
              <a:rPr lang="en-US" sz="1400" dirty="0">
                <a:solidFill>
                  <a:srgbClr val="333333">
                    <a:alpha val="80000"/>
                  </a:srgbClr>
                </a:solidFill>
                <a:latin typeface="Calibri" panose="020F0502020204030204" pitchFamily="34" charset="0"/>
                <a:ea typeface="微软雅黑" panose="020B0503020204020204" pitchFamily="34" charset="-122"/>
                <a:cs typeface="Arial" panose="020B0604020202020204" pitchFamily="34" charset="0"/>
                <a:sym typeface="Calibri" panose="020F0502020204030204" pitchFamily="34" charset="0"/>
              </a:rPr>
              <a:t>±3℃, ±3%)</a:t>
            </a: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4010" y="1139910"/>
            <a:ext cx="2779031" cy="1959218"/>
          </a:xfrm>
          <a:prstGeom prst="rect">
            <a:avLst/>
          </a:prstGeom>
        </p:spPr>
      </p:pic>
    </p:spTree>
    <p:extLst>
      <p:ext uri="{BB962C8B-B14F-4D97-AF65-F5344CB8AC3E}">
        <p14:creationId xmlns:p14="http://schemas.microsoft.com/office/powerpoint/2010/main" val="1431228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2" cstate="print">
            <a:extLst>
              <a:ext uri="{28A0092B-C50C-407E-A947-70E740481C1C}">
                <a14:useLocalDpi xmlns:a14="http://schemas.microsoft.com/office/drawing/2010/main" val="0"/>
              </a:ext>
            </a:extLst>
          </a:blip>
          <a:srcRect l="8" r="8"/>
          <a:stretch/>
        </p:blipFill>
        <p:spPr>
          <a:xfrm>
            <a:off x="8193430" y="1345553"/>
            <a:ext cx="3563125" cy="2377255"/>
          </a:xfrm>
          <a:prstGeom prst="rect">
            <a:avLst/>
          </a:prstGeom>
        </p:spPr>
      </p:pic>
      <p:graphicFrame>
        <p:nvGraphicFramePr>
          <p:cNvPr id="5" name="表格 4"/>
          <p:cNvGraphicFramePr>
            <a:graphicFrameLocks noGrp="1"/>
          </p:cNvGraphicFramePr>
          <p:nvPr>
            <p:extLst>
              <p:ext uri="{D42A27DB-BD31-4B8C-83A1-F6EECF244321}">
                <p14:modId xmlns:p14="http://schemas.microsoft.com/office/powerpoint/2010/main" val="3646932619"/>
              </p:ext>
            </p:extLst>
          </p:nvPr>
        </p:nvGraphicFramePr>
        <p:xfrm>
          <a:off x="588766" y="1345554"/>
          <a:ext cx="7035353" cy="1171676"/>
        </p:xfrm>
        <a:graphic>
          <a:graphicData uri="http://schemas.openxmlformats.org/drawingml/2006/table">
            <a:tbl>
              <a:tblPr firstRow="1" bandRow="1">
                <a:tableStyleId>{5C22544A-7EE6-4342-B048-85BDC9FD1C3A}</a:tableStyleId>
              </a:tblPr>
              <a:tblGrid>
                <a:gridCol w="1370663">
                  <a:extLst>
                    <a:ext uri="{9D8B030D-6E8A-4147-A177-3AD203B41FA5}">
                      <a16:colId xmlns:a16="http://schemas.microsoft.com/office/drawing/2014/main" val="59576579"/>
                    </a:ext>
                  </a:extLst>
                </a:gridCol>
                <a:gridCol w="1673457">
                  <a:extLst>
                    <a:ext uri="{9D8B030D-6E8A-4147-A177-3AD203B41FA5}">
                      <a16:colId xmlns:a16="http://schemas.microsoft.com/office/drawing/2014/main" val="2353080683"/>
                    </a:ext>
                  </a:extLst>
                </a:gridCol>
                <a:gridCol w="2520779">
                  <a:extLst>
                    <a:ext uri="{9D8B030D-6E8A-4147-A177-3AD203B41FA5}">
                      <a16:colId xmlns:a16="http://schemas.microsoft.com/office/drawing/2014/main" val="1368745861"/>
                    </a:ext>
                  </a:extLst>
                </a:gridCol>
                <a:gridCol w="1470454">
                  <a:extLst>
                    <a:ext uri="{9D8B030D-6E8A-4147-A177-3AD203B41FA5}">
                      <a16:colId xmlns:a16="http://schemas.microsoft.com/office/drawing/2014/main" val="3929177751"/>
                    </a:ext>
                  </a:extLst>
                </a:gridCol>
              </a:tblGrid>
              <a:tr h="276716">
                <a:tc>
                  <a:txBody>
                    <a:bodyPr/>
                    <a:lstStyle/>
                    <a:p>
                      <a:pPr algn="l">
                        <a:spcAft>
                          <a:spcPts val="0"/>
                        </a:spcAft>
                      </a:pPr>
                      <a:r>
                        <a:rPr lang="en-US" sz="1100" b="1" dirty="0">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Item</a:t>
                      </a:r>
                      <a:endParaRPr lang="en-US" sz="1200" b="1" dirty="0">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gradFill>
                      <a:gsLst>
                        <a:gs pos="5000">
                          <a:srgbClr val="EA592D"/>
                        </a:gs>
                        <a:gs pos="100000">
                          <a:srgbClr val="DF2771"/>
                        </a:gs>
                      </a:gsLst>
                      <a:lin ang="13800000" scaled="0"/>
                    </a:gradFill>
                  </a:tcPr>
                </a:tc>
                <a:tc>
                  <a:txBody>
                    <a:bodyPr/>
                    <a:lstStyle/>
                    <a:p>
                      <a:pPr algn="l">
                        <a:spcAft>
                          <a:spcPts val="0"/>
                        </a:spcAft>
                      </a:pPr>
                      <a:r>
                        <a:rPr lang="en-US" sz="1100" b="1" dirty="0">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Model Name</a:t>
                      </a:r>
                      <a:endParaRPr lang="en-US" sz="1200" b="1" dirty="0">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gradFill>
                      <a:gsLst>
                        <a:gs pos="5000">
                          <a:srgbClr val="EA592D"/>
                        </a:gs>
                        <a:gs pos="100000">
                          <a:srgbClr val="DF2771"/>
                        </a:gs>
                      </a:gsLst>
                      <a:lin ang="13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lt1"/>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Key Features</a:t>
                      </a:r>
                    </a:p>
                  </a:txBody>
                  <a:tcPr marL="36000" marR="36000" marT="36000" marB="36000" anchor="ctr">
                    <a:gradFill>
                      <a:gsLst>
                        <a:gs pos="5000">
                          <a:srgbClr val="EA592D"/>
                        </a:gs>
                        <a:gs pos="100000">
                          <a:srgbClr val="DF2771"/>
                        </a:gs>
                      </a:gsLst>
                      <a:lin ang="13800000" scaled="0"/>
                    </a:gradFill>
                  </a:tcPr>
                </a:tc>
                <a:tc>
                  <a:txBody>
                    <a:bodyPr/>
                    <a:lstStyle/>
                    <a:p>
                      <a:pPr marL="0" algn="l" defTabSz="914400" rtl="0" eaLnBrk="1" latinLnBrk="0" hangingPunct="1">
                        <a:spcAft>
                          <a:spcPts val="0"/>
                        </a:spcAft>
                      </a:pPr>
                      <a:r>
                        <a:rPr lang="en-US" sz="1100" b="1" kern="1200" dirty="0">
                          <a:solidFill>
                            <a:schemeClr val="lt1"/>
                          </a:solidFill>
                          <a:effectLst/>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Picture</a:t>
                      </a:r>
                    </a:p>
                  </a:txBody>
                  <a:tcPr marL="36000" marR="36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854230">
                <a:tc>
                  <a:txBody>
                    <a:bodyPr/>
                    <a:lstStyle/>
                    <a:p>
                      <a:pPr algn="l"/>
                      <a:r>
                        <a:rPr lang="en-US" altLang="zh-CN" sz="1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Macro Clip-on Lens</a:t>
                      </a:r>
                    </a:p>
                  </a:txBody>
                  <a:tcPr marL="36000" marR="3600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zh-CN" sz="12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HM-B201-MACRO</a:t>
                      </a:r>
                    </a:p>
                  </a:txBody>
                  <a:tcPr marL="36000" marR="36000" marT="36000" marB="36000" anchor="ctr">
                    <a:solidFill>
                      <a:schemeClr val="bg1">
                        <a:lumMod val="95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9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Compatible with B Series camera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9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Magnification: 0.12X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9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Focus Distance: 30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9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Minimum Target Size: 100 </a:t>
                      </a:r>
                      <a:r>
                        <a:rPr lang="el-GR" altLang="zh-CN" sz="9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μ</a:t>
                      </a:r>
                      <a:r>
                        <a:rPr lang="en-US" altLang="zh-CN" sz="9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9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Accurate Temperature Range: -20~150 ℃(-4~302℉), Max(±3℃, ±3%)</a:t>
                      </a:r>
                    </a:p>
                  </a:txBody>
                  <a:tcPr marL="36000" marR="36000" marT="36000" marB="3600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900" b="0" dirty="0">
                        <a:solidFill>
                          <a:srgbClr val="242329"/>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a:txBody>
                  <a:tcPr marL="36000" marR="36000" marT="36000" marB="36000" anchor="ctr">
                    <a:solidFill>
                      <a:schemeClr val="bg1">
                        <a:lumMod val="95000"/>
                      </a:schemeClr>
                    </a:solidFill>
                  </a:tcPr>
                </a:tc>
                <a:extLst>
                  <a:ext uri="{0D108BD9-81ED-4DB2-BD59-A6C34878D82A}">
                    <a16:rowId xmlns:a16="http://schemas.microsoft.com/office/drawing/2014/main" val="708950147"/>
                  </a:ext>
                </a:extLst>
              </a:tr>
            </a:tbl>
          </a:graphicData>
        </a:graphic>
      </p:graphicFrame>
      <p:pic>
        <p:nvPicPr>
          <p:cNvPr id="2050" name="Picture 2" descr="cid:image012.jpg@01D880CE.294BA030"/>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242969" y="1633971"/>
            <a:ext cx="814015" cy="789644"/>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p:cNvSpPr txBox="1"/>
          <p:nvPr/>
        </p:nvSpPr>
        <p:spPr>
          <a:xfrm>
            <a:off x="478324" y="945215"/>
            <a:ext cx="419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Macro Lenses Solution for Imaging Small Targets</a:t>
            </a:r>
          </a:p>
        </p:txBody>
      </p:sp>
      <p:pic>
        <p:nvPicPr>
          <p:cNvPr id="22" name="图片 21"/>
          <p:cNvPicPr>
            <a:picLocks noChangeAspect="1"/>
          </p:cNvPicPr>
          <p:nvPr/>
        </p:nvPicPr>
        <p:blipFill rotWithShape="1">
          <a:blip r:embed="rId5" cstate="print">
            <a:extLst>
              <a:ext uri="{28A0092B-C50C-407E-A947-70E740481C1C}">
                <a14:useLocalDpi xmlns:a14="http://schemas.microsoft.com/office/drawing/2010/main" val="0"/>
              </a:ext>
            </a:extLst>
          </a:blip>
          <a:srcRect l="34312" t="18614" r="31012" b="8046"/>
          <a:stretch/>
        </p:blipFill>
        <p:spPr>
          <a:xfrm>
            <a:off x="6145944" y="3032033"/>
            <a:ext cx="1623854" cy="3434290"/>
          </a:xfrm>
          <a:prstGeom prst="rect">
            <a:avLst/>
          </a:prstGeom>
        </p:spPr>
      </p:pic>
      <p:grpSp>
        <p:nvGrpSpPr>
          <p:cNvPr id="4" name="组合 3"/>
          <p:cNvGrpSpPr/>
          <p:nvPr/>
        </p:nvGrpSpPr>
        <p:grpSpPr>
          <a:xfrm>
            <a:off x="802408" y="2816472"/>
            <a:ext cx="5015509" cy="3411820"/>
            <a:chOff x="671465" y="3054503"/>
            <a:chExt cx="5015509" cy="3411820"/>
          </a:xfrm>
        </p:grpSpPr>
        <p:pic>
          <p:nvPicPr>
            <p:cNvPr id="17" name="图片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9381" y="3416199"/>
              <a:ext cx="2287593" cy="3050124"/>
            </a:xfrm>
            <a:prstGeom prst="rect">
              <a:avLst/>
            </a:prstGeom>
          </p:spPr>
        </p:pic>
        <p:pic>
          <p:nvPicPr>
            <p:cNvPr id="18" name="图片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1465" y="3416199"/>
              <a:ext cx="2287593" cy="3050124"/>
            </a:xfrm>
            <a:prstGeom prst="rect">
              <a:avLst/>
            </a:prstGeom>
          </p:spPr>
        </p:pic>
        <p:sp>
          <p:nvSpPr>
            <p:cNvPr id="19" name="矩形 18"/>
            <p:cNvSpPr/>
            <p:nvPr/>
          </p:nvSpPr>
          <p:spPr>
            <a:xfrm>
              <a:off x="3444414" y="3054503"/>
              <a:ext cx="20012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800"/>
                </a:spcAft>
                <a:buClr>
                  <a:srgbClr val="E5404E"/>
                </a:buClr>
                <a:buSzTx/>
                <a:buFontTx/>
                <a:buNone/>
                <a:tabLst/>
                <a:defRPr/>
              </a:pPr>
              <a:r>
                <a:rPr kumimoji="0" lang="en-US" altLang="zh-CN" sz="1600" b="1" i="0" u="none" strike="noStrike" kern="1200" cap="none" spc="0" normalizeH="0" baseline="0" noProof="0" dirty="0">
                  <a:ln>
                    <a:noFill/>
                  </a:ln>
                  <a:solidFill>
                    <a:srgbClr val="C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With</a:t>
              </a:r>
              <a:r>
                <a:rPr kumimoji="0" lang="en-US" altLang="zh-CN" sz="16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Macro Lens</a:t>
              </a:r>
              <a:endParaRPr kumimoji="0" lang="en-US" altLang="zh-CN" sz="11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0" name="矩形 19"/>
            <p:cNvSpPr/>
            <p:nvPr/>
          </p:nvSpPr>
          <p:spPr>
            <a:xfrm>
              <a:off x="879596" y="3054503"/>
              <a:ext cx="1950474"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800"/>
                </a:spcAft>
                <a:buClr>
                  <a:srgbClr val="E5404E"/>
                </a:buClr>
                <a:buSzTx/>
                <a:buFontTx/>
                <a:buNone/>
                <a:tabLst/>
                <a:defRPr/>
              </a:pPr>
              <a:r>
                <a:rPr kumimoji="0" lang="en-US" altLang="zh-CN" sz="1600" b="1" i="0" u="none" strike="noStrike" kern="1200" cap="none" spc="0" normalizeH="0" baseline="0" noProof="0" dirty="0">
                  <a:ln>
                    <a:noFill/>
                  </a:ln>
                  <a:solidFill>
                    <a:srgbClr val="C0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Without</a:t>
              </a:r>
              <a:r>
                <a:rPr kumimoji="0" lang="en-US" altLang="zh-CN" sz="16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Macro Lens</a:t>
              </a:r>
              <a:endParaRPr kumimoji="0" lang="en-US" altLang="zh-CN" sz="11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sp>
        <p:nvSpPr>
          <p:cNvPr id="27" name="矩形 26"/>
          <p:cNvSpPr/>
          <p:nvPr/>
        </p:nvSpPr>
        <p:spPr>
          <a:xfrm>
            <a:off x="1656467" y="4588245"/>
            <a:ext cx="334478" cy="32186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8" name="矩形 27"/>
          <p:cNvSpPr/>
          <p:nvPr/>
        </p:nvSpPr>
        <p:spPr>
          <a:xfrm>
            <a:off x="4971097" y="4749178"/>
            <a:ext cx="334478" cy="32186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3" name="Title 2"/>
          <p:cNvSpPr>
            <a:spLocks noGrp="1"/>
          </p:cNvSpPr>
          <p:nvPr>
            <p:ph type="title"/>
          </p:nvPr>
        </p:nvSpPr>
        <p:spPr/>
        <p:txBody>
          <a:bodyPr>
            <a:normAutofit/>
          </a:bodyPr>
          <a:lstStyle/>
          <a:p>
            <a:r>
              <a:rPr lang="en-US" altLang="zh-CN" dirty="0">
                <a:latin typeface="Calibri" panose="020F0502020204030204" pitchFamily="34" charset="0"/>
                <a:ea typeface="微软雅黑" panose="020B0503020204020204" pitchFamily="34" charset="-122"/>
                <a:cs typeface="Arial" panose="020B0604020202090204" pitchFamily="34" charset="0"/>
                <a:sym typeface="Calibri" panose="020F0502020204030204" pitchFamily="34" charset="0"/>
              </a:rPr>
              <a:t>B SERIES - </a:t>
            </a:r>
            <a:r>
              <a:rPr lang="en-US" dirty="0">
                <a:latin typeface="Calibri" panose="020F0502020204030204" pitchFamily="34" charset="0"/>
                <a:ea typeface="微软雅黑" panose="020B0503020204020204" pitchFamily="34" charset="-122"/>
                <a:sym typeface="Calibri" panose="020F0502020204030204" pitchFamily="34" charset="0"/>
              </a:rPr>
              <a:t>MACRO LENS </a:t>
            </a:r>
          </a:p>
        </p:txBody>
      </p:sp>
      <p:grpSp>
        <p:nvGrpSpPr>
          <p:cNvPr id="9" name="组合 8"/>
          <p:cNvGrpSpPr/>
          <p:nvPr/>
        </p:nvGrpSpPr>
        <p:grpSpPr>
          <a:xfrm>
            <a:off x="8193430" y="4089067"/>
            <a:ext cx="3563125" cy="2377256"/>
            <a:chOff x="8193430" y="4089067"/>
            <a:chExt cx="3563125" cy="2377256"/>
          </a:xfrm>
        </p:grpSpPr>
        <p:grpSp>
          <p:nvGrpSpPr>
            <p:cNvPr id="6" name="组合 5"/>
            <p:cNvGrpSpPr/>
            <p:nvPr/>
          </p:nvGrpSpPr>
          <p:grpSpPr>
            <a:xfrm>
              <a:off x="8193430" y="4089067"/>
              <a:ext cx="3563125" cy="2377256"/>
              <a:chOff x="8193430" y="4089067"/>
              <a:chExt cx="3563125" cy="2377256"/>
            </a:xfrm>
          </p:grpSpPr>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93430" y="4089067"/>
                <a:ext cx="3563125" cy="2377256"/>
              </a:xfrm>
              <a:prstGeom prst="rect">
                <a:avLst/>
              </a:prstGeom>
            </p:spPr>
          </p:pic>
          <p:sp>
            <p:nvSpPr>
              <p:cNvPr id="2" name="矩形 1"/>
              <p:cNvSpPr/>
              <p:nvPr/>
            </p:nvSpPr>
            <p:spPr>
              <a:xfrm rot="2265286">
                <a:off x="10014493" y="4715756"/>
                <a:ext cx="272594" cy="139019"/>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7" name="文本框 6"/>
            <p:cNvSpPr txBox="1"/>
            <p:nvPr/>
          </p:nvSpPr>
          <p:spPr>
            <a:xfrm rot="2369475">
              <a:off x="9969491" y="4669849"/>
              <a:ext cx="362600" cy="230832"/>
            </a:xfrm>
            <a:prstGeom prst="rect">
              <a:avLst/>
            </a:prstGeom>
            <a:noFill/>
          </p:spPr>
          <p:txBody>
            <a:bodyPr wrap="none" rtlCol="0">
              <a:spAutoFit/>
            </a:bodyPr>
            <a:lstStyle/>
            <a:p>
              <a:r>
                <a:rPr lang="en-US" altLang="zh-CN" sz="900" dirty="0">
                  <a:solidFill>
                    <a:schemeClr val="bg1">
                      <a:lumMod val="50000"/>
                    </a:schemeClr>
                  </a:solidFill>
                  <a:latin typeface="Calibri" panose="020F0502020204030204" pitchFamily="34" charset="0"/>
                  <a:ea typeface="微软雅黑" panose="020B0503020204020204" pitchFamily="34" charset="-122"/>
                  <a:sym typeface="Calibri" panose="020F0502020204030204" pitchFamily="34" charset="0"/>
                </a:rPr>
                <a:t>B20</a:t>
              </a:r>
              <a:endParaRPr lang="en-US" sz="900" dirty="0">
                <a:solidFill>
                  <a:schemeClr val="bg1">
                    <a:lumMod val="50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23" name="矩形 22"/>
          <p:cNvSpPr/>
          <p:nvPr/>
        </p:nvSpPr>
        <p:spPr>
          <a:xfrm>
            <a:off x="741012" y="6320187"/>
            <a:ext cx="5264794" cy="523220"/>
          </a:xfrm>
          <a:prstGeom prst="rect">
            <a:avLst/>
          </a:prstGeom>
        </p:spPr>
        <p:txBody>
          <a:bodyPr wrap="square">
            <a:spAutoFit/>
          </a:bodyPr>
          <a:lstStyle/>
          <a:p>
            <a:r>
              <a:rPr lang="en-US" sz="1400" dirty="0">
                <a:latin typeface="Calibri" panose="020F0502020204030204" pitchFamily="34" charset="0"/>
                <a:ea typeface="微软雅黑" panose="020B0503020204020204" pitchFamily="34" charset="-122"/>
                <a:sym typeface="Calibri" panose="020F0502020204030204" pitchFamily="34" charset="0"/>
              </a:rPr>
              <a:t>Features above 2: Imaging the chip on the PCB with the HIKMICRO B Series camera with or without a macro </a:t>
            </a:r>
            <a:r>
              <a:rPr lang="en-US" altLang="zh-CN" sz="1400" dirty="0">
                <a:latin typeface="Calibri" panose="020F0502020204030204" pitchFamily="34" charset="0"/>
                <a:ea typeface="微软雅黑" panose="020B0503020204020204" pitchFamily="34" charset="-122"/>
                <a:sym typeface="Calibri" panose="020F0502020204030204" pitchFamily="34" charset="0"/>
              </a:rPr>
              <a:t>lens</a:t>
            </a:r>
            <a:r>
              <a:rPr lang="en-US" sz="1400" dirty="0">
                <a:latin typeface="Calibri" panose="020F0502020204030204" pitchFamily="34" charset="0"/>
                <a:ea typeface="微软雅黑" panose="020B0503020204020204" pitchFamily="34" charset="-122"/>
                <a:sym typeface="Calibri" panose="020F0502020204030204" pitchFamily="34" charset="0"/>
              </a:rPr>
              <a:t>.</a:t>
            </a:r>
          </a:p>
        </p:txBody>
      </p:sp>
    </p:spTree>
    <p:extLst>
      <p:ext uri="{BB962C8B-B14F-4D97-AF65-F5344CB8AC3E}">
        <p14:creationId xmlns:p14="http://schemas.microsoft.com/office/powerpoint/2010/main" val="25407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282" y="1381429"/>
            <a:ext cx="587893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6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CONTENTS</a:t>
            </a:r>
          </a:p>
        </p:txBody>
      </p:sp>
      <p:sp>
        <p:nvSpPr>
          <p:cNvPr id="5" name="文本框 4"/>
          <p:cNvSpPr txBox="1"/>
          <p:nvPr/>
        </p:nvSpPr>
        <p:spPr>
          <a:xfrm>
            <a:off x="391282" y="2181648"/>
            <a:ext cx="4607438" cy="3785652"/>
          </a:xfrm>
          <a:prstGeom prst="rect">
            <a:avLst/>
          </a:prstGeom>
          <a:noFill/>
        </p:spPr>
        <p:txBody>
          <a:bodyPr wrap="square" rtlCol="0">
            <a:spAutoFit/>
          </a:bodyPr>
          <a:lstStyle>
            <a:defPPr>
              <a:defRPr lang="zh-CN"/>
            </a:defPPr>
            <a:lvl1pPr>
              <a:lnSpc>
                <a:spcPct val="130000"/>
              </a:lnSpc>
              <a:defRPr sz="2200" spc="100">
                <a:solidFill>
                  <a:srgbClr val="999999"/>
                </a:solidFill>
                <a:latin typeface="Arial" panose="020B0604020202020204" pitchFamily="34" charset="0"/>
                <a:cs typeface="Arial" panose="020B0604020202020204" pitchFamily="34" charset="0"/>
              </a:defRPr>
            </a:lvl1pPr>
          </a:lstStyle>
          <a:p>
            <a:pPr>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01 FORM FACTOR</a:t>
            </a:r>
          </a:p>
          <a:p>
            <a:pPr marR="0" lvl="0" indent="0" fontAlgn="auto">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02 KEY FEATURES</a:t>
            </a:r>
          </a:p>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03 APPLICATIONS</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04 SCOPE OF DELIVERY</a:t>
            </a:r>
          </a:p>
          <a:p>
            <a:pPr lvl="0">
              <a:lnSpc>
                <a:spcPct val="150000"/>
              </a:lnSpc>
              <a:defRPr/>
            </a:pPr>
            <a:r>
              <a:rPr kumimoji="0" lang="en-US" altLang="zh-CN" sz="2000" b="0" i="0" u="none" strike="noStrike" kern="1200" cap="none" spc="10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05 SPECIFICATIONS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06 APP AND SOFTWARE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07 COMPETITION</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08 IMAGES QUALITY COMPARISON</a:t>
            </a:r>
            <a:endPar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758514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lvl="0"/>
            <a:r>
              <a:rPr lang="en-US" altLang="zh-CN"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 SERIES - SPECIFICATIONS</a:t>
            </a:r>
            <a:endParaRPr lang="en-US" dirty="0">
              <a:latin typeface="Calibri" panose="020F0502020204030204" pitchFamily="34" charset="0"/>
              <a:cs typeface="Calibri" panose="020F0502020204030204" pitchFamily="34" charset="0"/>
              <a:sym typeface="Calibri" panose="020F0502020204030204" pitchFamily="34" charset="0"/>
            </a:endParaRPr>
          </a:p>
        </p:txBody>
      </p:sp>
      <p:graphicFrame>
        <p:nvGraphicFramePr>
          <p:cNvPr id="20" name="表格 19"/>
          <p:cNvGraphicFramePr>
            <a:graphicFrameLocks noGrp="1"/>
          </p:cNvGraphicFramePr>
          <p:nvPr>
            <p:extLst>
              <p:ext uri="{D42A27DB-BD31-4B8C-83A1-F6EECF244321}">
                <p14:modId xmlns:p14="http://schemas.microsoft.com/office/powerpoint/2010/main" val="780100209"/>
              </p:ext>
            </p:extLst>
          </p:nvPr>
        </p:nvGraphicFramePr>
        <p:xfrm>
          <a:off x="414251" y="1181101"/>
          <a:ext cx="11514775" cy="5425334"/>
        </p:xfrm>
        <a:graphic>
          <a:graphicData uri="http://schemas.openxmlformats.org/drawingml/2006/table">
            <a:tbl>
              <a:tblPr firstRow="1" bandRow="1">
                <a:tableStyleId>{5C22544A-7EE6-4342-B048-85BDC9FD1C3A}</a:tableStyleId>
              </a:tblPr>
              <a:tblGrid>
                <a:gridCol w="1658389">
                  <a:extLst>
                    <a:ext uri="{9D8B030D-6E8A-4147-A177-3AD203B41FA5}">
                      <a16:colId xmlns:a16="http://schemas.microsoft.com/office/drawing/2014/main" val="318712496"/>
                    </a:ext>
                  </a:extLst>
                </a:gridCol>
                <a:gridCol w="1737360">
                  <a:extLst>
                    <a:ext uri="{9D8B030D-6E8A-4147-A177-3AD203B41FA5}">
                      <a16:colId xmlns:a16="http://schemas.microsoft.com/office/drawing/2014/main" val="1543053146"/>
                    </a:ext>
                  </a:extLst>
                </a:gridCol>
                <a:gridCol w="3513116">
                  <a:extLst>
                    <a:ext uri="{9D8B030D-6E8A-4147-A177-3AD203B41FA5}">
                      <a16:colId xmlns:a16="http://schemas.microsoft.com/office/drawing/2014/main" val="509239202"/>
                    </a:ext>
                  </a:extLst>
                </a:gridCol>
                <a:gridCol w="2302955">
                  <a:extLst>
                    <a:ext uri="{9D8B030D-6E8A-4147-A177-3AD203B41FA5}">
                      <a16:colId xmlns:a16="http://schemas.microsoft.com/office/drawing/2014/main" val="1344427390"/>
                    </a:ext>
                  </a:extLst>
                </a:gridCol>
                <a:gridCol w="2302955">
                  <a:extLst>
                    <a:ext uri="{9D8B030D-6E8A-4147-A177-3AD203B41FA5}">
                      <a16:colId xmlns:a16="http://schemas.microsoft.com/office/drawing/2014/main" val="684141226"/>
                    </a:ext>
                  </a:extLst>
                </a:gridCol>
              </a:tblGrid>
              <a:tr h="302876">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dirty="0">
                          <a:solidFill>
                            <a:schemeClr val="bg1"/>
                          </a:solidFill>
                          <a:effectLst/>
                          <a:latin typeface="Calibri" panose="020F0502020204030204" pitchFamily="34" charset="0"/>
                          <a:cs typeface="Calibri" panose="020F0502020204030204" pitchFamily="34" charset="0"/>
                          <a:sym typeface="Calibri" panose="020F0502020204030204" pitchFamily="34" charset="0"/>
                        </a:rPr>
                        <a:t> Camera Highlights</a:t>
                      </a:r>
                    </a:p>
                  </a:txBody>
                  <a:tcPr marL="7620" marR="7620" marT="7620" marB="0" anchor="ctr">
                    <a:gradFill>
                      <a:gsLst>
                        <a:gs pos="5000">
                          <a:srgbClr val="EA592D"/>
                        </a:gs>
                        <a:gs pos="100000">
                          <a:srgbClr val="DF2771"/>
                        </a:gs>
                      </a:gsLst>
                      <a:lin ang="13800000" scaled="0"/>
                    </a:gradFill>
                  </a:tcPr>
                </a:tc>
                <a:tc hMerge="1">
                  <a:txBody>
                    <a:bodyPr/>
                    <a:lstStyle/>
                    <a:p>
                      <a:pPr algn="ctr" fontAlgn="ctr"/>
                      <a:endParaRPr lang="en-US" sz="2000" b="0" i="0" u="none" strike="noStrike" dirty="0">
                        <a:solidFill>
                          <a:schemeClr val="bg1"/>
                        </a:solidFill>
                        <a:effectLst/>
                        <a:latin typeface="Calibri" panose="020F0502020204030204" pitchFamily="34" charset="0"/>
                      </a:endParaRPr>
                    </a:p>
                  </a:txBody>
                  <a:tcPr marL="7620" marR="7620" marT="7620" marB="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0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rPr>
                        <a:t>B11</a:t>
                      </a:r>
                      <a:endParaRPr lang="en-US" sz="20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0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rPr>
                        <a:t>B21L</a:t>
                      </a:r>
                      <a:endParaRPr lang="en-US" sz="20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err="1">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rPr>
                        <a:t>B20</a:t>
                      </a:r>
                      <a:endParaRPr lang="en-US" sz="2000" b="1" kern="1200" dirty="0">
                        <a:solidFill>
                          <a:schemeClr val="lt1"/>
                        </a:solidFill>
                        <a:latin typeface="Calibri" panose="020F0502020204030204" pitchFamily="34" charset="0"/>
                        <a:ea typeface="微软雅黑" panose="020B0503020204020204" pitchFamily="34" charset="-122"/>
                        <a:cs typeface="+mn-cs"/>
                        <a:sym typeface="Calibri" panose="020F0502020204030204" pitchFamily="34" charset="0"/>
                      </a:endParaRPr>
                    </a:p>
                  </a:txBody>
                  <a:tcPr marL="36000" marR="36000" marT="36000" marB="36000" anchor="ctr">
                    <a:gradFill>
                      <a:gsLst>
                        <a:gs pos="5000">
                          <a:srgbClr val="EA592D"/>
                        </a:gs>
                        <a:gs pos="100000">
                          <a:srgbClr val="DF2771"/>
                        </a:gs>
                      </a:gsLst>
                      <a:lin ang="13800000" scaled="0"/>
                    </a:gradFill>
                  </a:tcPr>
                </a:tc>
                <a:extLst>
                  <a:ext uri="{0D108BD9-81ED-4DB2-BD59-A6C34878D82A}">
                    <a16:rowId xmlns:a16="http://schemas.microsoft.com/office/drawing/2014/main" val="1431477484"/>
                  </a:ext>
                </a:extLst>
              </a:tr>
              <a:tr h="222422">
                <a:tc rowSpan="6">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Infrared Image</a:t>
                      </a:r>
                    </a:p>
                  </a:txBody>
                  <a:tcPr marL="7620" marR="7620" marT="7620" marB="0" anchor="ctr">
                    <a:solidFill>
                      <a:schemeClr val="bg1">
                        <a:lumMod val="95000"/>
                      </a:schemeClr>
                    </a:solidFill>
                  </a:tcPr>
                </a:tc>
                <a:tc>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IR Resolution</a:t>
                      </a:r>
                    </a:p>
                  </a:txBody>
                  <a:tcPr marL="7620" marR="7620" marT="7620" marB="0" anchor="ctr">
                    <a:solidFill>
                      <a:schemeClr val="bg1">
                        <a:lumMod val="95000"/>
                      </a:schemeClr>
                    </a:solidFill>
                  </a:tcPr>
                </a:tc>
                <a:tc>
                  <a:txBody>
                    <a:bodyPr/>
                    <a:lstStyle/>
                    <a:p>
                      <a:pPr algn="ctr" fontAlgn="ctr"/>
                      <a:r>
                        <a:rPr lang="en-US" sz="1000" b="0" i="0" u="none" strike="noStrike" dirty="0">
                          <a:solidFill>
                            <a:srgbClr val="000000"/>
                          </a:solidFill>
                          <a:effectLst/>
                          <a:latin typeface="Microsoft YaHei" panose="020B0503020204020204" pitchFamily="34" charset="-122"/>
                          <a:ea typeface="Microsoft YaHei" panose="020B0503020204020204" pitchFamily="34" charset="-122"/>
                        </a:rPr>
                        <a:t>192 × 144 (27,648 Pixels)</a:t>
                      </a:r>
                    </a:p>
                  </a:txBody>
                  <a:tcPr marL="7620" marR="7620" marT="7620" marB="0" anchor="ctr">
                    <a:solidFill>
                      <a:srgbClr val="F2F2F2"/>
                    </a:solidFill>
                  </a:tcPr>
                </a:tc>
                <a:tc gridSpan="2">
                  <a:txBody>
                    <a:bodyPr/>
                    <a:lstStyle/>
                    <a:p>
                      <a:pPr algn="ctr" fontAlgn="ctr"/>
                      <a:r>
                        <a:rPr lang="de-DE" sz="1000" b="0" i="0" u="none" strike="noStrike" dirty="0">
                          <a:solidFill>
                            <a:srgbClr val="000000"/>
                          </a:solidFill>
                          <a:effectLst/>
                          <a:latin typeface="微软雅黑" panose="020B0503020204020204" pitchFamily="34" charset="-122"/>
                          <a:ea typeface="微软雅黑" panose="020B0503020204020204" pitchFamily="34" charset="-122"/>
                        </a:rPr>
                        <a:t>256 x 192 (49,152 Pixels)</a:t>
                      </a:r>
                    </a:p>
                  </a:txBody>
                  <a:tcPr marL="7620" marR="7620" marT="7620" marB="0" anchor="ctr">
                    <a:solidFill>
                      <a:srgbClr val="F2F2F2"/>
                    </a:solidFill>
                  </a:tcPr>
                </a:tc>
                <a:tc hMerge="1">
                  <a:txBody>
                    <a:bodyPr/>
                    <a:lstStyle/>
                    <a:p>
                      <a:pPr algn="ctr" fontAlgn="ctr"/>
                      <a:endParaRPr lang="de-DE"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solidFill>
                      <a:srgbClr val="F2F2F2"/>
                    </a:solidFill>
                  </a:tcPr>
                </a:tc>
                <a:extLst>
                  <a:ext uri="{0D108BD9-81ED-4DB2-BD59-A6C34878D82A}">
                    <a16:rowId xmlns:a16="http://schemas.microsoft.com/office/drawing/2014/main" val="470162437"/>
                  </a:ext>
                </a:extLst>
              </a:tr>
              <a:tr h="222422">
                <a:tc vMerge="1">
                  <a:txBody>
                    <a:bodyPr/>
                    <a:lstStyle/>
                    <a:p>
                      <a:endParaRPr lang="en-US"/>
                    </a:p>
                  </a:txBody>
                  <a:tcPr>
                    <a:solidFill>
                      <a:schemeClr val="bg1">
                        <a:lumMod val="95000"/>
                      </a:schemeClr>
                    </a:solidFill>
                  </a:tcPr>
                </a:tc>
                <a:tc>
                  <a:txBody>
                    <a:bodyPr/>
                    <a:lstStyle/>
                    <a:p>
                      <a:pPr algn="ctr" fontAlgn="ctr"/>
                      <a:r>
                        <a:rPr lang="en-US" sz="1300" b="0" i="0" u="none" strike="noStrike" dirty="0" err="1">
                          <a:solidFill>
                            <a:srgbClr val="000000"/>
                          </a:solidFill>
                          <a:effectLst/>
                          <a:latin typeface="Calibri" panose="020F0502020204030204" pitchFamily="34" charset="0"/>
                          <a:cs typeface="Calibri" panose="020F0502020204030204" pitchFamily="34" charset="0"/>
                          <a:sym typeface="Calibri" panose="020F0502020204030204" pitchFamily="34" charset="0"/>
                        </a:rPr>
                        <a:t>SuperIR</a:t>
                      </a:r>
                      <a:endPar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endParaRPr>
                    </a:p>
                  </a:txBody>
                  <a:tcPr marL="7620" marR="7620" marT="7620" marB="0" anchor="ctr">
                    <a:solidFill>
                      <a:schemeClr val="bg1">
                        <a:lumMod val="9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000" b="1" i="0" u="none" strike="noStrike" dirty="0">
                          <a:solidFill>
                            <a:srgbClr val="C00000"/>
                          </a:solidFill>
                          <a:effectLst/>
                          <a:latin typeface="Microsoft YaHei" panose="020B0503020204020204" pitchFamily="34" charset="-122"/>
                          <a:ea typeface="Microsoft YaHei" panose="020B0503020204020204" pitchFamily="34" charset="-122"/>
                        </a:rPr>
                        <a:t>Yes, </a:t>
                      </a:r>
                      <a:r>
                        <a:rPr lang="en-US" sz="1000" b="1" i="0" u="none" strike="noStrike" dirty="0">
                          <a:solidFill>
                            <a:srgbClr val="C00000"/>
                          </a:solidFill>
                          <a:effectLst/>
                          <a:latin typeface="Microsoft YaHei" panose="020B0503020204020204" pitchFamily="34" charset="-122"/>
                          <a:ea typeface="Microsoft YaHei" panose="020B0503020204020204" pitchFamily="34" charset="-122"/>
                        </a:rPr>
                        <a:t>on Captured Thermal Images</a:t>
                      </a:r>
                    </a:p>
                  </a:txBody>
                  <a:tcPr marL="7620" marR="7620" marT="7620" marB="0" anchor="ctr">
                    <a:solidFill>
                      <a:srgbClr val="F2F2F2"/>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1000" b="1" i="0" u="none" strike="noStrike" dirty="0">
                        <a:solidFill>
                          <a:srgbClr val="C00000"/>
                        </a:solidFill>
                        <a:effectLst/>
                        <a:latin typeface="Microsoft YaHei" panose="020B0503020204020204" pitchFamily="34" charset="-122"/>
                        <a:ea typeface="Microsoft YaHei" panose="020B0503020204020204" pitchFamily="34" charset="-122"/>
                      </a:endParaRPr>
                    </a:p>
                  </a:txBody>
                  <a:tcPr marL="7620" marR="7620" marT="7620" marB="0" anchor="ctr">
                    <a:solidFill>
                      <a:schemeClr val="bg1">
                        <a:lumMod val="95000"/>
                      </a:schemeClr>
                    </a:solidFill>
                  </a:tcPr>
                </a:tc>
                <a:tc hMerge="1">
                  <a:txBody>
                    <a:bodyPr/>
                    <a:lstStyle/>
                    <a:p>
                      <a:pPr algn="ctr" fontAlgn="ctr"/>
                      <a:endParaRPr lang="de-DE"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7620" marR="7620" marT="7620" marB="0" anchor="ctr">
                    <a:solidFill>
                      <a:schemeClr val="bg1">
                        <a:lumMod val="95000"/>
                      </a:schemeClr>
                    </a:solidFill>
                  </a:tcPr>
                </a:tc>
                <a:extLst>
                  <a:ext uri="{0D108BD9-81ED-4DB2-BD59-A6C34878D82A}">
                    <a16:rowId xmlns:a16="http://schemas.microsoft.com/office/drawing/2014/main" val="1525458231"/>
                  </a:ext>
                </a:extLst>
              </a:tr>
              <a:tr h="222422">
                <a:tc vMerge="1">
                  <a:txBody>
                    <a:bodyPr/>
                    <a:lstStyle/>
                    <a:p>
                      <a:endParaRPr lang="en-US"/>
                    </a:p>
                  </a:txBody>
                  <a:tcPr>
                    <a:solidFill>
                      <a:schemeClr val="bg1">
                        <a:lumMod val="95000"/>
                      </a:schemeClr>
                    </a:solidFill>
                  </a:tcPr>
                </a:tc>
                <a:tc>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NETD</a:t>
                      </a:r>
                    </a:p>
                  </a:txBody>
                  <a:tcPr marL="7620" marR="7620" marT="7620" marB="0" anchor="ctr">
                    <a:solidFill>
                      <a:schemeClr val="bg1">
                        <a:lumMod val="95000"/>
                      </a:schemeClr>
                    </a:solidFill>
                  </a:tcPr>
                </a:tc>
                <a:tc gridSpan="3">
                  <a:txBody>
                    <a:bodyPr/>
                    <a:lstStyle/>
                    <a:p>
                      <a:pPr algn="ctr" fontAlgn="ctr"/>
                      <a:r>
                        <a:rPr lang="en-US" sz="1100" b="0" i="0" u="none" strike="noStrike" dirty="0">
                          <a:solidFill>
                            <a:srgbClr val="000000"/>
                          </a:solidFill>
                          <a:effectLst/>
                          <a:latin typeface="Calibri" panose="020F0502020204030204" pitchFamily="34" charset="0"/>
                        </a:rPr>
                        <a:t>&lt;0.04°C / NETD&lt; 40mK</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111580725"/>
                  </a:ext>
                </a:extLst>
              </a:tr>
              <a:tr h="222422">
                <a:tc vMerge="1">
                  <a:txBody>
                    <a:bodyPr/>
                    <a:lstStyle/>
                    <a:p>
                      <a:endParaRPr lang="en-US"/>
                    </a:p>
                  </a:txBody>
                  <a:tcPr>
                    <a:solidFill>
                      <a:schemeClr val="bg1">
                        <a:lumMod val="95000"/>
                      </a:schemeClr>
                    </a:solidFill>
                  </a:tcPr>
                </a:tc>
                <a:tc>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Image Frequency</a:t>
                      </a:r>
                    </a:p>
                  </a:txBody>
                  <a:tcPr marL="7620" marR="7620" marT="7620" marB="0" anchor="ctr">
                    <a:solidFill>
                      <a:schemeClr val="bg1">
                        <a:lumMod val="95000"/>
                      </a:schemeClr>
                    </a:solidFill>
                  </a:tcPr>
                </a:tc>
                <a:tc gridSpan="3">
                  <a:txBody>
                    <a:bodyPr/>
                    <a:lstStyle/>
                    <a:p>
                      <a:pPr algn="ctr" fontAlgn="ctr"/>
                      <a:r>
                        <a:rPr lang="en-US" sz="1100" b="0" i="0" u="none" strike="noStrike" dirty="0">
                          <a:solidFill>
                            <a:srgbClr val="000000"/>
                          </a:solidFill>
                          <a:effectLst/>
                          <a:latin typeface="Calibri" panose="020F0502020204030204" pitchFamily="34" charset="0"/>
                        </a:rPr>
                        <a:t>25 Hz</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4233544076"/>
                  </a:ext>
                </a:extLst>
              </a:tr>
              <a:tr h="222422">
                <a:tc vMerge="1">
                  <a:txBody>
                    <a:bodyPr/>
                    <a:lstStyle/>
                    <a:p>
                      <a:endParaRPr lang="en-US"/>
                    </a:p>
                  </a:txBody>
                  <a:tcPr>
                    <a:solidFill>
                      <a:schemeClr val="bg1">
                        <a:lumMod val="95000"/>
                      </a:schemeClr>
                    </a:solidFill>
                  </a:tcPr>
                </a:tc>
                <a:tc>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Field of View (FOV)</a:t>
                      </a:r>
                    </a:p>
                  </a:txBody>
                  <a:tcPr marL="7620" marR="7620" marT="7620" marB="0" anchor="ctr">
                    <a:solidFill>
                      <a:schemeClr val="bg1">
                        <a:lumMod val="95000"/>
                      </a:schemeClr>
                    </a:solidFill>
                  </a:tcPr>
                </a:tc>
                <a:tc>
                  <a:txBody>
                    <a:bodyPr/>
                    <a:lstStyle/>
                    <a:p>
                      <a:pPr algn="ctr" fontAlgn="ctr"/>
                      <a:r>
                        <a:rPr lang="en-US" sz="1000" b="0" i="0" u="none" strike="noStrike">
                          <a:solidFill>
                            <a:srgbClr val="000000"/>
                          </a:solidFill>
                          <a:effectLst/>
                          <a:latin typeface="Microsoft YaHei" panose="020B0503020204020204" pitchFamily="34" charset="-122"/>
                          <a:ea typeface="Microsoft YaHei" panose="020B0503020204020204" pitchFamily="34" charset="-122"/>
                        </a:rPr>
                        <a:t>27.8° × 37.2°</a:t>
                      </a:r>
                    </a:p>
                  </a:txBody>
                  <a:tcPr marL="7620" marR="7620" marT="7620" marB="0" anchor="ctr">
                    <a:solidFill>
                      <a:srgbClr val="F2F2F2"/>
                    </a:solidFill>
                  </a:tcPr>
                </a:tc>
                <a:tc>
                  <a:txBody>
                    <a:bodyPr/>
                    <a:lstStyle/>
                    <a:p>
                      <a:pPr algn="ctr" fontAlgn="ctr"/>
                      <a:r>
                        <a:rPr lang="en-US" sz="1000" b="0" i="0" u="none" strike="noStrike" dirty="0">
                          <a:solidFill>
                            <a:srgbClr val="000000"/>
                          </a:solidFill>
                          <a:effectLst/>
                          <a:latin typeface="Microsoft YaHei" panose="020B0503020204020204" pitchFamily="34" charset="-122"/>
                          <a:ea typeface="Microsoft YaHei" panose="020B0503020204020204" pitchFamily="34" charset="-122"/>
                        </a:rPr>
                        <a:t>37.2° × 50.0°</a:t>
                      </a:r>
                    </a:p>
                  </a:txBody>
                  <a:tcPr marL="7620" marR="7620" marT="7620" marB="0" anchor="ctr">
                    <a:solidFill>
                      <a:srgbClr val="F2F2F2"/>
                    </a:solidFill>
                  </a:tcPr>
                </a:tc>
                <a:tc>
                  <a:txBody>
                    <a:bodyPr/>
                    <a:lstStyle/>
                    <a:p>
                      <a:pPr algn="ctr" fontAlgn="ctr"/>
                      <a:r>
                        <a:rPr lang="en-US" sz="1000" b="0" i="0" u="none" strike="noStrike" dirty="0">
                          <a:solidFill>
                            <a:srgbClr val="000000"/>
                          </a:solidFill>
                          <a:effectLst/>
                          <a:latin typeface="微软雅黑" panose="020B0503020204020204" pitchFamily="34" charset="-122"/>
                          <a:ea typeface="微软雅黑" panose="020B0503020204020204" pitchFamily="34" charset="-122"/>
                        </a:rPr>
                        <a:t>37.2° × 50.0°</a:t>
                      </a:r>
                    </a:p>
                  </a:txBody>
                  <a:tcPr marL="7620" marR="7620" marT="7620" marB="0" anchor="ctr">
                    <a:solidFill>
                      <a:srgbClr val="F2F2F2"/>
                    </a:solidFill>
                  </a:tcPr>
                </a:tc>
                <a:extLst>
                  <a:ext uri="{0D108BD9-81ED-4DB2-BD59-A6C34878D82A}">
                    <a16:rowId xmlns:a16="http://schemas.microsoft.com/office/drawing/2014/main" val="511122572"/>
                  </a:ext>
                </a:extLst>
              </a:tr>
              <a:tr h="222422">
                <a:tc vMerge="1">
                  <a:txBody>
                    <a:bodyPr/>
                    <a:lstStyle/>
                    <a:p>
                      <a:endParaRPr lang="en-US"/>
                    </a:p>
                  </a:txBody>
                  <a:tcPr>
                    <a:solidFill>
                      <a:schemeClr val="bg1">
                        <a:lumMod val="95000"/>
                      </a:schemeClr>
                    </a:solidFill>
                  </a:tcPr>
                </a:tc>
                <a:tc>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Focus Mode</a:t>
                      </a:r>
                    </a:p>
                  </a:txBody>
                  <a:tcPr marL="7620" marR="7620" marT="7620" marB="0" anchor="ctr">
                    <a:solidFill>
                      <a:schemeClr val="bg1">
                        <a:lumMod val="95000"/>
                      </a:schemeClr>
                    </a:solidFill>
                  </a:tcPr>
                </a:tc>
                <a:tc gridSpan="3">
                  <a:txBody>
                    <a:bodyPr/>
                    <a:lstStyle/>
                    <a:p>
                      <a:pPr algn="ctr" fontAlgn="ctr"/>
                      <a:r>
                        <a:rPr lang="en-US" sz="1100" b="0" i="0" u="none" strike="noStrike" dirty="0">
                          <a:solidFill>
                            <a:srgbClr val="000000"/>
                          </a:solidFill>
                          <a:effectLst/>
                          <a:latin typeface="Calibri" panose="020F0502020204030204" pitchFamily="34" charset="0"/>
                        </a:rPr>
                        <a:t>Focus Free</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142308806"/>
                  </a:ext>
                </a:extLst>
              </a:tr>
              <a:tr h="222422">
                <a:tc rowSpan="3">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Image Display</a:t>
                      </a:r>
                    </a:p>
                  </a:txBody>
                  <a:tcPr marL="7620" marR="7620" marT="7620" marB="0" anchor="ct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Visual Camera</a:t>
                      </a:r>
                    </a:p>
                  </a:txBody>
                  <a:tcPr marL="7620" marR="7620" marT="7620" marB="0" anchor="ctr">
                    <a:solidFill>
                      <a:schemeClr val="bg1">
                        <a:lumMod val="95000"/>
                      </a:schemeClr>
                    </a:solidFill>
                  </a:tcPr>
                </a:tc>
                <a:tc>
                  <a:txBody>
                    <a:bodyPr/>
                    <a:lstStyle/>
                    <a:p>
                      <a:pPr algn="ctr" fontAlgn="ctr"/>
                      <a:r>
                        <a:rPr lang="en-US" sz="1000" b="0" i="0" u="none" strike="noStrike">
                          <a:solidFill>
                            <a:srgbClr val="000000"/>
                          </a:solidFill>
                          <a:effectLst/>
                          <a:latin typeface="Microsoft YaHei" panose="020B0503020204020204" pitchFamily="34" charset="-122"/>
                          <a:ea typeface="Microsoft YaHei" panose="020B0503020204020204" pitchFamily="34" charset="-122"/>
                        </a:rPr>
                        <a:t>1600 × 1200 (2 MP)</a:t>
                      </a:r>
                    </a:p>
                  </a:txBody>
                  <a:tcPr marL="7620" marR="7620" marT="7620" marB="0" anchor="ctr">
                    <a:solidFill>
                      <a:srgbClr val="F2F2F2"/>
                    </a:solidFill>
                  </a:tcPr>
                </a:tc>
                <a:tc>
                  <a:txBody>
                    <a:bodyPr/>
                    <a:lstStyle/>
                    <a:p>
                      <a:pPr algn="ctr" fontAlgn="ctr"/>
                      <a:r>
                        <a:rPr lang="en-US" sz="1000" b="0" i="0" u="none" strike="noStrike">
                          <a:solidFill>
                            <a:srgbClr val="000000"/>
                          </a:solidFill>
                          <a:effectLst/>
                          <a:latin typeface="微软雅黑" panose="020B0503020204020204" pitchFamily="34" charset="-122"/>
                          <a:ea typeface="微软雅黑" panose="020B0503020204020204" pitchFamily="34" charset="-122"/>
                        </a:rPr>
                        <a:t>×</a:t>
                      </a:r>
                    </a:p>
                  </a:txBody>
                  <a:tcPr marL="7620" marR="7620" marT="7620" marB="0" anchor="ctr">
                    <a:solidFill>
                      <a:srgbClr val="F2F2F2"/>
                    </a:solidFill>
                  </a:tcPr>
                </a:tc>
                <a:tc>
                  <a:txBody>
                    <a:bodyPr/>
                    <a:lstStyle/>
                    <a:p>
                      <a:pPr algn="ctr" fontAlgn="ctr"/>
                      <a:r>
                        <a:rPr lang="en-US" sz="1000" b="0" i="0" u="none" strike="noStrike" dirty="0">
                          <a:solidFill>
                            <a:srgbClr val="000000"/>
                          </a:solidFill>
                          <a:effectLst/>
                          <a:latin typeface="Microsoft YaHei" panose="020B0503020204020204" pitchFamily="34" charset="-122"/>
                          <a:ea typeface="Microsoft YaHei" panose="020B0503020204020204" pitchFamily="34" charset="-122"/>
                        </a:rPr>
                        <a:t>1600 × 1200 (2 MP)</a:t>
                      </a:r>
                    </a:p>
                  </a:txBody>
                  <a:tcPr marL="7620" marR="7620" marT="7620" marB="0" anchor="ctr">
                    <a:solidFill>
                      <a:srgbClr val="F2F2F2"/>
                    </a:solidFill>
                  </a:tcPr>
                </a:tc>
                <a:extLst>
                  <a:ext uri="{0D108BD9-81ED-4DB2-BD59-A6C34878D82A}">
                    <a16:rowId xmlns:a16="http://schemas.microsoft.com/office/drawing/2014/main" val="4174817994"/>
                  </a:ext>
                </a:extLst>
              </a:tr>
              <a:tr h="361974">
                <a:tc vMerge="1">
                  <a:txBody>
                    <a:bodyPr/>
                    <a:lstStyle/>
                    <a:p>
                      <a:endParaRPr lang="en-US"/>
                    </a:p>
                  </a:txBody>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Image Modes</a:t>
                      </a:r>
                    </a:p>
                  </a:txBody>
                  <a:tcPr marL="7620" marR="7620" marT="7620" marB="0" anchor="ctr">
                    <a:solidFill>
                      <a:schemeClr val="bg1">
                        <a:lumMod val="95000"/>
                      </a:schemeClr>
                    </a:solidFill>
                  </a:tcPr>
                </a:tc>
                <a:tc>
                  <a:txBody>
                    <a:bodyPr/>
                    <a:lstStyle/>
                    <a:p>
                      <a:pPr algn="ctr" fontAlgn="ctr"/>
                      <a:r>
                        <a:rPr lang="en-US" sz="1000" b="0" i="0" u="none" strike="noStrike">
                          <a:solidFill>
                            <a:srgbClr val="000000"/>
                          </a:solidFill>
                          <a:effectLst/>
                          <a:latin typeface="Microsoft YaHei" panose="020B0503020204020204" pitchFamily="34" charset="-122"/>
                          <a:ea typeface="Microsoft YaHei" panose="020B0503020204020204" pitchFamily="34" charset="-122"/>
                        </a:rPr>
                        <a:t>Thermal/Visual/PIP/Fusion</a:t>
                      </a:r>
                    </a:p>
                  </a:txBody>
                  <a:tcPr marL="7620" marR="7620" marT="7620" marB="0" anchor="ctr">
                    <a:solidFill>
                      <a:srgbClr val="F2F2F2"/>
                    </a:solidFill>
                  </a:tcPr>
                </a:tc>
                <a:tc>
                  <a:txBody>
                    <a:bodyPr/>
                    <a:lstStyle/>
                    <a:p>
                      <a:pPr algn="ctr" fontAlgn="ctr"/>
                      <a:r>
                        <a:rPr lang="en-US" sz="1000" b="0" i="0" u="none" strike="noStrike" dirty="0">
                          <a:solidFill>
                            <a:srgbClr val="000000"/>
                          </a:solidFill>
                          <a:effectLst/>
                          <a:latin typeface="微软雅黑" panose="020B0503020204020204" pitchFamily="34" charset="-122"/>
                          <a:ea typeface="微软雅黑" panose="020B0503020204020204" pitchFamily="34" charset="-122"/>
                        </a:rPr>
                        <a:t>Thermal</a:t>
                      </a:r>
                    </a:p>
                  </a:txBody>
                  <a:tcPr marL="7620" marR="7620" marT="7620" marB="0" anchor="ctr">
                    <a:solidFill>
                      <a:srgbClr val="F2F2F2"/>
                    </a:solidFill>
                  </a:tcPr>
                </a:tc>
                <a:tc>
                  <a:txBody>
                    <a:bodyPr/>
                    <a:lstStyle/>
                    <a:p>
                      <a:pPr algn="ctr" fontAlgn="ctr"/>
                      <a:r>
                        <a:rPr lang="en-US" sz="1000" b="0" i="0" u="none" strike="noStrike" dirty="0">
                          <a:solidFill>
                            <a:srgbClr val="000000"/>
                          </a:solidFill>
                          <a:effectLst/>
                          <a:latin typeface="Microsoft YaHei" panose="020B0503020204020204" pitchFamily="34" charset="-122"/>
                          <a:ea typeface="Microsoft YaHei" panose="020B0503020204020204" pitchFamily="34" charset="-122"/>
                        </a:rPr>
                        <a:t>Thermal/Visual/PIP/Fusion</a:t>
                      </a:r>
                    </a:p>
                  </a:txBody>
                  <a:tcPr marL="7620" marR="7620" marT="7620" marB="0" anchor="ctr">
                    <a:solidFill>
                      <a:srgbClr val="F2F2F2"/>
                    </a:solidFill>
                  </a:tcPr>
                </a:tc>
                <a:extLst>
                  <a:ext uri="{0D108BD9-81ED-4DB2-BD59-A6C34878D82A}">
                    <a16:rowId xmlns:a16="http://schemas.microsoft.com/office/drawing/2014/main" val="2692784811"/>
                  </a:ext>
                </a:extLst>
              </a:tr>
              <a:tr h="361974">
                <a:tc vMerge="1">
                  <a:txBody>
                    <a:bodyPr/>
                    <a:lstStyle/>
                    <a:p>
                      <a:endParaRPr lang="en-US"/>
                    </a:p>
                  </a:txBody>
                  <a:tcP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Display</a:t>
                      </a:r>
                    </a:p>
                  </a:txBody>
                  <a:tcPr marL="7620" marR="7620" marT="7620" marB="0" anchor="ctr">
                    <a:solidFill>
                      <a:schemeClr val="bg1">
                        <a:lumMod val="95000"/>
                      </a:schemeClr>
                    </a:solidFill>
                  </a:tcPr>
                </a:tc>
                <a:tc gridSpan="3">
                  <a:txBody>
                    <a:bodyPr/>
                    <a:lstStyle/>
                    <a:p>
                      <a:pPr algn="ctr" fontAlgn="ctr"/>
                      <a:r>
                        <a:rPr lang="en-US" sz="1000" b="0" i="0" u="none" strike="noStrike" dirty="0">
                          <a:solidFill>
                            <a:srgbClr val="000000"/>
                          </a:solidFill>
                          <a:effectLst/>
                          <a:latin typeface="微软雅黑" panose="020B0503020204020204" pitchFamily="34" charset="-122"/>
                          <a:ea typeface="微软雅黑" panose="020B0503020204020204" pitchFamily="34" charset="-122"/>
                        </a:rPr>
                        <a:t>240 × 320 Resolution, 3.2”LCD Screen</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2963380331"/>
                  </a:ext>
                </a:extLst>
              </a:tr>
              <a:tr h="391523">
                <a:tc rowSpan="2">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Measurement and Analysis</a:t>
                      </a:r>
                    </a:p>
                  </a:txBody>
                  <a:tcPr marL="7620" marR="7620" marT="7620" marB="0" anchor="ct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Object Temperature Range</a:t>
                      </a:r>
                    </a:p>
                  </a:txBody>
                  <a:tcPr marL="7620" marR="7620" marT="7620" marB="0" anchor="ctr">
                    <a:solidFill>
                      <a:schemeClr val="bg1">
                        <a:lumMod val="95000"/>
                      </a:schemeClr>
                    </a:solidFill>
                  </a:tcPr>
                </a:tc>
                <a:tc gridSpan="3">
                  <a:txBody>
                    <a:bodyPr/>
                    <a:lstStyle/>
                    <a:p>
                      <a:pPr algn="ctr" fontAlgn="ctr"/>
                      <a:r>
                        <a:rPr lang="en-US" sz="1000" b="0" i="0" u="none" strike="noStrike" dirty="0">
                          <a:solidFill>
                            <a:srgbClr val="000000"/>
                          </a:solidFill>
                          <a:effectLst/>
                          <a:latin typeface="微软雅黑" panose="020B0503020204020204" pitchFamily="34" charset="-122"/>
                          <a:ea typeface="微软雅黑" panose="020B0503020204020204" pitchFamily="34" charset="-122"/>
                        </a:rPr>
                        <a:t>-20 °C to 550 °C </a:t>
                      </a:r>
                      <a:br>
                        <a:rPr lang="en-US" sz="1000" b="0" i="0" u="none" strike="noStrike" dirty="0">
                          <a:solidFill>
                            <a:srgbClr val="000000"/>
                          </a:solidFill>
                          <a:effectLst/>
                          <a:latin typeface="微软雅黑" panose="020B0503020204020204" pitchFamily="34" charset="-122"/>
                          <a:ea typeface="微软雅黑" panose="020B0503020204020204" pitchFamily="34" charset="-122"/>
                        </a:rPr>
                      </a:br>
                      <a:r>
                        <a:rPr lang="en-US" sz="1000" b="0" i="0" u="none" strike="noStrike" dirty="0">
                          <a:solidFill>
                            <a:srgbClr val="000000"/>
                          </a:solidFill>
                          <a:effectLst/>
                          <a:latin typeface="微软雅黑" panose="020B0503020204020204" pitchFamily="34" charset="-122"/>
                          <a:ea typeface="微软雅黑" panose="020B0503020204020204" pitchFamily="34" charset="-122"/>
                        </a:rPr>
                        <a:t>(-4°F to 1022°F）</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942621318"/>
                  </a:ext>
                </a:extLst>
              </a:tr>
              <a:tr h="222422">
                <a:tc vMerge="1">
                  <a:txBody>
                    <a:bodyPr/>
                    <a:lstStyle/>
                    <a:p>
                      <a:endParaRPr lang="en-US"/>
                    </a:p>
                  </a:txBody>
                  <a:tcP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Accuracy</a:t>
                      </a:r>
                    </a:p>
                  </a:txBody>
                  <a:tcPr marL="7620" marR="7620" marT="7620" marB="0" anchor="ctr">
                    <a:solidFill>
                      <a:schemeClr val="bg1">
                        <a:lumMod val="95000"/>
                      </a:schemeClr>
                    </a:solidFill>
                  </a:tcPr>
                </a:tc>
                <a:tc gridSpan="3">
                  <a:txBody>
                    <a:bodyPr/>
                    <a:lstStyle/>
                    <a:p>
                      <a:pPr algn="ctr" fontAlgn="ctr"/>
                      <a:r>
                        <a:rPr lang="en-US" sz="1100" b="0" i="0" u="none" strike="noStrike" dirty="0">
                          <a:solidFill>
                            <a:srgbClr val="000000"/>
                          </a:solidFill>
                          <a:effectLst/>
                          <a:latin typeface="Calibri" panose="020F0502020204030204" pitchFamily="34" charset="0"/>
                        </a:rPr>
                        <a:t>Max (± 2°C/3.6°F, ± 2%), for ambient temperature 15°C to 35°C (59°F to 95°F) and object temperature above 0°C (32°F)</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760360524"/>
                  </a:ext>
                </a:extLst>
              </a:tr>
              <a:tr h="222422">
                <a:tc rowSpan="3">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Data Storage and Communication</a:t>
                      </a:r>
                    </a:p>
                  </a:txBody>
                  <a:tcPr marL="7620" marR="7620" marT="7620" marB="0" anchor="ct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Storage Media</a:t>
                      </a:r>
                    </a:p>
                  </a:txBody>
                  <a:tcPr marL="7620" marR="7620" marT="7620" marB="0" anchor="ctr">
                    <a:solidFill>
                      <a:schemeClr val="bg1">
                        <a:lumMod val="95000"/>
                      </a:schemeClr>
                    </a:solidFill>
                  </a:tcPr>
                </a:tc>
                <a:tc gridSpan="3">
                  <a:txBody>
                    <a:bodyPr/>
                    <a:lstStyle/>
                    <a:p>
                      <a:pPr algn="ctr" fontAlgn="ctr"/>
                      <a:r>
                        <a:rPr lang="en-US" sz="1100" b="0" i="0" u="none" strike="noStrike">
                          <a:solidFill>
                            <a:srgbClr val="000000"/>
                          </a:solidFill>
                          <a:effectLst/>
                          <a:latin typeface="Calibri" panose="020F0502020204030204" pitchFamily="34" charset="0"/>
                        </a:rPr>
                        <a:t>Built-in 16 GB flash memory</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863347182"/>
                  </a:ext>
                </a:extLst>
              </a:tr>
              <a:tr h="222422">
                <a:tc vMerge="1">
                  <a:txBody>
                    <a:bodyPr/>
                    <a:lstStyle/>
                    <a:p>
                      <a:endParaRPr lang="en-US"/>
                    </a:p>
                  </a:txBody>
                  <a:tcP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File Format</a:t>
                      </a:r>
                    </a:p>
                  </a:txBody>
                  <a:tcPr marL="7620" marR="7620" marT="7620" marB="0" anchor="ctr">
                    <a:solidFill>
                      <a:schemeClr val="bg1">
                        <a:lumMod val="95000"/>
                      </a:schemeClr>
                    </a:solidFill>
                  </a:tcPr>
                </a:tc>
                <a:tc gridSpan="3">
                  <a:txBody>
                    <a:bodyPr/>
                    <a:lstStyle/>
                    <a:p>
                      <a:pPr algn="ctr" fontAlgn="ctr"/>
                      <a:r>
                        <a:rPr lang="en-US" sz="1100" b="0" i="0" u="none" strike="noStrike">
                          <a:solidFill>
                            <a:srgbClr val="000000"/>
                          </a:solidFill>
                          <a:effectLst/>
                          <a:latin typeface="Calibri" panose="020F0502020204030204" pitchFamily="34" charset="0"/>
                        </a:rPr>
                        <a:t>Radiometric JPEG</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4195618042"/>
                  </a:ext>
                </a:extLst>
              </a:tr>
              <a:tr h="361974">
                <a:tc vMerge="1">
                  <a:txBody>
                    <a:bodyPr/>
                    <a:lstStyle/>
                    <a:p>
                      <a:endParaRPr lang="en-US"/>
                    </a:p>
                  </a:txBody>
                  <a:tcP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Storage Capacity</a:t>
                      </a:r>
                    </a:p>
                  </a:txBody>
                  <a:tcPr marL="7620" marR="7620" marT="7620" marB="0" anchor="ctr">
                    <a:solidFill>
                      <a:schemeClr val="bg1">
                        <a:lumMod val="95000"/>
                      </a:schemeClr>
                    </a:solidFill>
                  </a:tcPr>
                </a:tc>
                <a:tc gridSpan="3">
                  <a:txBody>
                    <a:bodyPr/>
                    <a:lstStyle/>
                    <a:p>
                      <a:pPr algn="ctr" fontAlgn="ctr"/>
                      <a:r>
                        <a:rPr lang="en-US" sz="1100" b="0" i="0" u="none" strike="noStrike">
                          <a:solidFill>
                            <a:srgbClr val="000000"/>
                          </a:solidFill>
                          <a:effectLst/>
                          <a:latin typeface="Calibri" panose="020F0502020204030204" pitchFamily="34" charset="0"/>
                        </a:rPr>
                        <a:t>Approx. 90,000 Images</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3888951821"/>
                  </a:ext>
                </a:extLst>
              </a:tr>
              <a:tr h="222422">
                <a:tc rowSpan="6">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General</a:t>
                      </a:r>
                    </a:p>
                  </a:txBody>
                  <a:tcPr marL="7620" marR="7620" marT="7620" marB="0" anchor="ct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Wi-Fi</a:t>
                      </a:r>
                    </a:p>
                  </a:txBody>
                  <a:tcPr marL="7620" marR="7620" marT="7620" marB="0" anchor="ctr">
                    <a:solidFill>
                      <a:schemeClr val="bg1">
                        <a:lumMod val="95000"/>
                      </a:schemeClr>
                    </a:solidFill>
                  </a:tcPr>
                </a:tc>
                <a:tc gridSpan="3">
                  <a:txBody>
                    <a:bodyPr/>
                    <a:lstStyle/>
                    <a:p>
                      <a:pPr algn="ctr" fontAlgn="ctr"/>
                      <a:r>
                        <a:rPr lang="en-US" sz="1100" b="0" i="0" u="none" strike="noStrike">
                          <a:solidFill>
                            <a:srgbClr val="000000"/>
                          </a:solidFill>
                          <a:effectLst/>
                          <a:latin typeface="Calibri" panose="020F0502020204030204" pitchFamily="34" charset="0"/>
                        </a:rPr>
                        <a:t>802.11 b/g/n ( 2.4 GHz )</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1040710574"/>
                  </a:ext>
                </a:extLst>
              </a:tr>
              <a:tr h="222422">
                <a:tc vMerge="1">
                  <a:txBody>
                    <a:bodyPr/>
                    <a:lstStyle/>
                    <a:p>
                      <a:endParaRPr lang="en-US"/>
                    </a:p>
                  </a:txBody>
                  <a:tcPr>
                    <a:solidFill>
                      <a:schemeClr val="bg1">
                        <a:lumMod val="95000"/>
                      </a:schemeClr>
                    </a:solidFill>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Battery Operating Time</a:t>
                      </a:r>
                    </a:p>
                  </a:txBody>
                  <a:tcPr marL="7620" marR="7620" marT="7620" marB="0" anchor="ctr">
                    <a:solidFill>
                      <a:schemeClr val="bg1">
                        <a:lumMod val="95000"/>
                      </a:schemeClr>
                    </a:solidFill>
                  </a:tcPr>
                </a:tc>
                <a:tc gridSpan="3">
                  <a:txBody>
                    <a:bodyPr/>
                    <a:lstStyle/>
                    <a:p>
                      <a:pPr algn="ctr" fontAlgn="ctr"/>
                      <a:r>
                        <a:rPr lang="en-US" sz="1100" b="0" i="0" u="none" strike="noStrike">
                          <a:solidFill>
                            <a:srgbClr val="000000"/>
                          </a:solidFill>
                          <a:effectLst/>
                          <a:latin typeface="Calibri" panose="020F0502020204030204" pitchFamily="34" charset="0"/>
                        </a:rPr>
                        <a:t>Approx. 6 hours</a:t>
                      </a:r>
                    </a:p>
                  </a:txBody>
                  <a:tcPr marL="7620" marR="7620" marT="7620" marB="0" anchor="ctr">
                    <a:solidFill>
                      <a:srgbClr val="F2F2F2"/>
                    </a:solidFill>
                  </a:tcPr>
                </a:tc>
                <a:tc hMerge="1">
                  <a:txBody>
                    <a:bodyPr/>
                    <a:lstStyle/>
                    <a:p>
                      <a:endParaRPr lang="en-US"/>
                    </a:p>
                  </a:txBody>
                  <a:tcPr>
                    <a:solidFill>
                      <a:srgbClr val="F2F2F2"/>
                    </a:solidFill>
                  </a:tcPr>
                </a:tc>
                <a:tc hMerge="1">
                  <a:txBody>
                    <a:bodyPr/>
                    <a:lstStyle/>
                    <a:p>
                      <a:endParaRPr lang="en-US"/>
                    </a:p>
                  </a:txBody>
                  <a:tcPr>
                    <a:solidFill>
                      <a:srgbClr val="F2F2F2"/>
                    </a:solidFill>
                  </a:tcPr>
                </a:tc>
                <a:extLst>
                  <a:ext uri="{0D108BD9-81ED-4DB2-BD59-A6C34878D82A}">
                    <a16:rowId xmlns:a16="http://schemas.microsoft.com/office/drawing/2014/main" val="529577444"/>
                  </a:ext>
                </a:extLst>
              </a:tr>
              <a:tr h="222422">
                <a:tc vMerge="1">
                  <a:txBody>
                    <a:bodyPr/>
                    <a:lstStyle/>
                    <a:p>
                      <a:endParaRPr lang="en-US"/>
                    </a:p>
                  </a:txBody>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Led Flashlight</a:t>
                      </a:r>
                    </a:p>
                  </a:txBody>
                  <a:tcPr marL="7620" marR="7620" marT="7620" marB="0" anchor="ctr">
                    <a:solidFill>
                      <a:schemeClr val="bg1">
                        <a:lumMod val="95000"/>
                      </a:schemeClr>
                    </a:solidFill>
                  </a:tcPr>
                </a:tc>
                <a:tc>
                  <a:txBody>
                    <a:bodyPr/>
                    <a:lstStyle/>
                    <a:p>
                      <a:pPr algn="ctr" fontAlgn="ctr"/>
                      <a:r>
                        <a:rPr lang="en-US" sz="1000" b="0" i="0" u="none" strike="noStrike">
                          <a:solidFill>
                            <a:srgbClr val="000000"/>
                          </a:solidFill>
                          <a:effectLst/>
                          <a:latin typeface="Microsoft YaHei" panose="020B0503020204020204" pitchFamily="34" charset="-122"/>
                          <a:ea typeface="Microsoft YaHei" panose="020B0503020204020204" pitchFamily="34" charset="-122"/>
                        </a:rPr>
                        <a:t>√</a:t>
                      </a:r>
                    </a:p>
                  </a:txBody>
                  <a:tcPr marL="7620" marR="7620" marT="7620" marB="0" anchor="ctr">
                    <a:solidFill>
                      <a:srgbClr val="F2F2F2"/>
                    </a:solidFill>
                  </a:tcPr>
                </a:tc>
                <a:tc>
                  <a:txBody>
                    <a:bodyPr/>
                    <a:lstStyle/>
                    <a:p>
                      <a:pPr algn="ctr" fontAlgn="ctr"/>
                      <a:r>
                        <a:rPr lang="en-US" sz="1000" b="0" i="0" u="none" strike="noStrike">
                          <a:solidFill>
                            <a:srgbClr val="000000"/>
                          </a:solidFill>
                          <a:effectLst/>
                          <a:latin typeface="微软雅黑" panose="020B0503020204020204" pitchFamily="34" charset="-122"/>
                          <a:ea typeface="微软雅黑" panose="020B0503020204020204" pitchFamily="34" charset="-122"/>
                        </a:rPr>
                        <a:t>×</a:t>
                      </a:r>
                    </a:p>
                  </a:txBody>
                  <a:tcPr marL="7620" marR="7620" marT="7620" marB="0" anchor="ctr">
                    <a:solidFill>
                      <a:srgbClr val="F2F2F2"/>
                    </a:solidFill>
                  </a:tcPr>
                </a:tc>
                <a:tc>
                  <a:txBody>
                    <a:bodyPr/>
                    <a:lstStyle/>
                    <a:p>
                      <a:pPr algn="ctr" fontAlgn="ctr"/>
                      <a:r>
                        <a:rPr lang="en-US" sz="1000" b="0" i="0" u="none" strike="noStrike">
                          <a:solidFill>
                            <a:srgbClr val="000000"/>
                          </a:solidFill>
                          <a:effectLst/>
                          <a:latin typeface="Microsoft YaHei" panose="020B0503020204020204" pitchFamily="34" charset="-122"/>
                          <a:ea typeface="Microsoft YaHei" panose="020B0503020204020204" pitchFamily="34" charset="-122"/>
                        </a:rPr>
                        <a:t>√</a:t>
                      </a:r>
                    </a:p>
                  </a:txBody>
                  <a:tcPr marL="7620" marR="7620" marT="7620" marB="0" anchor="ctr">
                    <a:solidFill>
                      <a:srgbClr val="F2F2F2"/>
                    </a:solidFill>
                  </a:tcPr>
                </a:tc>
                <a:extLst>
                  <a:ext uri="{0D108BD9-81ED-4DB2-BD59-A6C34878D82A}">
                    <a16:rowId xmlns:a16="http://schemas.microsoft.com/office/drawing/2014/main" val="1430806601"/>
                  </a:ext>
                </a:extLst>
              </a:tr>
              <a:tr h="222422">
                <a:tc vMerge="1">
                  <a:txBody>
                    <a:bodyPr/>
                    <a:lstStyle/>
                    <a:p>
                      <a:endParaRPr lang="en-US"/>
                    </a:p>
                  </a:txBody>
                  <a:tcPr/>
                </a:tc>
                <a:tc>
                  <a:txBody>
                    <a:bodyPr/>
                    <a:lstStyle/>
                    <a:p>
                      <a:pPr marL="0" algn="ctr" defTabSz="914400" rtl="0" eaLnBrk="1" fontAlgn="ctr" latinLnBrk="0" hangingPunct="1"/>
                      <a:r>
                        <a:rPr lang="en-US" sz="1300" b="0" i="0" u="none" strike="noStrike" kern="1200" dirty="0">
                          <a:solidFill>
                            <a:srgbClr val="000000"/>
                          </a:solidFill>
                          <a:effectLst/>
                          <a:latin typeface="Calibri" panose="020F0502020204030204" pitchFamily="34" charset="0"/>
                          <a:ea typeface="+mn-ea"/>
                          <a:cs typeface="Calibri" panose="020F0502020204030204" pitchFamily="34" charset="0"/>
                          <a:sym typeface="Calibri" panose="020F0502020204030204" pitchFamily="34" charset="0"/>
                        </a:rPr>
                        <a:t>Laser Pointer</a:t>
                      </a:r>
                    </a:p>
                  </a:txBody>
                  <a:tcPr marL="7620" marR="7620" marT="7620" marB="0" anchor="ctr">
                    <a:solidFill>
                      <a:schemeClr val="bg1">
                        <a:lumMod val="95000"/>
                      </a:schemeClr>
                    </a:solidFill>
                  </a:tcPr>
                </a:tc>
                <a:tc>
                  <a:txBody>
                    <a:bodyPr/>
                    <a:lstStyle/>
                    <a:p>
                      <a:pPr algn="ctr" fontAlgn="ctr"/>
                      <a:r>
                        <a:rPr lang="en-US" sz="1000" b="0" i="0" u="none" strike="noStrike">
                          <a:solidFill>
                            <a:srgbClr val="000000"/>
                          </a:solidFill>
                          <a:effectLst/>
                          <a:latin typeface="Microsoft YaHei" panose="020B0503020204020204" pitchFamily="34" charset="-122"/>
                          <a:ea typeface="Microsoft YaHei" panose="020B0503020204020204" pitchFamily="34" charset="-122"/>
                        </a:rPr>
                        <a:t>×</a:t>
                      </a:r>
                    </a:p>
                  </a:txBody>
                  <a:tcPr marL="7620" marR="7620" marT="7620" marB="0" anchor="ctr">
                    <a:solidFill>
                      <a:srgbClr val="F2F2F2"/>
                    </a:solidFill>
                  </a:tcPr>
                </a:tc>
                <a:tc>
                  <a:txBody>
                    <a:bodyPr/>
                    <a:lstStyle/>
                    <a:p>
                      <a:pPr algn="ctr" fontAlgn="ctr"/>
                      <a:r>
                        <a:rPr lang="en-US" sz="1000" b="0" i="0" u="none" strike="noStrike">
                          <a:solidFill>
                            <a:srgbClr val="000000"/>
                          </a:solidFill>
                          <a:effectLst/>
                          <a:latin typeface="微软雅黑" panose="020B0503020204020204" pitchFamily="34" charset="-122"/>
                          <a:ea typeface="微软雅黑" panose="020B0503020204020204" pitchFamily="34" charset="-122"/>
                        </a:rPr>
                        <a:t>√</a:t>
                      </a:r>
                    </a:p>
                  </a:txBody>
                  <a:tcPr marL="7620" marR="7620" marT="7620" marB="0" anchor="ctr">
                    <a:solidFill>
                      <a:srgbClr val="F2F2F2"/>
                    </a:solidFill>
                  </a:tcPr>
                </a:tc>
                <a:tc>
                  <a:txBody>
                    <a:bodyPr/>
                    <a:lstStyle/>
                    <a:p>
                      <a:pPr algn="ctr" fontAlgn="ctr"/>
                      <a:r>
                        <a:rPr lang="en-US" sz="1000" b="0" i="0" u="none" strike="noStrike">
                          <a:solidFill>
                            <a:srgbClr val="000000"/>
                          </a:solidFill>
                          <a:effectLst/>
                          <a:latin typeface="Microsoft YaHei" panose="020B0503020204020204" pitchFamily="34" charset="-122"/>
                          <a:ea typeface="Microsoft YaHei" panose="020B0503020204020204" pitchFamily="34" charset="-122"/>
                        </a:rPr>
                        <a:t>×</a:t>
                      </a:r>
                    </a:p>
                  </a:txBody>
                  <a:tcPr marL="7620" marR="7620" marT="7620" marB="0" anchor="ctr">
                    <a:solidFill>
                      <a:srgbClr val="F2F2F2"/>
                    </a:solidFill>
                  </a:tcPr>
                </a:tc>
                <a:extLst>
                  <a:ext uri="{0D108BD9-81ED-4DB2-BD59-A6C34878D82A}">
                    <a16:rowId xmlns:a16="http://schemas.microsoft.com/office/drawing/2014/main" val="1896482866"/>
                  </a:ext>
                </a:extLst>
              </a:tr>
              <a:tr h="222422">
                <a:tc vMerge="1">
                  <a:txBody>
                    <a:bodyPr/>
                    <a:lstStyle/>
                    <a:p>
                      <a:endParaRPr lang="en-US"/>
                    </a:p>
                  </a:txBody>
                  <a:tcPr>
                    <a:solidFill>
                      <a:schemeClr val="bg1">
                        <a:lumMod val="95000"/>
                      </a:schemeClr>
                    </a:solidFill>
                  </a:tcPr>
                </a:tc>
                <a:tc>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Durability</a:t>
                      </a:r>
                    </a:p>
                  </a:txBody>
                  <a:tcPr marL="7620" marR="7620" marT="7620" marB="0" anchor="ctr">
                    <a:solidFill>
                      <a:schemeClr val="bg1">
                        <a:lumMod val="95000"/>
                      </a:schemeClr>
                    </a:solidFill>
                  </a:tcPr>
                </a:tc>
                <a:tc gridSpan="3">
                  <a:txBody>
                    <a:bodyPr/>
                    <a:lstStyle/>
                    <a:p>
                      <a:pPr algn="ctr" fontAlgn="ctr"/>
                      <a:r>
                        <a:rPr lang="en-US" sz="1100" b="0" i="0" u="none" strike="noStrike">
                          <a:solidFill>
                            <a:srgbClr val="000000"/>
                          </a:solidFill>
                          <a:effectLst/>
                          <a:latin typeface="Calibri" panose="020F0502020204030204" pitchFamily="34" charset="0"/>
                        </a:rPr>
                        <a:t>IP54, 2 m (6.56 ft) drop protection</a:t>
                      </a:r>
                    </a:p>
                  </a:txBody>
                  <a:tcPr marL="7620" marR="7620" marT="7620" marB="0" anchor="ctr">
                    <a:solidFill>
                      <a:srgbClr val="F2F2F2"/>
                    </a:solidFill>
                  </a:tcPr>
                </a:tc>
                <a:tc hMerge="1">
                  <a:txBody>
                    <a:bodyPr/>
                    <a:lstStyle/>
                    <a:p>
                      <a:endParaRPr lang="en-US"/>
                    </a:p>
                  </a:txBody>
                  <a:tcPr>
                    <a:solidFill>
                      <a:schemeClr val="bg1">
                        <a:lumMod val="95000"/>
                      </a:schemeClr>
                    </a:solidFill>
                  </a:tcPr>
                </a:tc>
                <a:tc hMerge="1">
                  <a:txBody>
                    <a:bodyPr/>
                    <a:lstStyle/>
                    <a:p>
                      <a:endParaRPr lang="en-US"/>
                    </a:p>
                  </a:txBody>
                  <a:tcPr>
                    <a:solidFill>
                      <a:schemeClr val="bg1">
                        <a:lumMod val="95000"/>
                      </a:schemeClr>
                    </a:solidFill>
                  </a:tcPr>
                </a:tc>
                <a:extLst>
                  <a:ext uri="{0D108BD9-81ED-4DB2-BD59-A6C34878D82A}">
                    <a16:rowId xmlns:a16="http://schemas.microsoft.com/office/drawing/2014/main" val="689279776"/>
                  </a:ext>
                </a:extLst>
              </a:tr>
              <a:tr h="222422">
                <a:tc vMerge="1">
                  <a:txBody>
                    <a:bodyPr/>
                    <a:lstStyle/>
                    <a:p>
                      <a:pPr algn="ctr" fontAlgn="ctr"/>
                      <a:endParaRPr lang="en-US" sz="1300" b="1" i="0" u="none" strike="noStrike" dirty="0">
                        <a:solidFill>
                          <a:srgbClr val="000000"/>
                        </a:solidFill>
                        <a:effectLst/>
                        <a:latin typeface="Calibri" panose="020F0502020204030204" pitchFamily="34" charset="0"/>
                      </a:endParaRPr>
                    </a:p>
                  </a:txBody>
                  <a:tcPr marL="7620" marR="7620" marT="7620" marB="0" anchor="ctr">
                    <a:solidFill>
                      <a:schemeClr val="bg1">
                        <a:lumMod val="95000"/>
                      </a:schemeClr>
                    </a:solidFill>
                  </a:tcPr>
                </a:tc>
                <a:tc>
                  <a:txBody>
                    <a:bodyPr/>
                    <a:lstStyle/>
                    <a:p>
                      <a:pPr algn="ctr" fontAlgn="ctr"/>
                      <a:r>
                        <a:rPr lang="en-US" sz="1300" b="0" i="0" u="none" strike="noStrike" dirty="0">
                          <a:solidFill>
                            <a:srgbClr val="000000"/>
                          </a:solidFill>
                          <a:effectLst/>
                          <a:latin typeface="Calibri" panose="020F0502020204030204" pitchFamily="34" charset="0"/>
                          <a:cs typeface="Calibri" panose="020F0502020204030204" pitchFamily="34" charset="0"/>
                          <a:sym typeface="Calibri" panose="020F0502020204030204" pitchFamily="34" charset="0"/>
                        </a:rPr>
                        <a:t>Weight</a:t>
                      </a:r>
                    </a:p>
                  </a:txBody>
                  <a:tcPr marL="7620" marR="7620" marT="7620" marB="0" anchor="ctr">
                    <a:solidFill>
                      <a:schemeClr val="bg1">
                        <a:lumMod val="95000"/>
                      </a:schemeClr>
                    </a:solidFill>
                  </a:tcPr>
                </a:tc>
                <a:tc gridSpan="3">
                  <a:txBody>
                    <a:bodyPr/>
                    <a:lstStyle/>
                    <a:p>
                      <a:pPr algn="ctr" fontAlgn="ctr"/>
                      <a:r>
                        <a:rPr lang="fr-FR" sz="1100" b="0" i="0" u="none" strike="noStrike" dirty="0">
                          <a:solidFill>
                            <a:srgbClr val="000000"/>
                          </a:solidFill>
                          <a:effectLst/>
                          <a:latin typeface="Calibri" panose="020F0502020204030204" pitchFamily="34" charset="0"/>
                        </a:rPr>
                        <a:t>Approx. 380 g (0.84 lb)</a:t>
                      </a:r>
                    </a:p>
                  </a:txBody>
                  <a:tcPr marL="7620" marR="7620" marT="7620" marB="0" anchor="ctr">
                    <a:solidFill>
                      <a:srgbClr val="F2F2F2"/>
                    </a:solidFill>
                  </a:tcPr>
                </a:tc>
                <a:tc hMerge="1">
                  <a:txBody>
                    <a:bodyPr/>
                    <a:lstStyle/>
                    <a:p>
                      <a:endParaRPr lang="en-US"/>
                    </a:p>
                  </a:txBody>
                  <a:tcPr/>
                </a:tc>
                <a:tc hMerge="1">
                  <a:txBody>
                    <a:bodyPr/>
                    <a:lstStyle/>
                    <a:p>
                      <a:endParaRPr lang="en-US"/>
                    </a:p>
                  </a:txBody>
                  <a:tcPr>
                    <a:solidFill>
                      <a:srgbClr val="F2F2F2"/>
                    </a:solidFill>
                  </a:tcPr>
                </a:tc>
                <a:extLst>
                  <a:ext uri="{0D108BD9-81ED-4DB2-BD59-A6C34878D82A}">
                    <a16:rowId xmlns:a16="http://schemas.microsoft.com/office/drawing/2014/main" val="1918264494"/>
                  </a:ext>
                </a:extLst>
              </a:tr>
            </a:tbl>
          </a:graphicData>
        </a:graphic>
      </p:graphicFrame>
    </p:spTree>
    <p:extLst>
      <p:ext uri="{BB962C8B-B14F-4D97-AF65-F5344CB8AC3E}">
        <p14:creationId xmlns:p14="http://schemas.microsoft.com/office/powerpoint/2010/main" val="3446685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282" y="1381429"/>
            <a:ext cx="587893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6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CONTENTS</a:t>
            </a:r>
          </a:p>
        </p:txBody>
      </p:sp>
      <p:sp>
        <p:nvSpPr>
          <p:cNvPr id="5" name="文本框 4"/>
          <p:cNvSpPr txBox="1"/>
          <p:nvPr/>
        </p:nvSpPr>
        <p:spPr>
          <a:xfrm>
            <a:off x="391282" y="2181648"/>
            <a:ext cx="4607438" cy="3323987"/>
          </a:xfrm>
          <a:prstGeom prst="rect">
            <a:avLst/>
          </a:prstGeom>
          <a:noFill/>
        </p:spPr>
        <p:txBody>
          <a:bodyPr wrap="square" rtlCol="0">
            <a:spAutoFit/>
          </a:bodyPr>
          <a:lstStyle>
            <a:defPPr>
              <a:defRPr lang="zh-CN"/>
            </a:defPPr>
            <a:lvl1pPr>
              <a:lnSpc>
                <a:spcPct val="130000"/>
              </a:lnSpc>
              <a:defRPr sz="2200" spc="100">
                <a:solidFill>
                  <a:srgbClr val="999999"/>
                </a:solidFill>
                <a:latin typeface="Arial" panose="020B0604020202020204" pitchFamily="34" charset="0"/>
                <a:cs typeface="Arial" panose="020B0604020202020204" pitchFamily="34" charset="0"/>
              </a:defRPr>
            </a:lvl1pPr>
          </a:lstStyle>
          <a:p>
            <a:pPr>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01 FORM FACTOR</a:t>
            </a:r>
          </a:p>
          <a:p>
            <a:pPr marR="0" lvl="0" indent="0" fontAlgn="auto">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02 KEY FEATURES</a:t>
            </a:r>
          </a:p>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03 APPLICATIONS</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04 SCOPE OF DELIVERY</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05 SPECIFICATIONS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FF0000"/>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06 APP AND SOFTWARE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999999"/>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07 COMPETITION</a:t>
            </a:r>
          </a:p>
        </p:txBody>
      </p:sp>
    </p:spTree>
    <p:extLst>
      <p:ext uri="{BB962C8B-B14F-4D97-AF65-F5344CB8AC3E}">
        <p14:creationId xmlns:p14="http://schemas.microsoft.com/office/powerpoint/2010/main" val="189229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679388" y="833329"/>
            <a:ext cx="8043377" cy="50629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WIRELESS ANALYSIS, REPORTING AND SHARING</a:t>
            </a:r>
          </a:p>
        </p:txBody>
      </p:sp>
      <p:sp>
        <p:nvSpPr>
          <p:cNvPr id="8" name="矩形 7"/>
          <p:cNvSpPr/>
          <p:nvPr/>
        </p:nvSpPr>
        <p:spPr>
          <a:xfrm>
            <a:off x="1717489" y="1332953"/>
            <a:ext cx="9684969" cy="1477328"/>
          </a:xfrm>
          <a:prstGeom prst="rect">
            <a:avLst/>
          </a:prstGeom>
        </p:spPr>
        <p:txBody>
          <a:bodyPr wrap="square">
            <a:spAutoFit/>
          </a:bodyPr>
          <a:lstStyle/>
          <a:p>
            <a:pPr lvl="0">
              <a:lnSpc>
                <a:spcPct val="150000"/>
              </a:lnSpc>
              <a:defRPr/>
            </a:pPr>
            <a:r>
              <a:rPr lang="en-US" sz="1200" dirty="0">
                <a:solidFill>
                  <a:prstClr val="black">
                    <a:lumMod val="75000"/>
                    <a:lumOff val="25000"/>
                    <a:alpha val="80000"/>
                  </a:prst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Viewer App is A powerful and intuitive APP designed for industrial thermal cameras. It allows thermal inspector to view and capture live streaming infrared video and still images from select HIKMICRO thermal imaging cameras using a mobile device. With the HIKMICRO Viewer, the thermal camera can be placed in an area and operated wirelessly from a distance - helping infrared detection work safely in hard-to-reach locations and harsh work environments. Streaming video and remote access also provide opportunities for decision-makers and others on the team to observe and collaborate during IR surveys. With a powerful reports function, you can efficiently generate reports for your clients in the field.</a:t>
            </a:r>
          </a:p>
        </p:txBody>
      </p:sp>
      <p:grpSp>
        <p:nvGrpSpPr>
          <p:cNvPr id="9" name="组合 8"/>
          <p:cNvGrpSpPr/>
          <p:nvPr/>
        </p:nvGrpSpPr>
        <p:grpSpPr>
          <a:xfrm>
            <a:off x="1679389" y="2781829"/>
            <a:ext cx="10921181" cy="1036181"/>
            <a:chOff x="267795" y="2687607"/>
            <a:chExt cx="10921181" cy="1036181"/>
          </a:xfrm>
        </p:grpSpPr>
        <p:sp>
          <p:nvSpPr>
            <p:cNvPr id="10" name="矩形 9"/>
            <p:cNvSpPr/>
            <p:nvPr/>
          </p:nvSpPr>
          <p:spPr>
            <a:xfrm>
              <a:off x="267795" y="2687607"/>
              <a:ext cx="3071032" cy="103618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Free license </a:t>
              </a:r>
            </a:p>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Scan and Connect Easily</a:t>
              </a:r>
            </a:p>
            <a:p>
              <a:pPr marL="285750" lvl="0" indent="-285750">
                <a:spcAft>
                  <a:spcPts val="800"/>
                </a:spcAft>
                <a:buFont typeface="Arial" panose="020B0604020202020204" pitchFamily="34" charset="0"/>
                <a:buChar char="•"/>
                <a:defRPr/>
              </a:pPr>
              <a:r>
                <a:rPr lang="en-US" altLang="zh-CN"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Download </a:t>
              </a: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On-Device Images and Video to share</a:t>
              </a:r>
            </a:p>
          </p:txBody>
        </p:sp>
        <p:sp>
          <p:nvSpPr>
            <p:cNvPr id="11" name="矩形 10"/>
            <p:cNvSpPr/>
            <p:nvPr/>
          </p:nvSpPr>
          <p:spPr>
            <a:xfrm>
              <a:off x="3338827" y="2687607"/>
              <a:ext cx="4500172" cy="851515"/>
            </a:xfrm>
            <a:prstGeom prst="rect">
              <a:avLst/>
            </a:prstGeom>
          </p:spPr>
          <p:txBody>
            <a:bodyPr wrap="square">
              <a:spAutoFit/>
            </a:bodyPr>
            <a:lstStyle/>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Live View and Remote Control</a:t>
              </a:r>
            </a:p>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Advanced </a:t>
              </a: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measurement and image analysis </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Quick reporting and sharing</a:t>
              </a:r>
            </a:p>
          </p:txBody>
        </p:sp>
        <p:sp>
          <p:nvSpPr>
            <p:cNvPr id="24" name="矩形 23"/>
            <p:cNvSpPr/>
            <p:nvPr/>
          </p:nvSpPr>
          <p:spPr>
            <a:xfrm>
              <a:off x="6688804" y="2687607"/>
              <a:ext cx="4500172" cy="851515"/>
            </a:xfrm>
            <a:prstGeom prst="rect">
              <a:avLst/>
            </a:prstGeom>
          </p:spPr>
          <p:txBody>
            <a:bodyPr wrap="square">
              <a:spAutoFit/>
            </a:bodyPr>
            <a:lstStyle/>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Firmware Upgrade</a:t>
              </a:r>
            </a:p>
            <a:p>
              <a:pPr marL="28575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After-sales contacts and online support services</a:t>
              </a:r>
            </a:p>
            <a:p>
              <a:pPr marL="285750" lvl="0" indent="-285750">
                <a:spcAft>
                  <a:spcPts val="800"/>
                </a:spcAft>
                <a:buFont typeface="Arial" panose="020B0604020202020204" pitchFamily="34" charset="0"/>
                <a:buChar char="•"/>
                <a:defRPr/>
              </a:pPr>
              <a:r>
                <a:rPr lang="en-US" sz="12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Turn screen rotation on and off</a:t>
              </a:r>
            </a:p>
          </p:txBody>
        </p:sp>
      </p:grpSp>
      <p:grpSp>
        <p:nvGrpSpPr>
          <p:cNvPr id="21" name="组合 20"/>
          <p:cNvGrpSpPr/>
          <p:nvPr/>
        </p:nvGrpSpPr>
        <p:grpSpPr>
          <a:xfrm>
            <a:off x="8919658" y="6114512"/>
            <a:ext cx="2797026" cy="414278"/>
            <a:chOff x="4774181" y="6552165"/>
            <a:chExt cx="2797026" cy="414278"/>
          </a:xfrm>
        </p:grpSpPr>
        <p:sp>
          <p:nvSpPr>
            <p:cNvPr id="22" name="矩形 21"/>
            <p:cNvSpPr/>
            <p:nvPr/>
          </p:nvSpPr>
          <p:spPr>
            <a:xfrm>
              <a:off x="4799294" y="6781777"/>
              <a:ext cx="2771913" cy="184666"/>
            </a:xfrm>
            <a:prstGeom prst="rect">
              <a:avLst/>
            </a:prstGeom>
          </p:spPr>
          <p:txBody>
            <a:bodyPr wrap="none">
              <a:spAutoFit/>
            </a:bodyPr>
            <a:lstStyle/>
            <a:p>
              <a:pPr lvl="0">
                <a:defRPr/>
              </a:pPr>
              <a:r>
                <a:rPr lang="en-US" sz="6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hlinkClick r:id="rId3"/>
                </a:rPr>
                <a:t>https://www.hikmicrotech.com/en/industrial-products/hikmicro-viewer-software/</a:t>
              </a:r>
              <a:endParaRPr kumimoji="0" lang="en-US" sz="6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3" name="矩形 22"/>
            <p:cNvSpPr/>
            <p:nvPr/>
          </p:nvSpPr>
          <p:spPr>
            <a:xfrm>
              <a:off x="4774181" y="6552165"/>
              <a:ext cx="95558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Learn more:</a:t>
              </a:r>
              <a:endPar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39" name="组合 38"/>
          <p:cNvGrpSpPr/>
          <p:nvPr/>
        </p:nvGrpSpPr>
        <p:grpSpPr>
          <a:xfrm>
            <a:off x="8907975" y="4058982"/>
            <a:ext cx="2979522" cy="1823381"/>
            <a:chOff x="8769479" y="4257605"/>
            <a:chExt cx="2979522" cy="1823381"/>
          </a:xfrm>
        </p:grpSpPr>
        <p:pic>
          <p:nvPicPr>
            <p:cNvPr id="34" name="Picture 2"/>
            <p:cNvPicPr>
              <a:picLocks noChangeAspect="1" noChangeArrowheads="1"/>
            </p:cNvPicPr>
            <p:nvPr/>
          </p:nvPicPr>
          <p:blipFill rotWithShape="1">
            <a:blip r:embed="rId4"/>
            <a:srcRect b="48917"/>
            <a:stretch/>
          </p:blipFill>
          <p:spPr>
            <a:xfrm>
              <a:off x="10389742" y="5585982"/>
              <a:ext cx="1324093" cy="474821"/>
            </a:xfrm>
            <a:prstGeom prst="rect">
              <a:avLst/>
            </a:prstGeom>
            <a:noFill/>
          </p:spPr>
        </p:pic>
        <p:pic>
          <p:nvPicPr>
            <p:cNvPr id="35" name="图片 34"/>
            <p:cNvPicPr>
              <a:picLocks noChangeAspect="1"/>
            </p:cNvPicPr>
            <p:nvPr/>
          </p:nvPicPr>
          <p:blipFill>
            <a:blip r:embed="rId5"/>
            <a:stretch/>
          </p:blipFill>
          <p:spPr>
            <a:xfrm>
              <a:off x="8818924" y="4257606"/>
              <a:ext cx="1328377" cy="1328377"/>
            </a:xfrm>
            <a:prstGeom prst="rect">
              <a:avLst/>
            </a:prstGeom>
          </p:spPr>
        </p:pic>
        <p:pic>
          <p:nvPicPr>
            <p:cNvPr id="36" name="Picture 2"/>
            <p:cNvPicPr>
              <a:picLocks noChangeAspect="1" noChangeArrowheads="1"/>
            </p:cNvPicPr>
            <p:nvPr/>
          </p:nvPicPr>
          <p:blipFill rotWithShape="1">
            <a:blip r:embed="rId4"/>
            <a:srcRect t="51083"/>
            <a:stretch/>
          </p:blipFill>
          <p:spPr>
            <a:xfrm>
              <a:off x="8769479" y="5607843"/>
              <a:ext cx="1377822" cy="473143"/>
            </a:xfrm>
            <a:prstGeom prst="rect">
              <a:avLst/>
            </a:prstGeom>
            <a:noFill/>
          </p:spPr>
        </p:pic>
        <p:pic>
          <p:nvPicPr>
            <p:cNvPr id="37" name="图片 36"/>
            <p:cNvPicPr>
              <a:picLocks noChangeAspect="1"/>
            </p:cNvPicPr>
            <p:nvPr/>
          </p:nvPicPr>
          <p:blipFill>
            <a:blip r:embed="rId6"/>
            <a:stretch/>
          </p:blipFill>
          <p:spPr>
            <a:xfrm>
              <a:off x="10449191" y="4257605"/>
              <a:ext cx="1299810" cy="1328377"/>
            </a:xfrm>
            <a:prstGeom prst="rect">
              <a:avLst/>
            </a:prstGeom>
          </p:spPr>
        </p:pic>
      </p:grpSp>
      <p:pic>
        <p:nvPicPr>
          <p:cNvPr id="38" name="图片 37"/>
          <p:cNvPicPr>
            <a:picLocks noChangeAspect="1"/>
          </p:cNvPicPr>
          <p:nvPr/>
        </p:nvPicPr>
        <p:blipFill>
          <a:blip r:embed="rId7"/>
          <a:srcRect r="426"/>
          <a:stretch/>
        </p:blipFill>
        <p:spPr>
          <a:xfrm>
            <a:off x="699438" y="1046312"/>
            <a:ext cx="779960" cy="783295"/>
          </a:xfrm>
          <a:custGeom>
            <a:avLst/>
            <a:gdLst/>
            <a:ahLst/>
            <a:cxnLst/>
            <a:rect l="l" t="t" r="r" b="b"/>
            <a:pathLst>
              <a:path w="1015999" h="1020343">
                <a:moveTo>
                  <a:pt x="166157" y="0"/>
                </a:moveTo>
                <a:lnTo>
                  <a:pt x="846027" y="0"/>
                </a:lnTo>
                <a:cubicBezTo>
                  <a:pt x="939900" y="0"/>
                  <a:pt x="1015999" y="76099"/>
                  <a:pt x="1015999" y="169972"/>
                </a:cubicBezTo>
                <a:lnTo>
                  <a:pt x="1015999" y="850371"/>
                </a:lnTo>
                <a:cubicBezTo>
                  <a:pt x="1015999" y="944244"/>
                  <a:pt x="939900" y="1020343"/>
                  <a:pt x="846027" y="1020343"/>
                </a:cubicBezTo>
                <a:lnTo>
                  <a:pt x="166157" y="1020343"/>
                </a:lnTo>
                <a:cubicBezTo>
                  <a:pt x="95752" y="1020343"/>
                  <a:pt x="35345" y="977537"/>
                  <a:pt x="9542" y="916532"/>
                </a:cubicBezTo>
                <a:lnTo>
                  <a:pt x="0" y="885794"/>
                </a:lnTo>
                <a:lnTo>
                  <a:pt x="0" y="134549"/>
                </a:lnTo>
                <a:lnTo>
                  <a:pt x="9542" y="103811"/>
                </a:lnTo>
                <a:cubicBezTo>
                  <a:pt x="35345" y="42806"/>
                  <a:pt x="95752" y="0"/>
                  <a:pt x="166157" y="0"/>
                </a:cubicBezTo>
                <a:close/>
              </a:path>
            </a:pathLst>
          </a:custGeom>
        </p:spPr>
      </p:pic>
      <p:sp>
        <p:nvSpPr>
          <p:cNvPr id="4" name="Title 3"/>
          <p:cNvSpPr>
            <a:spLocks noGrp="1"/>
          </p:cNvSpPr>
          <p:nvPr>
            <p:ph type="title"/>
          </p:nvPr>
        </p:nvSpPr>
        <p:spPr/>
        <p:txBody>
          <a:bodyPr>
            <a:normAutofit/>
          </a:bodyPr>
          <a:lstStyle/>
          <a:p>
            <a:r>
              <a:rPr lang="en-US" dirty="0">
                <a:latin typeface="Calibri" panose="020F0502020204030204" pitchFamily="34" charset="0"/>
                <a:ea typeface="微软雅黑" panose="020B0503020204020204" pitchFamily="34" charset="-122"/>
                <a:sym typeface="Calibri" panose="020F0502020204030204" pitchFamily="34" charset="0"/>
              </a:rPr>
              <a:t>MOBILE APPLICATIONS - HIKMICRO VIEWER</a:t>
            </a:r>
          </a:p>
        </p:txBody>
      </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0668" y="3802743"/>
            <a:ext cx="1267100" cy="2741436"/>
          </a:xfrm>
          <a:prstGeom prst="rect">
            <a:avLst/>
          </a:prstGeom>
        </p:spPr>
      </p:pic>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96072" y="3802743"/>
            <a:ext cx="1267100" cy="2741436"/>
          </a:xfrm>
          <a:prstGeom prst="rect">
            <a:avLst/>
          </a:prstGeom>
        </p:spPr>
      </p:pic>
      <p:pic>
        <p:nvPicPr>
          <p:cNvPr id="7" name="图片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2423" y="3802743"/>
            <a:ext cx="1267100" cy="2741436"/>
          </a:xfrm>
          <a:prstGeom prst="rect">
            <a:avLst/>
          </a:prstGeom>
        </p:spPr>
      </p:pic>
      <p:pic>
        <p:nvPicPr>
          <p:cNvPr id="12" name="图片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59721" y="3802743"/>
            <a:ext cx="1267100" cy="2741436"/>
          </a:xfrm>
          <a:prstGeom prst="rect">
            <a:avLst/>
          </a:prstGeom>
        </p:spPr>
      </p:pic>
      <p:pic>
        <p:nvPicPr>
          <p:cNvPr id="13" name="图片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23370" y="3802743"/>
            <a:ext cx="1267100" cy="2741436"/>
          </a:xfrm>
          <a:prstGeom prst="rect">
            <a:avLst/>
          </a:prstGeom>
        </p:spPr>
      </p:pic>
      <p:pic>
        <p:nvPicPr>
          <p:cNvPr id="14" name="图片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87019" y="3802743"/>
            <a:ext cx="1267100" cy="2741436"/>
          </a:xfrm>
          <a:prstGeom prst="rect">
            <a:avLst/>
          </a:prstGeom>
        </p:spPr>
      </p:pic>
    </p:spTree>
    <p:extLst>
      <p:ext uri="{BB962C8B-B14F-4D97-AF65-F5344CB8AC3E}">
        <p14:creationId xmlns:p14="http://schemas.microsoft.com/office/powerpoint/2010/main" val="3697626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896976" y="1452662"/>
            <a:ext cx="8705710"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75000"/>
                    <a:lumOff val="25000"/>
                    <a:alpha val="80000"/>
                  </a:prst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Analyzer is a powerful and free licensed PC software designed to help users manage and analyze thousands of thermal images and videos and quickly create professional reports. Compatible with files from HIKMICRO handheld thermal cameras, providing the features you need to simplify your workflow and increase your productivity.</a:t>
            </a:r>
          </a:p>
        </p:txBody>
      </p:sp>
      <p:sp>
        <p:nvSpPr>
          <p:cNvPr id="6" name="矩形 5"/>
          <p:cNvSpPr/>
          <p:nvPr/>
        </p:nvSpPr>
        <p:spPr>
          <a:xfrm>
            <a:off x="1896976" y="931859"/>
            <a:ext cx="6556923" cy="506292"/>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2000" b="1" i="0" u="none" strike="noStrike" kern="1200" cap="none" spc="0" normalizeH="0" baseline="0" noProof="0" dirty="0">
                <a:ln>
                  <a:noFill/>
                </a:ln>
                <a:gradFill>
                  <a:gsLst>
                    <a:gs pos="5000">
                      <a:srgbClr val="EA592D"/>
                    </a:gs>
                    <a:gs pos="100000">
                      <a:srgbClr val="DF2771"/>
                    </a:gs>
                  </a:gsLst>
                  <a:lin ang="162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EFFICIENT, POWERFUL THERMAL ANALYSIS AND REPORTING</a:t>
            </a:r>
          </a:p>
        </p:txBody>
      </p:sp>
      <p:grpSp>
        <p:nvGrpSpPr>
          <p:cNvPr id="21" name="组合 20"/>
          <p:cNvGrpSpPr/>
          <p:nvPr/>
        </p:nvGrpSpPr>
        <p:grpSpPr>
          <a:xfrm>
            <a:off x="724133" y="3793884"/>
            <a:ext cx="10263201" cy="2953928"/>
            <a:chOff x="780099" y="3793884"/>
            <a:chExt cx="10263201" cy="2953928"/>
          </a:xfrm>
        </p:grpSpPr>
        <p:grpSp>
          <p:nvGrpSpPr>
            <p:cNvPr id="20" name="组合 19"/>
            <p:cNvGrpSpPr/>
            <p:nvPr/>
          </p:nvGrpSpPr>
          <p:grpSpPr>
            <a:xfrm>
              <a:off x="780099" y="4291863"/>
              <a:ext cx="3755746" cy="2335264"/>
              <a:chOff x="954619" y="4291863"/>
              <a:chExt cx="3755746" cy="2335264"/>
            </a:xfrm>
          </p:grpSpPr>
          <p:pic>
            <p:nvPicPr>
              <p:cNvPr id="7" name="图片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4619" y="4291863"/>
                <a:ext cx="3437263" cy="2204149"/>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786336" y="5020171"/>
                <a:ext cx="924029" cy="1606956"/>
              </a:xfrm>
              <a:prstGeom prst="rect">
                <a:avLst/>
              </a:prstGeom>
            </p:spPr>
          </p:pic>
        </p:grpSp>
        <p:grpSp>
          <p:nvGrpSpPr>
            <p:cNvPr id="9" name="组合 8"/>
            <p:cNvGrpSpPr/>
            <p:nvPr/>
          </p:nvGrpSpPr>
          <p:grpSpPr>
            <a:xfrm>
              <a:off x="5395106" y="3908067"/>
              <a:ext cx="2839745" cy="2839745"/>
              <a:chOff x="3410067" y="1874136"/>
              <a:chExt cx="2808591" cy="2808591"/>
            </a:xfrm>
          </p:grpSpPr>
          <p:pic>
            <p:nvPicPr>
              <p:cNvPr id="10" name="图片 9"/>
              <p:cNvPicPr>
                <a:picLocks noChangeAspect="1"/>
              </p:cNvPicPr>
              <p:nvPr/>
            </p:nvPicPr>
            <p:blipFill>
              <a:blip r:embed="rId5">
                <a:clrChange>
                  <a:clrFrom>
                    <a:srgbClr val="F6F6F6"/>
                  </a:clrFrom>
                  <a:clrTo>
                    <a:srgbClr val="F6F6F6">
                      <a:alpha val="0"/>
                    </a:srgbClr>
                  </a:clrTo>
                </a:clrChange>
                <a:extLst>
                  <a:ext uri="{28A0092B-C50C-407E-A947-70E740481C1C}">
                    <a14:useLocalDpi xmlns:a14="http://schemas.microsoft.com/office/drawing/2010/main"/>
                  </a:ext>
                </a:extLst>
              </a:blip>
              <a:stretch>
                <a:fillRect/>
              </a:stretch>
            </p:blipFill>
            <p:spPr>
              <a:xfrm>
                <a:off x="3410067" y="1874136"/>
                <a:ext cx="2808591" cy="2808591"/>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778873" y="2302985"/>
                <a:ext cx="2183621" cy="1536796"/>
              </a:xfrm>
              <a:prstGeom prst="rect">
                <a:avLst/>
              </a:prstGeom>
            </p:spPr>
          </p:pic>
        </p:grpSp>
        <p:pic>
          <p:nvPicPr>
            <p:cNvPr id="12" name="图片 11"/>
            <p:cNvPicPr>
              <a:picLocks noChangeAspect="1"/>
            </p:cNvPicPr>
            <p:nvPr/>
          </p:nvPicPr>
          <p:blipFill>
            <a:blip r:embed="rId7"/>
            <a:stretch>
              <a:fillRect/>
            </a:stretch>
          </p:blipFill>
          <p:spPr>
            <a:xfrm>
              <a:off x="9243308" y="4189807"/>
              <a:ext cx="1799992" cy="2426077"/>
            </a:xfrm>
            <a:prstGeom prst="rect">
              <a:avLst/>
            </a:prstGeom>
          </p:spPr>
        </p:pic>
        <p:sp>
          <p:nvSpPr>
            <p:cNvPr id="13" name="矩形 12"/>
            <p:cNvSpPr/>
            <p:nvPr/>
          </p:nvSpPr>
          <p:spPr>
            <a:xfrm>
              <a:off x="1403690" y="3793884"/>
              <a:ext cx="2101280"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THERMAL IMAGE ON SITE</a:t>
              </a:r>
              <a:endParaRPr kumimoji="0" lang="zh-CN" altLang="en-US" sz="14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4" name="矩形 13"/>
            <p:cNvSpPr/>
            <p:nvPr/>
          </p:nvSpPr>
          <p:spPr>
            <a:xfrm>
              <a:off x="5925126" y="3793884"/>
              <a:ext cx="2072490"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ANALYSIS ON COMPUTER</a:t>
              </a:r>
              <a:endParaRPr kumimoji="0" lang="zh-CN" altLang="en-US" sz="14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5" name="矩形 14"/>
            <p:cNvSpPr/>
            <p:nvPr/>
          </p:nvSpPr>
          <p:spPr>
            <a:xfrm>
              <a:off x="9489669" y="3793884"/>
              <a:ext cx="1412310"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EXPORT REPORT</a:t>
              </a:r>
              <a:endParaRPr kumimoji="0" lang="zh-CN" altLang="en-US" sz="14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6" name="右箭头 15"/>
            <p:cNvSpPr/>
            <p:nvPr/>
          </p:nvSpPr>
          <p:spPr>
            <a:xfrm>
              <a:off x="4748243" y="5161869"/>
              <a:ext cx="583660" cy="350196"/>
            </a:xfrm>
            <a:prstGeom prst="rightArrow">
              <a:avLst/>
            </a:prstGeom>
            <a:solidFill>
              <a:srgbClr val="E54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7" name="右箭头 16"/>
            <p:cNvSpPr/>
            <p:nvPr/>
          </p:nvSpPr>
          <p:spPr>
            <a:xfrm>
              <a:off x="8415004" y="5161869"/>
              <a:ext cx="583660" cy="350196"/>
            </a:xfrm>
            <a:prstGeom prst="rightArrow">
              <a:avLst/>
            </a:prstGeom>
            <a:solidFill>
              <a:srgbClr val="E54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19" name="组合 18"/>
          <p:cNvGrpSpPr/>
          <p:nvPr/>
        </p:nvGrpSpPr>
        <p:grpSpPr>
          <a:xfrm>
            <a:off x="1896976" y="2482412"/>
            <a:ext cx="10079124" cy="878693"/>
            <a:chOff x="1120966" y="2322432"/>
            <a:chExt cx="10079124" cy="878693"/>
          </a:xfrm>
        </p:grpSpPr>
        <p:sp>
          <p:nvSpPr>
            <p:cNvPr id="4" name="矩形 3"/>
            <p:cNvSpPr/>
            <p:nvPr/>
          </p:nvSpPr>
          <p:spPr>
            <a:xfrm>
              <a:off x="1120966" y="2322432"/>
              <a:ext cx="5390166" cy="85151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Free license </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Import, edit and manage files</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View, edit and analysis radiometric images and videos</a:t>
              </a:r>
            </a:p>
          </p:txBody>
        </p:sp>
        <p:sp>
          <p:nvSpPr>
            <p:cNvPr id="18" name="矩形 17"/>
            <p:cNvSpPr/>
            <p:nvPr/>
          </p:nvSpPr>
          <p:spPr>
            <a:xfrm>
              <a:off x="5440889" y="2349610"/>
              <a:ext cx="5759201" cy="85151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Advanced measurement and image analysis </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Batch processing with all image and measurement controls </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333333">
                      <a:alpha val="80000"/>
                    </a:srgbClr>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Quick reporting with pre-defined or customized templates</a:t>
              </a:r>
            </a:p>
          </p:txBody>
        </p:sp>
      </p:grpSp>
      <p:pic>
        <p:nvPicPr>
          <p:cNvPr id="22" name="图片 21"/>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879646" y="1232531"/>
            <a:ext cx="772844" cy="772844"/>
          </a:xfrm>
          <a:prstGeom prst="rect">
            <a:avLst/>
          </a:prstGeom>
        </p:spPr>
      </p:pic>
      <p:grpSp>
        <p:nvGrpSpPr>
          <p:cNvPr id="25" name="组合 24"/>
          <p:cNvGrpSpPr/>
          <p:nvPr/>
        </p:nvGrpSpPr>
        <p:grpSpPr>
          <a:xfrm>
            <a:off x="5428907" y="6390355"/>
            <a:ext cx="3304155" cy="420281"/>
            <a:chOff x="4774181" y="6552165"/>
            <a:chExt cx="3304155" cy="420281"/>
          </a:xfrm>
        </p:grpSpPr>
        <p:sp>
          <p:nvSpPr>
            <p:cNvPr id="23" name="矩形 22"/>
            <p:cNvSpPr/>
            <p:nvPr/>
          </p:nvSpPr>
          <p:spPr>
            <a:xfrm>
              <a:off x="4803080" y="6772391"/>
              <a:ext cx="3275256" cy="200055"/>
            </a:xfrm>
            <a:prstGeom prst="rect">
              <a:avLst/>
            </a:prstGeom>
          </p:spPr>
          <p:txBody>
            <a:bodyPr wrap="none">
              <a:spAutoFit/>
            </a:bodyPr>
            <a:lstStyle/>
            <a:p>
              <a:pPr lvl="0">
                <a:defRPr/>
              </a:pPr>
              <a:r>
                <a:rPr lang="en-US" sz="700" dirty="0">
                  <a:solidFill>
                    <a:prstClr val="black"/>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hlinkClick r:id="rId9"/>
                </a:rPr>
                <a:t>https://www.hikmicrotech.com/en/industrial-products/hikmicro-analyzer-software/</a:t>
              </a:r>
              <a:endPar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24" name="矩形 23"/>
            <p:cNvSpPr/>
            <p:nvPr/>
          </p:nvSpPr>
          <p:spPr>
            <a:xfrm>
              <a:off x="4774181" y="6552165"/>
              <a:ext cx="1048557"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Download at:</a:t>
              </a:r>
              <a:endPar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grpSp>
      <p:sp>
        <p:nvSpPr>
          <p:cNvPr id="26" name="Title 25"/>
          <p:cNvSpPr>
            <a:spLocks noGrp="1"/>
          </p:cNvSpPr>
          <p:nvPr>
            <p:ph type="title"/>
          </p:nvPr>
        </p:nvSpPr>
        <p:spPr/>
        <p:txBody>
          <a:bodyPr>
            <a:normAutofit/>
          </a:bodyPr>
          <a:lstStyle/>
          <a:p>
            <a:r>
              <a:rPr lang="en-US" dirty="0">
                <a:latin typeface="Calibri" panose="020F0502020204030204" pitchFamily="34" charset="0"/>
                <a:ea typeface="微软雅黑" panose="020B0503020204020204" pitchFamily="34" charset="-122"/>
                <a:sym typeface="Calibri" panose="020F0502020204030204" pitchFamily="34" charset="0"/>
              </a:rPr>
              <a:t>PC SOFTWARE - HIKMICRO ANALYZER</a:t>
            </a:r>
          </a:p>
        </p:txBody>
      </p:sp>
    </p:spTree>
    <p:extLst>
      <p:ext uri="{BB962C8B-B14F-4D97-AF65-F5344CB8AC3E}">
        <p14:creationId xmlns:p14="http://schemas.microsoft.com/office/powerpoint/2010/main" val="3099879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282" y="1381429"/>
            <a:ext cx="587893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6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CONTENTS</a:t>
            </a:r>
          </a:p>
        </p:txBody>
      </p:sp>
      <p:sp>
        <p:nvSpPr>
          <p:cNvPr id="5" name="文本框 4"/>
          <p:cNvSpPr txBox="1"/>
          <p:nvPr/>
        </p:nvSpPr>
        <p:spPr>
          <a:xfrm>
            <a:off x="391282" y="2181648"/>
            <a:ext cx="4601132" cy="3323987"/>
          </a:xfrm>
          <a:prstGeom prst="rect">
            <a:avLst/>
          </a:prstGeom>
          <a:noFill/>
        </p:spPr>
        <p:txBody>
          <a:bodyPr wrap="square" rtlCol="0">
            <a:spAutoFit/>
          </a:bodyPr>
          <a:lstStyle>
            <a:defPPr>
              <a:defRPr lang="zh-CN"/>
            </a:defPPr>
            <a:lvl1pPr>
              <a:lnSpc>
                <a:spcPct val="130000"/>
              </a:lnSpc>
              <a:defRPr sz="2200" spc="100">
                <a:solidFill>
                  <a:srgbClr val="999999"/>
                </a:solidFill>
                <a:latin typeface="Arial" panose="020B0604020202020204" pitchFamily="34" charset="0"/>
                <a:cs typeface="Arial" panose="020B0604020202020204" pitchFamily="34" charset="0"/>
              </a:defRPr>
            </a:lvl1pPr>
          </a:lstStyle>
          <a:p>
            <a:pPr>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01 FORM FACTOR</a:t>
            </a:r>
          </a:p>
          <a:p>
            <a:pPr marR="0" lvl="0" indent="0" fontAlgn="auto">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02 KEY FEATURES</a:t>
            </a:r>
          </a:p>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03 APPLICATIONS</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04 SCOPE OF DELIVERY</a:t>
            </a:r>
          </a:p>
          <a:p>
            <a:pPr lvl="0">
              <a:lnSpc>
                <a:spcPct val="150000"/>
              </a:lnSpc>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05 SPECIFICATIONS</a:t>
            </a:r>
          </a:p>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06 APP AND SOFTWARE</a:t>
            </a:r>
          </a:p>
          <a:p>
            <a:pPr>
              <a:lnSpc>
                <a:spcPct val="150000"/>
              </a:lnSpc>
              <a:defRPr/>
            </a:pPr>
            <a:r>
              <a:rPr lang="en-US" altLang="zh-CN" sz="20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07 COMPETITION</a:t>
            </a:r>
          </a:p>
        </p:txBody>
      </p:sp>
    </p:spTree>
    <p:extLst>
      <p:ext uri="{BB962C8B-B14F-4D97-AF65-F5344CB8AC3E}">
        <p14:creationId xmlns:p14="http://schemas.microsoft.com/office/powerpoint/2010/main" val="1878475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10"/>
          <p:cNvGraphicFramePr>
            <a:graphicFrameLocks noGrp="1"/>
          </p:cNvGraphicFramePr>
          <p:nvPr>
            <p:extLst>
              <p:ext uri="{D42A27DB-BD31-4B8C-83A1-F6EECF244321}">
                <p14:modId xmlns:p14="http://schemas.microsoft.com/office/powerpoint/2010/main" val="352202552"/>
              </p:ext>
            </p:extLst>
          </p:nvPr>
        </p:nvGraphicFramePr>
        <p:xfrm>
          <a:off x="2811190" y="1256317"/>
          <a:ext cx="9169400" cy="5406847"/>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59576579"/>
                    </a:ext>
                  </a:extLst>
                </a:gridCol>
                <a:gridCol w="2286000">
                  <a:extLst>
                    <a:ext uri="{9D8B030D-6E8A-4147-A177-3AD203B41FA5}">
                      <a16:colId xmlns:a16="http://schemas.microsoft.com/office/drawing/2014/main" val="2353080683"/>
                    </a:ext>
                  </a:extLst>
                </a:gridCol>
                <a:gridCol w="25400">
                  <a:extLst>
                    <a:ext uri="{9D8B030D-6E8A-4147-A177-3AD203B41FA5}">
                      <a16:colId xmlns:a16="http://schemas.microsoft.com/office/drawing/2014/main" val="877375266"/>
                    </a:ext>
                  </a:extLst>
                </a:gridCol>
                <a:gridCol w="2286000">
                  <a:extLst>
                    <a:ext uri="{9D8B030D-6E8A-4147-A177-3AD203B41FA5}">
                      <a16:colId xmlns:a16="http://schemas.microsoft.com/office/drawing/2014/main" val="1663563475"/>
                    </a:ext>
                  </a:extLst>
                </a:gridCol>
                <a:gridCol w="2286000">
                  <a:extLst>
                    <a:ext uri="{9D8B030D-6E8A-4147-A177-3AD203B41FA5}">
                      <a16:colId xmlns:a16="http://schemas.microsoft.com/office/drawing/2014/main" val="1481276889"/>
                    </a:ext>
                  </a:extLst>
                </a:gridCol>
              </a:tblGrid>
              <a:tr h="218803">
                <a:tc>
                  <a:txBody>
                    <a:bodyPr/>
                    <a:lstStyle/>
                    <a:p>
                      <a:pPr algn="ctr" fontAlgn="ctr"/>
                      <a:r>
                        <a:rPr lang="en-US" sz="1200" b="1" i="0" u="none" strike="noStrike" dirty="0">
                          <a:solidFill>
                            <a:srgbClr val="FFFFFF"/>
                          </a:solidFill>
                          <a:effectLst/>
                          <a:latin typeface="+mn-lt"/>
                          <a:ea typeface="微软雅黑" panose="020B0503020204020204" pitchFamily="34" charset="-122"/>
                          <a:cs typeface="Calibri" panose="020F0502020204030204" pitchFamily="34" charset="0"/>
                          <a:sym typeface="微软雅黑" panose="020B0503020204020204" pitchFamily="34" charset="-122"/>
                        </a:rPr>
                        <a:t>FEATURE/PRODUCT</a:t>
                      </a:r>
                    </a:p>
                  </a:txBody>
                  <a:tcPr marL="0" marR="0" marT="0" marB="0" anchor="ctr">
                    <a:gradFill>
                      <a:gsLst>
                        <a:gs pos="5000">
                          <a:srgbClr val="EA592D"/>
                        </a:gs>
                        <a:gs pos="100000">
                          <a:srgbClr val="DF2771"/>
                        </a:gs>
                      </a:gsLst>
                      <a:lin ang="13800000" scaled="0"/>
                    </a:gradFil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kern="1200" dirty="0">
                          <a:solidFill>
                            <a:srgbClr val="FFFFFF"/>
                          </a:solidFill>
                          <a:effectLst/>
                          <a:latin typeface="+mn-lt"/>
                          <a:ea typeface="微软雅黑" panose="020B0503020204020204" pitchFamily="34" charset="-122"/>
                          <a:cs typeface="Calibri" panose="020F0502020204030204" pitchFamily="34" charset="0"/>
                          <a:sym typeface="微软雅黑" panose="020B0503020204020204" pitchFamily="34" charset="-122"/>
                        </a:rPr>
                        <a:t>HIKMICRO B20</a:t>
                      </a:r>
                    </a:p>
                  </a:txBody>
                  <a:tcPr marL="0" marR="0" marT="0" marB="0" anchor="ctr">
                    <a:gradFill>
                      <a:gsLst>
                        <a:gs pos="5000">
                          <a:srgbClr val="EA592D"/>
                        </a:gs>
                        <a:gs pos="100000">
                          <a:srgbClr val="DF2771"/>
                        </a:gs>
                      </a:gsLst>
                      <a:lin ang="13800000" scaled="0"/>
                    </a:gra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200" b="1" i="0" u="none" strike="noStrike" kern="1200" dirty="0">
                        <a:solidFill>
                          <a:srgbClr val="FFFFFF"/>
                        </a:solidFill>
                        <a:effectLst/>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b">
                    <a:gradFill>
                      <a:gsLst>
                        <a:gs pos="5000">
                          <a:srgbClr val="EA592D"/>
                        </a:gs>
                        <a:gs pos="100000">
                          <a:srgbClr val="DF2771"/>
                        </a:gs>
                      </a:gsLst>
                      <a:lin ang="13800000" scaled="0"/>
                    </a:gra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kern="1200" dirty="0">
                          <a:solidFill>
                            <a:srgbClr val="FFFFFF"/>
                          </a:solidFill>
                          <a:effectLst/>
                          <a:latin typeface="+mn-lt"/>
                          <a:ea typeface="微软雅黑" panose="020B0503020204020204" pitchFamily="34" charset="-122"/>
                          <a:cs typeface="Calibri" panose="020F0502020204030204" pitchFamily="34" charset="0"/>
                          <a:sym typeface="微软雅黑" panose="020B0503020204020204" pitchFamily="34" charset="-122"/>
                        </a:rPr>
                        <a:t>FLIR TG267</a:t>
                      </a:r>
                    </a:p>
                  </a:txBody>
                  <a:tcPr marL="0" marR="0" marT="0" marB="0" anchor="ctr">
                    <a:gradFill>
                      <a:gsLst>
                        <a:gs pos="5000">
                          <a:srgbClr val="EA592D"/>
                        </a:gs>
                        <a:gs pos="100000">
                          <a:srgbClr val="DF2771"/>
                        </a:gs>
                      </a:gsLst>
                      <a:lin ang="13800000" scaled="0"/>
                    </a:gra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kern="1200" dirty="0">
                          <a:solidFill>
                            <a:srgbClr val="FFFFFF"/>
                          </a:solidFill>
                          <a:effectLst/>
                          <a:latin typeface="+mn-lt"/>
                          <a:ea typeface="微软雅黑" panose="020B0503020204020204" pitchFamily="34" charset="-122"/>
                          <a:cs typeface="Calibri" panose="020F0502020204030204" pitchFamily="34" charset="0"/>
                          <a:sym typeface="微软雅黑" panose="020B0503020204020204" pitchFamily="34" charset="-122"/>
                        </a:rPr>
                        <a:t>Fluke TiS20+</a:t>
                      </a:r>
                    </a:p>
                  </a:txBody>
                  <a:tcPr marL="0" marR="0" marT="0" marB="0" anchor="ct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840581">
                <a:tc>
                  <a:txBody>
                    <a:bodyPr/>
                    <a:lstStyle/>
                    <a:p>
                      <a:pPr algn="ctr" fontAlgn="ctr"/>
                      <a:endPar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gridSpan="2">
                  <a:txBody>
                    <a:bodyPr/>
                    <a:lstStyle/>
                    <a:p>
                      <a:pPr algn="ctr" fontAlgn="ctr"/>
                      <a:endParaRPr lang="zh-CN" altLang="en-US" sz="1200" b="1" i="0" u="none" strike="noStrike" dirty="0">
                        <a:solidFill>
                          <a:srgbClr val="FFFFFF"/>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hMerge="1">
                  <a:txBody>
                    <a:bodyPr/>
                    <a:lstStyle/>
                    <a:p>
                      <a:endParaRPr lang="zh-CN" altLang="en-US" dirty="0"/>
                    </a:p>
                  </a:txBody>
                  <a:tcPr marL="0" marR="0" marT="0" marB="0" anchor="ctr">
                    <a:solidFill>
                      <a:schemeClr val="bg1">
                        <a:lumMod val="95000"/>
                      </a:schemeClr>
                    </a:solidFill>
                  </a:tcPr>
                </a:tc>
                <a:tc>
                  <a:txBody>
                    <a:bodyPr/>
                    <a:lstStyle/>
                    <a:p>
                      <a:pPr algn="ctr" fontAlgn="ctr"/>
                      <a:endParaRPr lang="zh-CN" altLang="en-US" sz="1200" b="1" i="0" u="none" strike="noStrike" dirty="0">
                        <a:solidFill>
                          <a:srgbClr val="FFFFFF"/>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a:txBody>
                    <a:bodyPr/>
                    <a:lstStyle/>
                    <a:p>
                      <a:pPr algn="ctr" fontAlgn="ctr"/>
                      <a:endParaRPr lang="zh-CN" altLang="en-US" sz="1200" b="1" i="0" u="none" strike="noStrike" dirty="0">
                        <a:solidFill>
                          <a:srgbClr val="FFFFFF"/>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2808749773"/>
                  </a:ext>
                </a:extLst>
              </a:tr>
              <a:tr h="179304">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Thermal Resolution</a:t>
                      </a:r>
                    </a:p>
                  </a:txBody>
                  <a:tcPr marL="0" marR="0" marT="0" marB="0" anchor="ctr">
                    <a:solidFill>
                      <a:schemeClr val="bg1">
                        <a:lumMod val="95000"/>
                      </a:schemeClr>
                    </a:solidFill>
                  </a:tcPr>
                </a:tc>
                <a:tc gridSpan="2">
                  <a:txBody>
                    <a:bodyPr/>
                    <a:lstStyle/>
                    <a:p>
                      <a:pPr algn="ctr" fontAlgn="ctr"/>
                      <a:r>
                        <a:rPr lang="en-US" altLang="zh-CN" sz="1200" b="0" i="0" u="none" strike="noStrike" dirty="0">
                          <a:solidFill>
                            <a:srgbClr val="E12F66"/>
                          </a:solidFill>
                          <a:effectLst/>
                          <a:latin typeface="+mn-lt"/>
                          <a:ea typeface="微软雅黑" panose="020B0503020204020204" pitchFamily="34" charset="-122"/>
                          <a:cs typeface="Calibri" panose="020F0502020204030204" pitchFamily="34" charset="0"/>
                          <a:sym typeface="微软雅黑" panose="020B0503020204020204" pitchFamily="34" charset="-122"/>
                        </a:rPr>
                        <a:t>256 x 192</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altLang="zh-CN"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160 × 120</a:t>
                      </a:r>
                    </a:p>
                  </a:txBody>
                  <a:tcPr marL="0" marR="0" marT="0" marB="0" anchor="ct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120 x 90</a:t>
                      </a:r>
                      <a:endParaRPr lang="az-Cyrl-AZ"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1676413046"/>
                  </a:ext>
                </a:extLst>
              </a:tr>
              <a:tr h="179304">
                <a:tc>
                  <a:txBody>
                    <a:bodyPr/>
                    <a:lstStyle/>
                    <a:p>
                      <a:pPr algn="ctr" fontAlgn="ctr"/>
                      <a:r>
                        <a:rPr lang="en-US" altLang="zh-CN" sz="1200" b="1" i="0" u="none" strike="noStrike" dirty="0" err="1">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SuperIR</a:t>
                      </a:r>
                      <a:endPar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gridSpan="4">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200" b="1" i="0" u="none" strike="noStrike" dirty="0">
                          <a:solidFill>
                            <a:srgbClr val="C00000"/>
                          </a:solidFill>
                          <a:effectLst/>
                          <a:latin typeface="Microsoft YaHei" panose="020B0503020204020204" pitchFamily="34" charset="-122"/>
                          <a:ea typeface="Microsoft YaHei" panose="020B0503020204020204" pitchFamily="34" charset="-122"/>
                        </a:rPr>
                        <a:t>Yes, </a:t>
                      </a:r>
                      <a:r>
                        <a:rPr lang="en-US" sz="1200" b="1" i="0" u="none" strike="noStrike" dirty="0">
                          <a:solidFill>
                            <a:srgbClr val="C00000"/>
                          </a:solidFill>
                          <a:effectLst/>
                          <a:latin typeface="Microsoft YaHei" panose="020B0503020204020204" pitchFamily="34" charset="-122"/>
                          <a:ea typeface="Microsoft YaHei" panose="020B0503020204020204" pitchFamily="34" charset="-122"/>
                        </a:rPr>
                        <a:t>on Captured Thermal Images</a:t>
                      </a:r>
                    </a:p>
                  </a:txBody>
                  <a:tcPr marL="0" marR="0" marT="0" marB="0" anchor="ctr">
                    <a:solidFill>
                      <a:schemeClr val="bg1">
                        <a:lumMod val="95000"/>
                      </a:schemeClr>
                    </a:solidFill>
                  </a:tcPr>
                </a:tc>
                <a:tc hMerge="1">
                  <a:txBody>
                    <a:bodyPr/>
                    <a:lstStyle/>
                    <a:p>
                      <a:endParaRPr lang="en-US"/>
                    </a:p>
                  </a:txBody>
                  <a:tcPr/>
                </a:tc>
                <a:tc hMerge="1">
                  <a:txBody>
                    <a:bodyPr/>
                    <a:lstStyle/>
                    <a:p>
                      <a:pPr algn="ctr" fontAlgn="ctr"/>
                      <a:endParaRPr lang="en-US" altLang="zh-CN"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hMerge="1">
                  <a:txBody>
                    <a:bodyPr/>
                    <a:lstStyle/>
                    <a:p>
                      <a:pPr algn="ctr" fontAlgn="ctr"/>
                      <a:endParaRPr lang="az-Cyrl-AZ"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1545222104"/>
                  </a:ext>
                </a:extLst>
              </a:tr>
              <a:tr h="340999">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Temperature Range</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-20 °C to 550 °C (-4 °F to 1022 °F)</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-25°C to 380°C (-13°F to 716°F)</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-20 °C to 150 °C (-4°F to 302°F)</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3972944823"/>
                  </a:ext>
                </a:extLst>
              </a:tr>
              <a:tr h="1143063">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Accuracy</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Max (±2 °C, ±2%)</a:t>
                      </a:r>
                    </a:p>
                  </a:txBody>
                  <a:tcPr marL="0" marR="0" marT="0" marB="0" anchor="ctr">
                    <a:solidFill>
                      <a:srgbClr val="F2F2F2"/>
                    </a:solidFill>
                  </a:tcPr>
                </a:tc>
                <a:tc hMerge="1">
                  <a:txBody>
                    <a:bodyPr/>
                    <a:lstStyle/>
                    <a:p>
                      <a:endParaRPr lang="zh-CN" altLang="en-US"/>
                    </a:p>
                  </a:txBody>
                  <a:tcP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±1.5°C (2.7°F) for</a:t>
                      </a:r>
                      <a:r>
                        <a:rPr lang="en-US" sz="1200" b="0" i="0" u="none" strike="noStrike" baseline="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 </a:t>
                      </a: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50°C to 100°C (122°F to 212°F); up to ±3°C (±5.4°F) for -25°C to 50°C (-13°F to 122°F) and 100°C to 380°C (212°F to 716°F)</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Accuracy: ± 2 °C or ± 2 % at 25 °C, whichever is the greater.</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861132729"/>
                  </a:ext>
                </a:extLst>
              </a:tr>
              <a:tr h="179304">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Field of View</a:t>
                      </a:r>
                    </a:p>
                  </a:txBody>
                  <a:tcPr marL="0" marR="0" marT="0" marB="0" anchor="ctr">
                    <a:solidFill>
                      <a:schemeClr val="bg1">
                        <a:lumMod val="95000"/>
                      </a:schemeClr>
                    </a:solidFill>
                  </a:tcPr>
                </a:tc>
                <a:tc gridSpan="2">
                  <a:txBody>
                    <a:bodyPr/>
                    <a:lstStyle/>
                    <a:p>
                      <a:pPr algn="ctr" fontAlgn="ctr"/>
                      <a:r>
                        <a:rPr lang="en-US" altLang="zh-CN"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37.2° × 50.0°</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az-Cyrl-AZ"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57 ° х 44° </a:t>
                      </a:r>
                    </a:p>
                  </a:txBody>
                  <a:tcPr marL="0" marR="0" marT="0" marB="0" anchor="ctr">
                    <a:solidFill>
                      <a:schemeClr val="bg1">
                        <a:lumMod val="95000"/>
                      </a:schemeClr>
                    </a:solidFill>
                  </a:tcPr>
                </a:tc>
                <a:tc>
                  <a:txBody>
                    <a:bodyPr/>
                    <a:lstStyle/>
                    <a:p>
                      <a:pPr marL="0" algn="ctr" defTabSz="914400" rtl="0" eaLnBrk="1" fontAlgn="ctr" latinLnBrk="0" hangingPunct="1"/>
                      <a:r>
                        <a:rPr lang="pt-BR"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50° H x 38° V</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2206850998"/>
                  </a:ext>
                </a:extLst>
              </a:tr>
              <a:tr h="179304">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Focus</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Fixed</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altLang="zh-CN"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Fixed</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Fixed</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714793044"/>
                  </a:ext>
                </a:extLst>
              </a:tr>
              <a:tr h="179304">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Frame Rate</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E12F66"/>
                          </a:solidFill>
                          <a:effectLst/>
                          <a:latin typeface="+mn-lt"/>
                          <a:ea typeface="微软雅黑" panose="020B0503020204020204" pitchFamily="34" charset="-122"/>
                          <a:cs typeface="Calibri" panose="020F0502020204030204" pitchFamily="34" charset="0"/>
                          <a:sym typeface="微软雅黑" panose="020B0503020204020204" pitchFamily="34" charset="-122"/>
                        </a:rPr>
                        <a:t>25Hz</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8.7Hz</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30 Hz or 9 Hz versions</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309037762"/>
                  </a:ext>
                </a:extLst>
              </a:tr>
              <a:tr h="179304">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NETD</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E12F66"/>
                          </a:solidFill>
                          <a:effectLst/>
                          <a:latin typeface="+mn-lt"/>
                          <a:ea typeface="微软雅黑" panose="020B0503020204020204" pitchFamily="34" charset="-122"/>
                          <a:cs typeface="Calibri" panose="020F0502020204030204" pitchFamily="34" charset="0"/>
                          <a:sym typeface="微软雅黑" panose="020B0503020204020204" pitchFamily="34" charset="-122"/>
                        </a:rPr>
                        <a:t>&lt; 40mK</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&lt;70 </a:t>
                      </a:r>
                      <a:r>
                        <a:rPr lang="en-US" sz="1200" b="0" i="0" u="none" strike="noStrike" dirty="0" err="1">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mK</a:t>
                      </a:r>
                      <a:endPar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60 </a:t>
                      </a:r>
                      <a:r>
                        <a:rPr lang="en-US" altLang="zh-CN" sz="1200" b="0" i="0" u="none" strike="noStrike" kern="1200" dirty="0" err="1">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mK</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45149065"/>
                  </a:ext>
                </a:extLst>
              </a:tr>
              <a:tr h="358608">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Display</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3.2” LCD Screen</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320 × 240 pixel, 2.4 in color LCD</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320 x 240 3.5" LCD touchscreen (landscape)</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3428252620"/>
                  </a:ext>
                </a:extLst>
              </a:tr>
              <a:tr h="179304">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Measurement Rules</a:t>
                      </a:r>
                    </a:p>
                  </a:txBody>
                  <a:tcPr marL="0" marR="0" marT="0" marB="0" anchor="ctr">
                    <a:solidFill>
                      <a:schemeClr val="bg1">
                        <a:lumMod val="95000"/>
                      </a:schemeClr>
                    </a:solidFill>
                  </a:tcPr>
                </a:tc>
                <a:tc gridSpan="2">
                  <a:txBody>
                    <a:bodyPr/>
                    <a:lstStyle/>
                    <a:p>
                      <a:pPr algn="ctr" fontAlgn="ctr"/>
                      <a:r>
                        <a:rPr lang="en-US" sz="11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Max/Min/Center/preset points</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Center Point</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Max/Min/Center</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3117068791"/>
                  </a:ext>
                </a:extLst>
              </a:tr>
              <a:tr h="179304">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Optical Camera</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1600 × 1200 (2 MP)</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de-DE"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2 MP (1600 × 1200 pixels)</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5MP resolution</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2718787464"/>
                  </a:ext>
                </a:extLst>
              </a:tr>
              <a:tr h="179304">
                <a:tc>
                  <a:txBody>
                    <a:bodyPr/>
                    <a:lstStyle/>
                    <a:p>
                      <a:pPr algn="ctr" fontAlgn="ctr"/>
                      <a:r>
                        <a:rPr lang="en-US" sz="1200" b="1" i="0" u="none" strike="noStrike" dirty="0" err="1">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Wifi</a:t>
                      </a:r>
                      <a:endPar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Yes</a:t>
                      </a:r>
                    </a:p>
                  </a:txBody>
                  <a:tcPr marL="0" marR="0" marT="0" marB="0" anchor="ctr">
                    <a:solidFill>
                      <a:schemeClr val="bg1">
                        <a:lumMod val="95000"/>
                      </a:schemeClr>
                    </a:solidFill>
                  </a:tcPr>
                </a:tc>
                <a:tc>
                  <a:txBody>
                    <a:bodyPr/>
                    <a:lstStyle/>
                    <a:p>
                      <a:pPr algn="ctr" fontAlgn="ctr"/>
                      <a:endPar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No</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Yes</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3247101911"/>
                  </a:ext>
                </a:extLst>
              </a:tr>
              <a:tr h="321675">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High</a:t>
                      </a:r>
                      <a:r>
                        <a:rPr lang="en-US" sz="1200" b="1" i="0" u="none" strike="noStrike" baseline="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 Temperature Alarm</a:t>
                      </a:r>
                      <a:endPar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Yes</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No</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No</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chemeClr val="bg1">
                        <a:lumMod val="95000"/>
                      </a:schemeClr>
                    </a:solidFill>
                  </a:tcPr>
                </a:tc>
                <a:extLst>
                  <a:ext uri="{0D108BD9-81ED-4DB2-BD59-A6C34878D82A}">
                    <a16:rowId xmlns:a16="http://schemas.microsoft.com/office/drawing/2014/main" val="4126654512"/>
                  </a:ext>
                </a:extLst>
              </a:tr>
              <a:tr h="265023">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Battery Operating Time</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6 hours operating time</a:t>
                      </a:r>
                    </a:p>
                  </a:txBody>
                  <a:tcPr marL="0" marR="0" marT="0" marB="0" anchor="ctr">
                    <a:solidFill>
                      <a:schemeClr val="bg1">
                        <a:lumMod val="95000"/>
                      </a:schemeClr>
                    </a:solidFill>
                  </a:tcPr>
                </a:tc>
                <a:tc hMerge="1">
                  <a:txBody>
                    <a:bodyPr/>
                    <a:lstStyle/>
                    <a:p>
                      <a:endParaRPr lang="zh-CN" altLang="en-US"/>
                    </a:p>
                  </a:txBody>
                  <a:tcPr>
                    <a:solidFill>
                      <a:schemeClr val="bg1">
                        <a:lumMod val="95000"/>
                      </a:schemeClr>
                    </a:solidFill>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5 hours operating time</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 5 hours continuous</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rgbClr val="F2F2F2"/>
                    </a:solidFill>
                  </a:tcPr>
                </a:tc>
                <a:extLst>
                  <a:ext uri="{0D108BD9-81ED-4DB2-BD59-A6C34878D82A}">
                    <a16:rowId xmlns:a16="http://schemas.microsoft.com/office/drawing/2014/main" val="3789818575"/>
                  </a:ext>
                </a:extLst>
              </a:tr>
              <a:tr h="265023">
                <a:tc>
                  <a:txBody>
                    <a:bodyPr/>
                    <a:lstStyle/>
                    <a:p>
                      <a:pPr algn="ctr" fontAlgn="ctr"/>
                      <a:r>
                        <a:rPr lang="en-US" sz="1200" b="1"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Warranty</a:t>
                      </a:r>
                    </a:p>
                  </a:txBody>
                  <a:tcPr marL="0" marR="0" marT="0" marB="0" anchor="ctr">
                    <a:solidFill>
                      <a:schemeClr val="bg1">
                        <a:lumMod val="95000"/>
                      </a:schemeClr>
                    </a:solidFill>
                  </a:tcPr>
                </a:tc>
                <a:tc gridSpan="2">
                  <a:txBody>
                    <a:bodyPr/>
                    <a:lstStyle/>
                    <a:p>
                      <a:pPr algn="ctr" fontAlgn="ctr"/>
                      <a:r>
                        <a:rPr lang="en-US" sz="1200" b="0" i="0" u="none" strike="noStrike" dirty="0">
                          <a:solidFill>
                            <a:srgbClr val="FF0000"/>
                          </a:solidFill>
                          <a:effectLst/>
                          <a:latin typeface="+mn-lt"/>
                          <a:ea typeface="微软雅黑" panose="020B0503020204020204" pitchFamily="34" charset="-122"/>
                          <a:cs typeface="Calibri" panose="020F0502020204030204" pitchFamily="34" charset="0"/>
                          <a:sym typeface="微软雅黑" panose="020B0503020204020204" pitchFamily="34" charset="-122"/>
                        </a:rPr>
                        <a:t>3 Years</a:t>
                      </a:r>
                    </a:p>
                  </a:txBody>
                  <a:tcPr marL="0" marR="0" marT="0" marB="0" anchor="ctr">
                    <a:solidFill>
                      <a:schemeClr val="bg1">
                        <a:lumMod val="95000"/>
                      </a:schemeClr>
                    </a:solidFill>
                  </a:tcPr>
                </a:tc>
                <a:tc hMerge="1">
                  <a:txBody>
                    <a:bodyPr/>
                    <a:lstStyle/>
                    <a:p>
                      <a:endParaRPr lang="en-US"/>
                    </a:p>
                  </a:txBody>
                  <a:tcPr/>
                </a:tc>
                <a:tc>
                  <a:txBody>
                    <a:bodyPr/>
                    <a:lstStyle/>
                    <a:p>
                      <a:pPr algn="ctr" fontAlgn="ctr"/>
                      <a:r>
                        <a:rPr lang="en-US" sz="1200" b="0" i="0" u="none" strike="noStrike"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2 Years</a:t>
                      </a:r>
                    </a:p>
                  </a:txBody>
                  <a:tcPr marL="0" marR="0" marT="0" marB="0" anchor="ctr">
                    <a:solidFill>
                      <a:schemeClr val="bg1">
                        <a:lumMod val="95000"/>
                      </a:schemeClr>
                    </a:solidFill>
                  </a:tcPr>
                </a:tc>
                <a:tc>
                  <a:txBody>
                    <a:bodyPr/>
                    <a:lstStyle/>
                    <a:p>
                      <a:pPr marL="0" algn="ctr" defTabSz="914400" rtl="0" eaLnBrk="1" fontAlgn="ctr" latinLnBrk="0" hangingPunct="1"/>
                      <a:r>
                        <a:rPr lang="en-US" altLang="zh-CN"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rPr>
                        <a:t>2 Years</a:t>
                      </a:r>
                      <a:endParaRPr lang="zh-CN" altLang="en-US" sz="1200" b="0" i="0" u="none" strike="noStrike" kern="1200" dirty="0">
                        <a:solidFill>
                          <a:srgbClr val="000000"/>
                        </a:solidFill>
                        <a:effectLst/>
                        <a:latin typeface="+mn-lt"/>
                        <a:ea typeface="微软雅黑" panose="020B0503020204020204" pitchFamily="34" charset="-122"/>
                        <a:cs typeface="Calibri" panose="020F0502020204030204" pitchFamily="34" charset="0"/>
                        <a:sym typeface="微软雅黑" panose="020B0503020204020204" pitchFamily="34" charset="-122"/>
                      </a:endParaRPr>
                    </a:p>
                  </a:txBody>
                  <a:tcPr marL="0" marR="0" marT="0" marB="0" anchor="ctr">
                    <a:solidFill>
                      <a:srgbClr val="F2F2F2"/>
                    </a:solidFill>
                  </a:tcPr>
                </a:tc>
                <a:extLst>
                  <a:ext uri="{0D108BD9-81ED-4DB2-BD59-A6C34878D82A}">
                    <a16:rowId xmlns:a16="http://schemas.microsoft.com/office/drawing/2014/main" val="4249355401"/>
                  </a:ext>
                </a:extLst>
              </a:tr>
            </a:tbl>
          </a:graphicData>
        </a:graphic>
      </p:graphicFrame>
      <p:pic>
        <p:nvPicPr>
          <p:cNvPr id="13" name="图片 12" descr="屏幕剪辑"/>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21439" y="1503091"/>
            <a:ext cx="493582" cy="782446"/>
          </a:xfrm>
          <a:prstGeom prst="rect">
            <a:avLst/>
          </a:prstGeom>
        </p:spPr>
      </p:pic>
      <p:pic>
        <p:nvPicPr>
          <p:cNvPr id="14" name="图片 13"/>
          <p:cNvPicPr>
            <a:picLocks noChangeAspect="1"/>
          </p:cNvPicPr>
          <p:nvPr/>
        </p:nvPicPr>
        <p:blipFill>
          <a:blip r:embed="rId3">
            <a:clrChange>
              <a:clrFrom>
                <a:srgbClr val="FFFFFF"/>
              </a:clrFrom>
              <a:clrTo>
                <a:srgbClr val="FFFFFF">
                  <a:alpha val="0"/>
                </a:srgbClr>
              </a:clrTo>
            </a:clrChange>
          </a:blip>
          <a:stretch>
            <a:fillRect/>
          </a:stretch>
        </p:blipFill>
        <p:spPr>
          <a:xfrm>
            <a:off x="5976987" y="1476559"/>
            <a:ext cx="439466" cy="791039"/>
          </a:xfrm>
          <a:prstGeom prst="rect">
            <a:avLst/>
          </a:prstGeom>
        </p:spPr>
      </p:pic>
      <p:pic>
        <p:nvPicPr>
          <p:cNvPr id="15" name="图片 1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15551" y="1503091"/>
            <a:ext cx="415612" cy="782446"/>
          </a:xfrm>
          <a:prstGeom prst="rect">
            <a:avLst/>
          </a:prstGeom>
        </p:spPr>
      </p:pic>
      <p:sp>
        <p:nvSpPr>
          <p:cNvPr id="12" name="Rounded Rectangle 11"/>
          <p:cNvSpPr/>
          <p:nvPr/>
        </p:nvSpPr>
        <p:spPr>
          <a:xfrm>
            <a:off x="82589" y="2055439"/>
            <a:ext cx="2623295" cy="2348459"/>
          </a:xfrm>
          <a:prstGeom prst="roundRect">
            <a:avLst/>
          </a:prstGeom>
          <a:gradFill>
            <a:gsLst>
              <a:gs pos="0">
                <a:srgbClr val="E95531"/>
              </a:gs>
              <a:gs pos="100000">
                <a:srgbClr val="DF287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600"/>
              </a:spcAft>
              <a:defRPr/>
            </a:pPr>
            <a:r>
              <a:rPr lang="en-US" sz="1600" b="1" dirty="0">
                <a:solidFill>
                  <a:srgbClr val="F0F0F0"/>
                </a:solidFill>
                <a:ea typeface="微软雅黑"/>
              </a:rPr>
              <a:t>HIKMICRO</a:t>
            </a:r>
            <a:r>
              <a:rPr lang="en-US" sz="1600" dirty="0">
                <a:solidFill>
                  <a:srgbClr val="F0F0F0"/>
                </a:solidFill>
                <a:ea typeface="微软雅黑"/>
              </a:rPr>
              <a:t> Advantages:</a:t>
            </a:r>
          </a:p>
          <a:p>
            <a:pPr marL="342900" lvl="0" indent="-342900">
              <a:buFont typeface="+mj-lt"/>
              <a:buAutoNum type="arabicPeriod"/>
              <a:defRPr/>
            </a:pPr>
            <a:r>
              <a:rPr lang="en-US" sz="1600" dirty="0">
                <a:solidFill>
                  <a:srgbClr val="F0F0F0"/>
                </a:solidFill>
                <a:ea typeface="微软雅黑"/>
              </a:rPr>
              <a:t>Fully Radiometric</a:t>
            </a:r>
          </a:p>
          <a:p>
            <a:pPr marL="342900" lvl="0" indent="-342900">
              <a:buFont typeface="+mj-lt"/>
              <a:buAutoNum type="arabicPeriod"/>
              <a:defRPr/>
            </a:pPr>
            <a:r>
              <a:rPr lang="en-US" sz="1600" dirty="0" err="1">
                <a:solidFill>
                  <a:srgbClr val="F0F0F0"/>
                </a:solidFill>
                <a:ea typeface="微软雅黑"/>
              </a:rPr>
              <a:t>SuperIR</a:t>
            </a:r>
            <a:endParaRPr lang="en-US" sz="1600" dirty="0">
              <a:solidFill>
                <a:srgbClr val="F0F0F0"/>
              </a:solidFill>
              <a:ea typeface="微软雅黑"/>
            </a:endParaRPr>
          </a:p>
          <a:p>
            <a:pPr marL="342900" lvl="0" indent="-342900">
              <a:buFont typeface="+mj-lt"/>
              <a:buAutoNum type="arabicPeriod"/>
              <a:defRPr/>
            </a:pPr>
            <a:r>
              <a:rPr lang="en-US" sz="1600" dirty="0">
                <a:solidFill>
                  <a:srgbClr val="F0F0F0"/>
                </a:solidFill>
                <a:ea typeface="微软雅黑"/>
              </a:rPr>
              <a:t>25 Hz Video</a:t>
            </a:r>
          </a:p>
          <a:p>
            <a:pPr marL="342900" lvl="0" indent="-342900">
              <a:buFont typeface="+mj-lt"/>
              <a:buAutoNum type="arabicPeriod"/>
              <a:defRPr/>
            </a:pPr>
            <a:r>
              <a:rPr lang="en-US" sz="1600" dirty="0">
                <a:solidFill>
                  <a:srgbClr val="F0F0F0"/>
                </a:solidFill>
                <a:ea typeface="微软雅黑"/>
              </a:rPr>
              <a:t>40 </a:t>
            </a:r>
            <a:r>
              <a:rPr lang="en-US" sz="1600" dirty="0" err="1">
                <a:solidFill>
                  <a:srgbClr val="F0F0F0"/>
                </a:solidFill>
                <a:ea typeface="微软雅黑"/>
              </a:rPr>
              <a:t>mK</a:t>
            </a:r>
            <a:r>
              <a:rPr lang="en-US" sz="1600" dirty="0">
                <a:solidFill>
                  <a:srgbClr val="F0F0F0"/>
                </a:solidFill>
                <a:ea typeface="微软雅黑"/>
              </a:rPr>
              <a:t> NETD</a:t>
            </a:r>
          </a:p>
          <a:p>
            <a:pPr marL="342900" lvl="0" indent="-342900">
              <a:buFont typeface="+mj-lt"/>
              <a:buAutoNum type="arabicPeriod"/>
              <a:defRPr/>
            </a:pPr>
            <a:r>
              <a:rPr lang="en-US" sz="1600" dirty="0">
                <a:solidFill>
                  <a:srgbClr val="F0F0F0"/>
                </a:solidFill>
                <a:ea typeface="微软雅黑"/>
              </a:rPr>
              <a:t>Wi-Fi</a:t>
            </a:r>
          </a:p>
          <a:p>
            <a:pPr marL="342900" lvl="0" indent="-342900">
              <a:buFont typeface="+mj-lt"/>
              <a:buAutoNum type="arabicPeriod"/>
              <a:defRPr/>
            </a:pPr>
            <a:r>
              <a:rPr lang="en-US" sz="1600" dirty="0">
                <a:solidFill>
                  <a:srgbClr val="F0F0F0"/>
                </a:solidFill>
                <a:ea typeface="微软雅黑"/>
              </a:rPr>
              <a:t>Auto Hot/Auto Cold</a:t>
            </a:r>
          </a:p>
          <a:p>
            <a:pPr marL="342900" lvl="0" indent="-342900">
              <a:buFont typeface="+mj-lt"/>
              <a:buAutoNum type="arabicPeriod"/>
              <a:defRPr/>
            </a:pPr>
            <a:r>
              <a:rPr lang="en-US" sz="1600" dirty="0">
                <a:solidFill>
                  <a:srgbClr val="F0F0F0"/>
                </a:solidFill>
                <a:ea typeface="微软雅黑"/>
              </a:rPr>
              <a:t>Warranty</a:t>
            </a:r>
          </a:p>
        </p:txBody>
      </p:sp>
      <p:sp>
        <p:nvSpPr>
          <p:cNvPr id="2" name="Title 1"/>
          <p:cNvSpPr>
            <a:spLocks noGrp="1"/>
          </p:cNvSpPr>
          <p:nvPr>
            <p:ph type="title"/>
          </p:nvPr>
        </p:nvSpPr>
        <p:spPr/>
        <p:txBody>
          <a:bodyPr>
            <a:normAutofit/>
          </a:bodyPr>
          <a:lstStyle/>
          <a:p>
            <a:pPr lvl="0"/>
            <a:r>
              <a:rPr lang="en-US" dirty="0"/>
              <a:t>B20 - COMPETITIVE ANALYSIS</a:t>
            </a:r>
          </a:p>
        </p:txBody>
      </p:sp>
    </p:spTree>
    <p:extLst>
      <p:ext uri="{BB962C8B-B14F-4D97-AF65-F5344CB8AC3E}">
        <p14:creationId xmlns:p14="http://schemas.microsoft.com/office/powerpoint/2010/main" val="2954522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4" name="文本框 3"/>
          <p:cNvSpPr txBox="1"/>
          <p:nvPr/>
        </p:nvSpPr>
        <p:spPr>
          <a:xfrm>
            <a:off x="4234112" y="3132953"/>
            <a:ext cx="372377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See the World in a New Way</a:t>
            </a:r>
            <a:endParaRPr kumimoji="0" lang="zh-CN" altLang="en-US" sz="2400" b="0"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5" name="文本框 4"/>
          <p:cNvSpPr txBox="1"/>
          <p:nvPr/>
        </p:nvSpPr>
        <p:spPr>
          <a:xfrm>
            <a:off x="3725672" y="2099725"/>
            <a:ext cx="4740657" cy="1107996"/>
          </a:xfrm>
          <a:prstGeom prst="rect">
            <a:avLst/>
          </a:prstGeom>
          <a:noFill/>
        </p:spPr>
        <p:txBody>
          <a:bodyPr wrap="none" rtlCol="0">
            <a:spAutoFit/>
          </a:bodyPr>
          <a:lstStyle/>
          <a:p>
            <a:pPr algn="ctr"/>
            <a:r>
              <a:rPr lang="en-US" altLang="zh-CN" sz="6600" b="1" spc="300" dirty="0">
                <a:gradFill>
                  <a:gsLst>
                    <a:gs pos="5000">
                      <a:schemeClr val="bg1"/>
                    </a:gs>
                    <a:gs pos="100000">
                      <a:schemeClr val="bg1">
                        <a:lumMod val="75000"/>
                      </a:schemeClr>
                    </a:gs>
                  </a:gsLst>
                  <a:lin ang="54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THANK YOU</a:t>
            </a:r>
            <a:endParaRPr lang="zh-CN" altLang="en-US" sz="6600" b="1" spc="300" dirty="0">
              <a:gradFill>
                <a:gsLst>
                  <a:gs pos="5000">
                    <a:schemeClr val="bg1"/>
                  </a:gs>
                  <a:gs pos="100000">
                    <a:schemeClr val="bg1">
                      <a:lumMod val="75000"/>
                    </a:schemeClr>
                  </a:gs>
                </a:gsLst>
                <a:lin ang="5400000" scaled="0"/>
              </a:gra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6" name="文本框 5"/>
          <p:cNvSpPr txBox="1"/>
          <p:nvPr/>
        </p:nvSpPr>
        <p:spPr>
          <a:xfrm>
            <a:off x="3166142" y="4230920"/>
            <a:ext cx="3037888"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Thermography </a:t>
            </a:r>
            <a:endParaRPr lang="zh-CN" altLang="en-US"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7" name="文本框 6"/>
          <p:cNvSpPr txBox="1"/>
          <p:nvPr/>
        </p:nvSpPr>
        <p:spPr>
          <a:xfrm>
            <a:off x="3166142" y="4699462"/>
            <a:ext cx="3338830"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 Thermography </a:t>
            </a:r>
            <a:endParaRPr lang="zh-CN" altLang="en-US"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8" name="文本框 7"/>
          <p:cNvSpPr txBox="1"/>
          <p:nvPr/>
        </p:nvSpPr>
        <p:spPr>
          <a:xfrm>
            <a:off x="7264376" y="4129041"/>
            <a:ext cx="3164413" cy="506292"/>
          </a:xfrm>
          <a:prstGeom prst="rect">
            <a:avLst/>
          </a:prstGeom>
          <a:noFill/>
        </p:spPr>
        <p:txBody>
          <a:bodyPr wrap="square" rtlCol="0">
            <a:spAutoFit/>
          </a:bodyPr>
          <a:lstStyle/>
          <a:p>
            <a:pPr>
              <a:lnSpc>
                <a:spcPct val="150000"/>
              </a:lnSpc>
            </a:pPr>
            <a:r>
              <a:rPr lang="en-US" altLang="zh-CN" sz="2000" dirty="0" err="1">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hikmicro_thermography</a:t>
            </a:r>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 </a:t>
            </a:r>
            <a:endParaRPr lang="en-US" altLang="zh-CN" sz="2000" b="1"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9" name="文本框 8"/>
          <p:cNvSpPr txBox="1"/>
          <p:nvPr/>
        </p:nvSpPr>
        <p:spPr>
          <a:xfrm>
            <a:off x="7264377" y="4699462"/>
            <a:ext cx="2578676" cy="400110"/>
          </a:xfrm>
          <a:prstGeom prst="rect">
            <a:avLst/>
          </a:prstGeom>
          <a:noFill/>
        </p:spPr>
        <p:txBody>
          <a:bodyPr wrap="square" rtlCol="0">
            <a:spAutoFit/>
          </a:bodyPr>
          <a:lstStyle/>
          <a:p>
            <a:r>
              <a:rPr lang="en-US" altLang="zh-CN"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HIKMICRO</a:t>
            </a:r>
            <a:endParaRPr lang="zh-CN" altLang="en-US" sz="2000" dirty="0">
              <a:solidFill>
                <a:schemeClr val="bg1"/>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2376" y="4271434"/>
            <a:ext cx="292170" cy="292170"/>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2560" y="4772382"/>
            <a:ext cx="315214" cy="21872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9834" y="4745652"/>
            <a:ext cx="335830" cy="287854"/>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8300" y="4277232"/>
            <a:ext cx="289599" cy="289599"/>
          </a:xfrm>
          <a:prstGeom prst="rect">
            <a:avLst/>
          </a:prstGeom>
        </p:spPr>
      </p:pic>
      <p:sp>
        <p:nvSpPr>
          <p:cNvPr id="14" name="矩形 13"/>
          <p:cNvSpPr/>
          <p:nvPr/>
        </p:nvSpPr>
        <p:spPr>
          <a:xfrm>
            <a:off x="6754849" y="5640687"/>
            <a:ext cx="4791120" cy="338554"/>
          </a:xfrm>
          <a:prstGeom prst="rect">
            <a:avLst/>
          </a:prstGeom>
        </p:spPr>
        <p:txBody>
          <a:bodyPr wrap="none">
            <a:spAutoFit/>
          </a:bodyPr>
          <a:lstStyle/>
          <a:p>
            <a:r>
              <a:rPr lang="en-US" altLang="zh-CN" sz="1600"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Official Website: www.hikmicrotech.com/en/industrial/</a:t>
            </a:r>
            <a:endParaRPr lang="zh-CN" altLang="en-US" sz="1600"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sp>
        <p:nvSpPr>
          <p:cNvPr id="15" name="矩形 14"/>
          <p:cNvSpPr/>
          <p:nvPr/>
        </p:nvSpPr>
        <p:spPr>
          <a:xfrm>
            <a:off x="1326851" y="5625298"/>
            <a:ext cx="4248855" cy="369332"/>
          </a:xfrm>
          <a:prstGeom prst="rect">
            <a:avLst/>
          </a:prstGeom>
        </p:spPr>
        <p:txBody>
          <a:bodyPr wrap="none">
            <a:spAutoFit/>
          </a:bodyPr>
          <a:lstStyle/>
          <a:p>
            <a:r>
              <a:rPr lang="en-US" altLang="zh-CN" sz="1600"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Public Email Address: </a:t>
            </a:r>
            <a:r>
              <a:rPr lang="en-US" altLang="zh-CN"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info@hikmicrotech.com</a:t>
            </a:r>
            <a:endParaRPr lang="zh-CN" altLang="en-US" dirty="0">
              <a:solidFill>
                <a:schemeClr val="bg1">
                  <a:lumMod val="75000"/>
                </a:schemeClr>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endParaRPr>
          </a:p>
        </p:txBody>
      </p:sp>
      <p:cxnSp>
        <p:nvCxnSpPr>
          <p:cNvPr id="16" name="直接连接符 15"/>
          <p:cNvCxnSpPr/>
          <p:nvPr/>
        </p:nvCxnSpPr>
        <p:spPr>
          <a:xfrm>
            <a:off x="6364357" y="5737406"/>
            <a:ext cx="0" cy="17833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727921"/>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7">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E95335"/>
          </a:solidFill>
        </a:ln>
      </a:spPr>
      <a:bodyPr/>
      <a:lstStyle/>
      <a:style>
        <a:lnRef idx="3">
          <a:schemeClr val="dk1"/>
        </a:lnRef>
        <a:fillRef idx="0">
          <a:schemeClr val="dk1"/>
        </a:fillRef>
        <a:effectRef idx="2">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6931</TotalTime>
  <Words>2953</Words>
  <Application>Microsoft Office PowerPoint</Application>
  <PresentationFormat>Panorámica</PresentationFormat>
  <Paragraphs>513</Paragraphs>
  <Slides>29</Slides>
  <Notes>11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29</vt:i4>
      </vt:variant>
    </vt:vector>
  </HeadingPairs>
  <TitlesOfParts>
    <vt:vector size="36" baseType="lpstr">
      <vt:lpstr>等线</vt:lpstr>
      <vt:lpstr>Microsoft YaHei</vt:lpstr>
      <vt:lpstr>Microsoft YaHei</vt:lpstr>
      <vt:lpstr>Arial</vt:lpstr>
      <vt:lpstr>Calibri</vt:lpstr>
      <vt:lpstr>Wingdings</vt:lpstr>
      <vt:lpstr>1_Office 主题​​</vt:lpstr>
      <vt:lpstr>Presentación de PowerPoint</vt:lpstr>
      <vt:lpstr>PRODUCT CATEGORY</vt:lpstr>
      <vt:lpstr>PRODUCT MATRIX - HANDHELD</vt:lpstr>
      <vt:lpstr>PRODUCT POSITIONING</vt:lpstr>
      <vt:lpstr>Presentación de PowerPoint</vt:lpstr>
      <vt:lpstr>B SERIES – FORM FACTOR</vt:lpstr>
      <vt:lpstr>B SERIES – FORM FACTOR</vt:lpstr>
      <vt:lpstr>B11/B20 – FORM FACTOR</vt:lpstr>
      <vt:lpstr>Presentación de PowerPoint</vt:lpstr>
      <vt:lpstr>Presentación de PowerPoint</vt:lpstr>
      <vt:lpstr>Presentación de PowerPoint</vt:lpstr>
      <vt:lpstr>B SERIES - KEY FEATURES</vt:lpstr>
      <vt:lpstr>B SERIES - KEY FEATURES</vt:lpstr>
      <vt:lpstr>B SERIES - KEY FEATURES</vt:lpstr>
      <vt:lpstr>Presentación de PowerPoint</vt:lpstr>
      <vt:lpstr>B SERIES – APPLICATIONS</vt:lpstr>
      <vt:lpstr>B SERIES – APPLICATIONS</vt:lpstr>
      <vt:lpstr>Presentación de PowerPoint</vt:lpstr>
      <vt:lpstr>B SERIES - SCOPE OF DELIVERY</vt:lpstr>
      <vt:lpstr>B SERIES - OPTIONAL ACCESSORIES</vt:lpstr>
      <vt:lpstr>B SERIES - MACRO LENS </vt:lpstr>
      <vt:lpstr>Presentación de PowerPoint</vt:lpstr>
      <vt:lpstr>B SERIES - SPECIFICATIONS</vt:lpstr>
      <vt:lpstr>Presentación de PowerPoint</vt:lpstr>
      <vt:lpstr>MOBILE APPLICATIONS - HIKMICRO VIEWER</vt:lpstr>
      <vt:lpstr>PC SOFTWARE - HIKMICRO ANALYZER</vt:lpstr>
      <vt:lpstr>Presentación de PowerPoint</vt:lpstr>
      <vt:lpstr>B20 - COMPETITIVE ANALYSIS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Kelley.Peng</dc:creator>
  <cp:lastModifiedBy>Facundo Sanchez Lomonaco</cp:lastModifiedBy>
  <cp:revision>60</cp:revision>
  <dcterms:created xsi:type="dcterms:W3CDTF">2023-07-25T08:20:55Z</dcterms:created>
  <dcterms:modified xsi:type="dcterms:W3CDTF">2024-08-29T14:48:12Z</dcterms:modified>
</cp:coreProperties>
</file>