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87" r:id="rId3"/>
    <p:sldId id="288" r:id="rId4"/>
    <p:sldId id="271" r:id="rId5"/>
    <p:sldId id="326" r:id="rId6"/>
    <p:sldId id="289" r:id="rId7"/>
    <p:sldId id="299" r:id="rId8"/>
    <p:sldId id="300" r:id="rId9"/>
    <p:sldId id="301" r:id="rId10"/>
    <p:sldId id="298" r:id="rId11"/>
    <p:sldId id="303" r:id="rId12"/>
    <p:sldId id="304" r:id="rId13"/>
    <p:sldId id="318" r:id="rId14"/>
    <p:sldId id="319" r:id="rId15"/>
    <p:sldId id="308" r:id="rId16"/>
    <p:sldId id="309" r:id="rId17"/>
    <p:sldId id="310" r:id="rId18"/>
    <p:sldId id="317" r:id="rId19"/>
    <p:sldId id="312" r:id="rId20"/>
    <p:sldId id="311" r:id="rId21"/>
    <p:sldId id="321" r:id="rId22"/>
    <p:sldId id="314" r:id="rId23"/>
    <p:sldId id="315" r:id="rId24"/>
    <p:sldId id="316"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40811"/>
    <a:srgbClr val="06101C"/>
    <a:srgbClr val="333333"/>
    <a:srgbClr val="808080"/>
    <a:srgbClr val="5B9BD5"/>
    <a:srgbClr val="E7E7E7"/>
    <a:srgbClr val="DBDDDE"/>
    <a:srgbClr val="000000"/>
    <a:srgbClr val="EF7F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88" autoAdjust="0"/>
  </p:normalViewPr>
  <p:slideViewPr>
    <p:cSldViewPr snapToGrid="0">
      <p:cViewPr varScale="1">
        <p:scale>
          <a:sx n="82" d="100"/>
          <a:sy n="82"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C0EA3-8549-4BE9-8ACC-160DA9EA97A1}" type="datetimeFigureOut">
              <a:rPr lang="zh-CN" altLang="en-US" smtClean="0"/>
              <a:t>2024/8/29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051344-4143-4AD2-A41B-0915BE89242C}" type="slidenum">
              <a:rPr lang="zh-CN" altLang="en-US" smtClean="0"/>
              <a:t>‹Nº›</a:t>
            </a:fld>
            <a:endParaRPr lang="zh-CN" altLang="en-US"/>
          </a:p>
        </p:txBody>
      </p:sp>
    </p:spTree>
    <p:extLst>
      <p:ext uri="{BB962C8B-B14F-4D97-AF65-F5344CB8AC3E}">
        <p14:creationId xmlns:p14="http://schemas.microsoft.com/office/powerpoint/2010/main" val="3462142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865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3</a:t>
            </a:fld>
            <a:endParaRPr lang="en-US"/>
          </a:p>
        </p:txBody>
      </p:sp>
    </p:spTree>
    <p:extLst>
      <p:ext uri="{BB962C8B-B14F-4D97-AF65-F5344CB8AC3E}">
        <p14:creationId xmlns:p14="http://schemas.microsoft.com/office/powerpoint/2010/main" val="1311113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D845E-A95F-428C-89D0-91573D422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985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8704373-862E-4254-A1CE-80F69D3E8094}" type="slidenum">
              <a:rPr lang="zh-CN" altLang="en-US" smtClean="0"/>
              <a:t>5</a:t>
            </a:fld>
            <a:endParaRPr lang="zh-CN" altLang="en-US"/>
          </a:p>
        </p:txBody>
      </p:sp>
    </p:spTree>
    <p:extLst>
      <p:ext uri="{BB962C8B-B14F-4D97-AF65-F5344CB8AC3E}">
        <p14:creationId xmlns:p14="http://schemas.microsoft.com/office/powerpoint/2010/main" val="1918624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6</a:t>
            </a:fld>
            <a:endParaRPr lang="zh-CN" altLang="en-US"/>
          </a:p>
        </p:txBody>
      </p:sp>
    </p:spTree>
    <p:extLst>
      <p:ext uri="{BB962C8B-B14F-4D97-AF65-F5344CB8AC3E}">
        <p14:creationId xmlns:p14="http://schemas.microsoft.com/office/powerpoint/2010/main" val="1774301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10</a:t>
            </a:fld>
            <a:endParaRPr lang="en-US"/>
          </a:p>
        </p:txBody>
      </p:sp>
    </p:spTree>
    <p:extLst>
      <p:ext uri="{BB962C8B-B14F-4D97-AF65-F5344CB8AC3E}">
        <p14:creationId xmlns:p14="http://schemas.microsoft.com/office/powerpoint/2010/main" val="4065073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207974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798695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940333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546094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074326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557906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集成的激光测距仪提供远距离的精确距离和面积测量，在设置参数和生成报告方面更加方便。</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843709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506956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4023593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472304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4048043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22</a:t>
            </a:fld>
            <a:endParaRPr lang="en-US"/>
          </a:p>
        </p:txBody>
      </p:sp>
    </p:spTree>
    <p:extLst>
      <p:ext uri="{BB962C8B-B14F-4D97-AF65-F5344CB8AC3E}">
        <p14:creationId xmlns:p14="http://schemas.microsoft.com/office/powerpoint/2010/main" val="207358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7D237-BDA8-4894-854D-14A719ECF81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683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2702950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1479954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2892820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401551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4276084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4164881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454470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1749518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1457108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981786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BD8856-53D7-4D60-B287-327821BC75DE}" type="datetimeFigureOut">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287855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1462907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8579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分类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rot="2700000">
            <a:off x="4514824" y="-2354623"/>
            <a:ext cx="4186996" cy="4186996"/>
          </a:xfrm>
          <a:prstGeom prst="rect">
            <a:avLst/>
          </a:prstGeom>
          <a:gradFill>
            <a:gsLst>
              <a:gs pos="5000">
                <a:srgbClr val="EA592D"/>
              </a:gs>
              <a:gs pos="100000">
                <a:srgbClr val="DF277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3082584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分类页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rot="2700000">
            <a:off x="4514824" y="-2354623"/>
            <a:ext cx="4186996" cy="4186996"/>
          </a:xfrm>
          <a:prstGeom prst="rect">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3238677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内页+品牌支柱">
    <p:bg>
      <p:bgRef idx="1001">
        <a:schemeClr val="bg1"/>
      </p:bgRef>
    </p:bg>
    <p:spTree>
      <p:nvGrpSpPr>
        <p:cNvPr id="1" name=""/>
        <p:cNvGrpSpPr/>
        <p:nvPr/>
      </p:nvGrpSpPr>
      <p:grpSpPr>
        <a:xfrm>
          <a:off x="0" y="0"/>
          <a:ext cx="0" cy="0"/>
          <a:chOff x="0" y="0"/>
          <a:chExt cx="0" cy="0"/>
        </a:xfrm>
      </p:grpSpPr>
      <p:sp>
        <p:nvSpPr>
          <p:cNvPr id="11" name="内容占位符 2">
            <a:extLst>
              <a:ext uri="{FF2B5EF4-FFF2-40B4-BE49-F238E27FC236}">
                <a16:creationId xmlns:a16="http://schemas.microsoft.com/office/drawing/2014/main" id="{7E6091BE-FB92-4D38-BED1-4B460001884C}"/>
              </a:ext>
            </a:extLst>
          </p:cNvPr>
          <p:cNvSpPr>
            <a:spLocks noGrp="1"/>
          </p:cNvSpPr>
          <p:nvPr>
            <p:ph idx="13" hasCustomPrompt="1"/>
          </p:nvPr>
        </p:nvSpPr>
        <p:spPr>
          <a:xfrm>
            <a:off x="355359" y="937414"/>
            <a:ext cx="11345861" cy="5470660"/>
          </a:xfrm>
        </p:spPr>
        <p:txBody>
          <a:bodyPr/>
          <a:lstStyle>
            <a:lvl1pPr>
              <a:defRPr>
                <a:solidFill>
                  <a:schemeClr val="bg2">
                    <a:lumMod val="25000"/>
                  </a:schemeClr>
                </a:solidFill>
                <a:latin typeface="微软雅黑" panose="020B0503020204020204" pitchFamily="34" charset="-122"/>
                <a:ea typeface="微软雅黑" panose="020B0503020204020204" pitchFamily="34" charset="-122"/>
              </a:defRPr>
            </a:lvl1pPr>
            <a:lvl2pPr>
              <a:defRPr>
                <a:solidFill>
                  <a:schemeClr val="bg2">
                    <a:lumMod val="25000"/>
                  </a:schemeClr>
                </a:solidFill>
                <a:latin typeface="微软雅黑" panose="020B0503020204020204" pitchFamily="34" charset="-122"/>
                <a:ea typeface="微软雅黑" panose="020B0503020204020204" pitchFamily="34" charset="-122"/>
              </a:defRPr>
            </a:lvl2pPr>
            <a:lvl3pPr>
              <a:defRPr>
                <a:solidFill>
                  <a:schemeClr val="bg2">
                    <a:lumMod val="25000"/>
                  </a:schemeClr>
                </a:solidFill>
                <a:latin typeface="微软雅黑" panose="020B0503020204020204" pitchFamily="34" charset="-122"/>
                <a:ea typeface="微软雅黑" panose="020B0503020204020204" pitchFamily="34" charset="-122"/>
              </a:defRPr>
            </a:lvl3pPr>
            <a:lvl4pPr>
              <a:defRPr>
                <a:solidFill>
                  <a:schemeClr val="bg2">
                    <a:lumMod val="25000"/>
                  </a:schemeClr>
                </a:solidFill>
                <a:latin typeface="微软雅黑" panose="020B0503020204020204" pitchFamily="34" charset="-122"/>
                <a:ea typeface="微软雅黑" panose="020B0503020204020204" pitchFamily="34" charset="-122"/>
              </a:defRPr>
            </a:lvl4pPr>
            <a:lvl5pPr>
              <a:defRPr>
                <a:solidFill>
                  <a:schemeClr val="bg2">
                    <a:lumMod val="25000"/>
                  </a:schemeClr>
                </a:solidFill>
                <a:latin typeface="微软雅黑" panose="020B0503020204020204" pitchFamily="34" charset="-122"/>
                <a:ea typeface="微软雅黑" panose="020B0503020204020204" pitchFamily="34" charset="-122"/>
              </a:defRPr>
            </a:lvl5pPr>
          </a:lstStyle>
          <a:p>
            <a:r>
              <a:rPr lang="zh-CN" altLang="en-US" sz="2000" dirty="0"/>
              <a:t>一级标题</a:t>
            </a:r>
            <a:r>
              <a:rPr lang="ja-JP" altLang="en-US" sz="2000" dirty="0"/>
              <a:t> </a:t>
            </a:r>
            <a:r>
              <a:rPr lang="en-US" altLang="zh-CN" sz="2000" dirty="0"/>
              <a:t>-20pt</a:t>
            </a:r>
          </a:p>
          <a:p>
            <a:pPr lvl="1"/>
            <a:r>
              <a:rPr lang="zh-CN" altLang="en-US" sz="1800" dirty="0"/>
              <a:t>二级标题</a:t>
            </a:r>
            <a:r>
              <a:rPr lang="en-US" altLang="zh-CN" sz="1800" dirty="0"/>
              <a:t> -18pt</a:t>
            </a:r>
          </a:p>
          <a:p>
            <a:pPr lvl="2"/>
            <a:r>
              <a:rPr lang="zh-CN" altLang="en-US" sz="1600" dirty="0"/>
              <a:t>三级</a:t>
            </a:r>
            <a:r>
              <a:rPr lang="zh-CN" altLang="en-US" sz="100" dirty="0"/>
              <a:t> </a:t>
            </a:r>
            <a:r>
              <a:rPr lang="zh-CN" altLang="en-US" sz="1600" dirty="0"/>
              <a:t>标题</a:t>
            </a:r>
            <a:r>
              <a:rPr lang="en-US" altLang="zh-CN" sz="1600" dirty="0"/>
              <a:t> -16pt</a:t>
            </a:r>
          </a:p>
          <a:p>
            <a:pPr lvl="3"/>
            <a:r>
              <a:rPr lang="zh-CN" altLang="en-US" sz="1400" dirty="0"/>
              <a:t>四级标题</a:t>
            </a:r>
            <a:r>
              <a:rPr lang="en-US" altLang="zh-CN" sz="1400" dirty="0"/>
              <a:t> -14pt</a:t>
            </a:r>
          </a:p>
          <a:p>
            <a:pPr lvl="4"/>
            <a:r>
              <a:rPr lang="en-US" altLang="zh-CN" dirty="0"/>
              <a:t>…</a:t>
            </a:r>
          </a:p>
          <a:p>
            <a:pPr lvl="4"/>
            <a:r>
              <a:rPr lang="zh-CN" altLang="en-US" sz="1100" dirty="0"/>
              <a:t>正文</a:t>
            </a:r>
            <a:r>
              <a:rPr lang="en-US" altLang="zh-CN" sz="1100" dirty="0"/>
              <a:t> -11pt</a:t>
            </a:r>
            <a:endParaRPr lang="zh-CN" altLang="en-US" sz="1100" dirty="0"/>
          </a:p>
          <a:p>
            <a:endParaRPr lang="zh-CN" altLang="en-US" sz="1100" dirty="0"/>
          </a:p>
        </p:txBody>
      </p:sp>
      <p:sp>
        <p:nvSpPr>
          <p:cNvPr id="2" name="标题 1"/>
          <p:cNvSpPr>
            <a:spLocks noGrp="1"/>
          </p:cNvSpPr>
          <p:nvPr>
            <p:ph type="title" hasCustomPrompt="1"/>
          </p:nvPr>
        </p:nvSpPr>
        <p:spPr>
          <a:xfrm>
            <a:off x="226017" y="78407"/>
            <a:ext cx="7050437" cy="595770"/>
          </a:xfrm>
        </p:spPr>
        <p:txBody>
          <a:bodyPr>
            <a:normAutofit/>
          </a:bodyPr>
          <a:lstStyle>
            <a:lvl1pPr>
              <a:defRPr sz="2600" b="1">
                <a:solidFill>
                  <a:schemeClr val="bg2">
                    <a:lumMod val="25000"/>
                  </a:schemeClr>
                </a:solidFill>
                <a:latin typeface="+mj-ea"/>
                <a:ea typeface="+mj-ea"/>
              </a:defRPr>
            </a:lvl1pPr>
          </a:lstStyle>
          <a:p>
            <a:r>
              <a:rPr lang="zh-CN" altLang="en-US" dirty="0"/>
              <a:t>单击此处编辑标题</a:t>
            </a:r>
            <a:r>
              <a:rPr lang="en-US" altLang="zh-CN" dirty="0"/>
              <a:t>-26pt</a:t>
            </a:r>
            <a:endParaRPr lang="zh-CN" altLang="en-US" dirty="0"/>
          </a:p>
        </p:txBody>
      </p:sp>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41459" y="221641"/>
            <a:ext cx="1491145" cy="283172"/>
          </a:xfrm>
          <a:prstGeom prst="rect">
            <a:avLst/>
          </a:prstGeom>
        </p:spPr>
      </p:pic>
      <p:pic>
        <p:nvPicPr>
          <p:cNvPr id="3" name="图片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115475"/>
            <a:ext cx="201426" cy="471469"/>
          </a:xfrm>
          <a:prstGeom prst="rect">
            <a:avLst/>
          </a:prstGeom>
        </p:spPr>
      </p:pic>
    </p:spTree>
    <p:extLst>
      <p:ext uri="{BB962C8B-B14F-4D97-AF65-F5344CB8AC3E}">
        <p14:creationId xmlns:p14="http://schemas.microsoft.com/office/powerpoint/2010/main" val="3606761249"/>
      </p:ext>
    </p:extLst>
  </p:cSld>
  <p:clrMapOvr>
    <a:overrideClrMapping bg1="lt1" tx1="dk1" bg2="lt2" tx2="dk2" accent1="accent1" accent2="accent2" accent3="accent3" accent4="accent4" accent5="accent5" accent6="accent6" hlink="hlink" folHlink="folHlink"/>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BD8856-53D7-4D60-B287-327821BC75DE}" type="datetimeFigureOut">
              <a:rPr lang="zh-CN" altLang="en-US" smtClean="0"/>
              <a:t>2024/8/29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76E15B-5361-4E69-A4B7-FE1089D09B00}" type="slidenum">
              <a:rPr lang="zh-CN" altLang="en-US" smtClean="0"/>
              <a:t>‹Nº›</a:t>
            </a:fld>
            <a:endParaRPr lang="zh-CN" altLang="en-US"/>
          </a:p>
        </p:txBody>
      </p:sp>
    </p:spTree>
    <p:extLst>
      <p:ext uri="{BB962C8B-B14F-4D97-AF65-F5344CB8AC3E}">
        <p14:creationId xmlns:p14="http://schemas.microsoft.com/office/powerpoint/2010/main" val="3729175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8.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43.jpe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6.jp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image" Target="../media/image75.jpeg"/><Relationship Id="rId1" Type="http://schemas.openxmlformats.org/officeDocument/2006/relationships/slideLayout" Target="../slideLayouts/slideLayout12.xml"/><Relationship Id="rId6" Type="http://schemas.openxmlformats.org/officeDocument/2006/relationships/image" Target="../media/image79.png"/><Relationship Id="rId5" Type="http://schemas.openxmlformats.org/officeDocument/2006/relationships/image" Target="../media/image78.jpg"/><Relationship Id="rId4"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567563" y="1328419"/>
            <a:ext cx="9054894" cy="2123658"/>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400" b="1" cap="all" dirty="0">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p>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400" b="1" cap="all" dirty="0">
                <a:solidFill>
                  <a:prstClr val="white"/>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PRODUCTs </a:t>
            </a:r>
            <a:r>
              <a:rPr lang="en-US" altLang="zh-CN" sz="4400" b="1" cap="all" dirty="0">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Introduction</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a:defRPr/>
            </a:pPr>
            <a:r>
              <a:rPr lang="en-US" altLang="zh-CN" sz="2000" b="1" cap="all" dirty="0">
                <a:solidFill>
                  <a:schemeClr val="bg1"/>
                </a:solidFill>
                <a:effectLst>
                  <a:outerShdw blurRad="190500" dist="381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SP40, SP40H, SP60, SP60H,</a:t>
            </a:r>
            <a:r>
              <a:rPr lang="en-US" altLang="zh-CN" sz="2000" b="1" cap="all" dirty="0">
                <a:solidFill>
                  <a:srgbClr val="FF0000"/>
                </a:solidFill>
                <a:effectLst>
                  <a:outerShdw blurRad="190500" dist="381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SP120H</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1203" y="898936"/>
            <a:ext cx="4369091" cy="4369091"/>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4601" y="2366905"/>
            <a:ext cx="4827182" cy="4827182"/>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3577" y="2463375"/>
            <a:ext cx="887175" cy="887175"/>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4950" y="4781467"/>
            <a:ext cx="3627970" cy="1220169"/>
          </a:xfrm>
          <a:prstGeom prst="rect">
            <a:avLst/>
          </a:prstGeom>
        </p:spPr>
      </p:pic>
    </p:spTree>
    <p:extLst>
      <p:ext uri="{BB962C8B-B14F-4D97-AF65-F5344CB8AC3E}">
        <p14:creationId xmlns:p14="http://schemas.microsoft.com/office/powerpoint/2010/main" val="733488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5390" y="1126053"/>
            <a:ext cx="3238900" cy="830997"/>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30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CONTENTS</a:t>
            </a:r>
            <a:endParaRPr kumimoji="0" lang="zh-CN" altLang="en-US" sz="4800" b="1" i="0" u="none" strike="noStrike" kern="1200" cap="none" spc="30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4" name="文本框 3"/>
          <p:cNvSpPr txBox="1"/>
          <p:nvPr/>
        </p:nvSpPr>
        <p:spPr>
          <a:xfrm>
            <a:off x="409706" y="2105480"/>
            <a:ext cx="7223546" cy="2862322"/>
          </a:xfrm>
          <a:prstGeom prst="rect">
            <a:avLst/>
          </a:prstGeom>
          <a:noFill/>
        </p:spPr>
        <p:txBody>
          <a:bodyPr wrap="square" rtlCol="0">
            <a:spAutoFit/>
          </a:bodyPr>
          <a:lstStyle/>
          <a:p>
            <a:pPr marL="514350" lvl="0" indent="-514350">
              <a:lnSpc>
                <a:spcPct val="200000"/>
              </a:lnSpc>
              <a:buFont typeface="+mj-lt"/>
              <a:buAutoNum type="arabicPeriod"/>
              <a:defRPr/>
            </a:pPr>
            <a:r>
              <a:rPr lang="en-US" altLang="zh-CN" sz="2200" b="1" cap="all"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Product Overview</a:t>
            </a:r>
          </a:p>
          <a:p>
            <a:pPr marL="514350" lvl="0" indent="-514350">
              <a:lnSpc>
                <a:spcPct val="200000"/>
              </a:lnSpc>
              <a:buFont typeface="+mj-lt"/>
              <a:buAutoNum type="arabicPeriod"/>
              <a:defRPr/>
            </a:pPr>
            <a:r>
              <a:rPr lang="en-US" altLang="zh-CN" sz="2200" b="1" cap="all"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Key Features</a:t>
            </a:r>
          </a:p>
          <a:p>
            <a:pPr marL="514350" lvl="0" indent="-514350">
              <a:lnSpc>
                <a:spcPct val="200000"/>
              </a:lnSpc>
              <a:buFont typeface="+mj-lt"/>
              <a:buAutoNum type="arabicPeriod"/>
              <a:defRPr/>
            </a:pPr>
            <a:r>
              <a:rPr lang="en-US" altLang="zh-CN" sz="2200" b="1" cap="all"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Software and APPLICATIONS</a:t>
            </a:r>
          </a:p>
          <a:p>
            <a:pPr marL="514350" indent="-514350">
              <a:lnSpc>
                <a:spcPct val="200000"/>
              </a:lnSpc>
              <a:buFont typeface="+mj-lt"/>
              <a:buAutoNum type="arabicPeriod"/>
              <a:defRPr/>
            </a:pPr>
            <a:r>
              <a:rPr lang="en-US" altLang="zh-CN" sz="2200" b="1" cap="all"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COMPETITION</a:t>
            </a:r>
          </a:p>
        </p:txBody>
      </p:sp>
    </p:spTree>
    <p:extLst>
      <p:ext uri="{BB962C8B-B14F-4D97-AF65-F5344CB8AC3E}">
        <p14:creationId xmlns:p14="http://schemas.microsoft.com/office/powerpoint/2010/main" val="904420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58474" y="2111171"/>
            <a:ext cx="1039066" cy="8925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200" b="1" i="1" u="none" strike="noStrike" kern="1200" cap="all" spc="0" normalizeH="0" baseline="0" noProof="0" dirty="0">
                <a:ln>
                  <a:noFill/>
                </a:ln>
                <a:solidFill>
                  <a:srgbClr val="D6D3D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01.</a:t>
            </a:r>
          </a:p>
        </p:txBody>
      </p:sp>
      <p:sp>
        <p:nvSpPr>
          <p:cNvPr id="9" name="文本框 8"/>
          <p:cNvSpPr txBox="1"/>
          <p:nvPr/>
        </p:nvSpPr>
        <p:spPr>
          <a:xfrm>
            <a:off x="478324" y="2998321"/>
            <a:ext cx="4576189" cy="800219"/>
          </a:xfrm>
          <a:prstGeom prst="rect">
            <a:avLst/>
          </a:prstGeom>
          <a:noFill/>
        </p:spPr>
        <p:txBody>
          <a:bodyPr wrap="none" rtlCol="0">
            <a:spAutoFit/>
          </a:bodyPr>
          <a:lstStyle/>
          <a:p>
            <a:pPr lvl="0">
              <a:defRPr/>
            </a:pPr>
            <a:r>
              <a:rPr lang="en-US" altLang="zh-CN" sz="46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Product Overview</a:t>
            </a:r>
          </a:p>
        </p:txBody>
      </p:sp>
    </p:spTree>
    <p:extLst>
      <p:ext uri="{BB962C8B-B14F-4D97-AF65-F5344CB8AC3E}">
        <p14:creationId xmlns:p14="http://schemas.microsoft.com/office/powerpoint/2010/main" val="2198634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圆角矩形 60"/>
          <p:cNvSpPr/>
          <p:nvPr/>
        </p:nvSpPr>
        <p:spPr>
          <a:xfrm>
            <a:off x="3972394" y="5652339"/>
            <a:ext cx="7959652" cy="107950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rot="2700000">
            <a:off x="11440549" y="667395"/>
            <a:ext cx="4250013" cy="4250013"/>
          </a:xfrm>
          <a:prstGeom prst="rect">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直角三角形 29"/>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文本框 37"/>
          <p:cNvSpPr txBox="1"/>
          <p:nvPr/>
        </p:nvSpPr>
        <p:spPr>
          <a:xfrm>
            <a:off x="478324" y="449015"/>
            <a:ext cx="7383631" cy="584775"/>
          </a:xfrm>
          <a:prstGeom prst="rect">
            <a:avLst/>
          </a:prstGeom>
          <a:noFill/>
        </p:spPr>
        <p:txBody>
          <a:bodyPr wrap="squar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Naming Rules</a:t>
            </a:r>
          </a:p>
        </p:txBody>
      </p:sp>
      <p:cxnSp>
        <p:nvCxnSpPr>
          <p:cNvPr id="45" name="直接连接符 44"/>
          <p:cNvCxnSpPr/>
          <p:nvPr/>
        </p:nvCxnSpPr>
        <p:spPr>
          <a:xfrm flipH="1">
            <a:off x="1653914" y="3478735"/>
            <a:ext cx="1" cy="22107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633732" y="3478735"/>
            <a:ext cx="1" cy="22107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a:off x="8626486" y="3892682"/>
            <a:ext cx="227117" cy="37149"/>
          </a:xfrm>
          <a:prstGeom prst="bentConnector2">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324799" y="1594675"/>
            <a:ext cx="113764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8000" b="1" u="sng"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a:t>
            </a:r>
            <a:r>
              <a:rPr kumimoji="0" lang="en-US" altLang="zh-CN"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kumimoji="0" lang="en-US" altLang="zh-CN" sz="8000" b="1" i="0" u="sng"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a:t>
            </a:r>
            <a:r>
              <a:rPr kumimoji="0" lang="en-US" altLang="zh-CN"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8000" b="1" u="sng"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a:t>
            </a:r>
            <a:r>
              <a:rPr kumimoji="0" lang="en-US" altLang="zh-CN"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kumimoji="0" lang="en-US" altLang="zh-CN" sz="8000" b="1" i="0" u="sng"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a:t>
            </a:r>
            <a:r>
              <a:rPr kumimoji="0" lang="en-US" altLang="zh-CN"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kumimoji="0" lang="en-US" altLang="zh-CN" sz="8000" b="1" i="0" u="sng"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L19</a:t>
            </a:r>
            <a:endParaRPr kumimoji="0" lang="zh-CN" altLang="en-US" sz="80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49" name="文本框 48"/>
          <p:cNvSpPr txBox="1"/>
          <p:nvPr/>
        </p:nvSpPr>
        <p:spPr>
          <a:xfrm>
            <a:off x="3357629" y="4412621"/>
            <a:ext cx="1941921" cy="75713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sz="1600" b="1">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rPr>
              <a:t>4: 480×360</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rPr>
              <a:t>6: 640×512</a:t>
            </a:r>
          </a:p>
          <a:p>
            <a:pPr lvl="0">
              <a:lnSpc>
                <a:spcPct val="120000"/>
              </a:lnSpc>
              <a:defRPr/>
            </a:pPr>
            <a:r>
              <a:rPr lang="en-US" altLang="zh-CN" sz="1200" b="0" dirty="0">
                <a:solidFill>
                  <a:prstClr val="black"/>
                </a:solidFill>
                <a:latin typeface="Calibri" panose="020F0502020204030204" pitchFamily="34" charset="0"/>
                <a:sym typeface="微软雅黑" panose="020B0503020204020204" pitchFamily="34" charset="-122"/>
              </a:rPr>
              <a:t>12</a:t>
            </a:r>
            <a:r>
              <a:rPr lang="zh-CN" altLang="en-US" sz="1200" b="0" dirty="0">
                <a:solidFill>
                  <a:prstClr val="black"/>
                </a:solidFill>
                <a:latin typeface="Calibri" panose="020F0502020204030204" pitchFamily="34" charset="0"/>
                <a:sym typeface="微软雅黑" panose="020B0503020204020204" pitchFamily="34" charset="-122"/>
              </a:rPr>
              <a:t>：</a:t>
            </a:r>
            <a:r>
              <a:rPr lang="en-US" altLang="zh-CN" sz="1200" b="0" dirty="0">
                <a:solidFill>
                  <a:prstClr val="black"/>
                </a:solidFill>
                <a:latin typeface="Calibri" panose="020F0502020204030204" pitchFamily="34" charset="0"/>
                <a:sym typeface="微软雅黑" panose="020B0503020204020204" pitchFamily="34" charset="-122"/>
              </a:rPr>
              <a:t>1280×1024</a:t>
            </a:r>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endParaRPr>
          </a:p>
        </p:txBody>
      </p:sp>
      <p:sp>
        <p:nvSpPr>
          <p:cNvPr id="50" name="文本框 49"/>
          <p:cNvSpPr txBox="1"/>
          <p:nvPr/>
        </p:nvSpPr>
        <p:spPr>
          <a:xfrm>
            <a:off x="960594" y="4411729"/>
            <a:ext cx="2306937" cy="520784"/>
          </a:xfrm>
          <a:prstGeom prst="rect">
            <a:avLst/>
          </a:prstGeom>
          <a:noFill/>
        </p:spPr>
        <p:txBody>
          <a:bodyPr wrap="square" rtlCol="0">
            <a:spAutoFit/>
          </a:bodyPr>
          <a:lstStyle>
            <a:defPPr>
              <a:defRPr lang="zh-CN"/>
            </a:defPPr>
            <a:lvl1pPr lvl="0" algn="ctr">
              <a:defRPr sz="2000" b="1">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defRPr>
            </a:lvl1pPr>
          </a:lstStyle>
          <a:p>
            <a:pPr lvl="0" algn="l">
              <a:lnSpc>
                <a:spcPct val="120000"/>
              </a:lnSpc>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sym typeface="微软雅黑" panose="020B0503020204020204" pitchFamily="34" charset="-122"/>
              </a:rPr>
              <a:t>G: G </a:t>
            </a:r>
            <a:r>
              <a:rPr lang="en-US" altLang="zh-CN" sz="1200" b="0" dirty="0">
                <a:solidFill>
                  <a:prstClr val="black"/>
                </a:solidFill>
                <a:latin typeface="Calibri" panose="020F0502020204030204" pitchFamily="34" charset="0"/>
                <a:sym typeface="微软雅黑" panose="020B0503020204020204" pitchFamily="34" charset="-122"/>
              </a:rPr>
              <a:t>Series</a:t>
            </a:r>
          </a:p>
          <a:p>
            <a:pPr lvl="0" algn="l">
              <a:lnSpc>
                <a:spcPct val="120000"/>
              </a:lnSpc>
              <a:defRPr/>
            </a:pPr>
            <a:r>
              <a:rPr lang="en-US" altLang="zh-CN" sz="1200" b="0" dirty="0">
                <a:solidFill>
                  <a:prstClr val="black"/>
                </a:solidFill>
                <a:latin typeface="Calibri" panose="020F0502020204030204" pitchFamily="34" charset="0"/>
                <a:sym typeface="微软雅黑" panose="020B0503020204020204" pitchFamily="34" charset="-122"/>
              </a:rPr>
              <a:t>SP: SP Series </a:t>
            </a:r>
          </a:p>
        </p:txBody>
      </p:sp>
      <p:sp>
        <p:nvSpPr>
          <p:cNvPr id="51" name="文本框 50"/>
          <p:cNvSpPr txBox="1"/>
          <p:nvPr/>
        </p:nvSpPr>
        <p:spPr>
          <a:xfrm>
            <a:off x="4883859" y="4425611"/>
            <a:ext cx="1499745" cy="53553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Default/0: 1</a:t>
            </a:r>
            <a:r>
              <a:rPr kumimoji="0" lang="en-US" altLang="zh-CN" sz="1200" b="0" i="0" u="none" strike="noStrike" kern="1200" cap="none" spc="0" normalizeH="0" baseline="3000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a:t>
            </a: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Gen</a:t>
            </a: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 2nd Gen.</a:t>
            </a:r>
          </a:p>
        </p:txBody>
      </p:sp>
      <p:cxnSp>
        <p:nvCxnSpPr>
          <p:cNvPr id="52" name="肘形连接符 51"/>
          <p:cNvCxnSpPr/>
          <p:nvPr/>
        </p:nvCxnSpPr>
        <p:spPr>
          <a:xfrm rot="5400000">
            <a:off x="1772726" y="3055778"/>
            <a:ext cx="974129" cy="904243"/>
          </a:xfrm>
          <a:prstGeom prst="bentConnector3">
            <a:avLst>
              <a:gd name="adj1" fmla="val 50000"/>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4206231" y="2990901"/>
            <a:ext cx="0" cy="971957"/>
          </a:xfrm>
          <a:prstGeom prst="line">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8538308" y="4403706"/>
            <a:ext cx="2329748" cy="9787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L50: 50 Degree Lens</a:t>
            </a:r>
          </a:p>
          <a:p>
            <a:pPr>
              <a:lnSpc>
                <a:spcPct val="120000"/>
              </a:lnSpc>
              <a:defRPr/>
            </a:pP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L25: 25 Degree Lens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L12:</a:t>
            </a:r>
            <a:r>
              <a:rPr kumimoji="0" lang="en-US" altLang="zh-CN" sz="1200" b="0" i="0" u="none" strike="noStrike" kern="1200" cap="none" spc="0" normalizeH="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12 Degree Lens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L8</a:t>
            </a: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8 Degree Lens</a:t>
            </a:r>
          </a:p>
        </p:txBody>
      </p:sp>
      <p:sp>
        <p:nvSpPr>
          <p:cNvPr id="59" name="矩形 58"/>
          <p:cNvSpPr/>
          <p:nvPr/>
        </p:nvSpPr>
        <p:spPr>
          <a:xfrm>
            <a:off x="6343173" y="4412621"/>
            <a:ext cx="1867299" cy="7571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 High Temp. Series</a:t>
            </a:r>
          </a:p>
          <a:p>
            <a:pPr lvl="0">
              <a:lnSpc>
                <a:spcPct val="120000"/>
              </a:lnSpc>
              <a:defRPr/>
            </a:pPr>
            <a:r>
              <a:rPr kumimoji="0" lang="en-US" altLang="zh-CN" sz="1200" b="0" i="0" u="none" strike="noStrike" kern="1200" cap="none" spc="0" normalizeH="0" baseline="0" noProof="0" dirty="0">
                <a:ln>
                  <a:noFill/>
                </a:ln>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W: W</a:t>
            </a:r>
            <a:r>
              <a:rPr lang="en-US" altLang="zh-CN" sz="12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ide </a:t>
            </a:r>
            <a:r>
              <a:rPr lang="en-US" altLang="zh-CN" sz="1200" dirty="0" err="1">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FOV</a:t>
            </a:r>
            <a:endParaRPr kumimoji="0" lang="en-US" altLang="zh-CN" sz="1200" b="0" i="0" u="none" strike="noStrike" kern="1200" cap="none" spc="0" normalizeH="0" baseline="0" noProof="0" dirty="0">
              <a:ln>
                <a:noFill/>
              </a:ln>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 Thermal only</a:t>
            </a:r>
          </a:p>
        </p:txBody>
      </p:sp>
      <p:cxnSp>
        <p:nvCxnSpPr>
          <p:cNvPr id="69" name="肘形连接符 68"/>
          <p:cNvCxnSpPr/>
          <p:nvPr/>
        </p:nvCxnSpPr>
        <p:spPr>
          <a:xfrm rot="16200000" flipH="1">
            <a:off x="6351903" y="3122109"/>
            <a:ext cx="983560" cy="697938"/>
          </a:xfrm>
          <a:prstGeom prst="bentConnector3">
            <a:avLst>
              <a:gd name="adj1" fmla="val 50000"/>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4" name="肘形连接符 73"/>
          <p:cNvCxnSpPr/>
          <p:nvPr/>
        </p:nvCxnSpPr>
        <p:spPr>
          <a:xfrm rot="16200000" flipH="1">
            <a:off x="9104166" y="3037705"/>
            <a:ext cx="960358" cy="843541"/>
          </a:xfrm>
          <a:prstGeom prst="bentConnector3">
            <a:avLst>
              <a:gd name="adj1" fmla="val 50000"/>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935170" y="4051523"/>
            <a:ext cx="155561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Product Series</a:t>
            </a:r>
          </a:p>
        </p:txBody>
      </p:sp>
      <p:sp>
        <p:nvSpPr>
          <p:cNvPr id="19" name="文本框 18"/>
          <p:cNvSpPr txBox="1"/>
          <p:nvPr/>
        </p:nvSpPr>
        <p:spPr>
          <a:xfrm>
            <a:off x="3333193" y="4051523"/>
            <a:ext cx="120398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Resolution</a:t>
            </a:r>
          </a:p>
        </p:txBody>
      </p:sp>
      <p:cxnSp>
        <p:nvCxnSpPr>
          <p:cNvPr id="21" name="直接连接符 20"/>
          <p:cNvCxnSpPr/>
          <p:nvPr/>
        </p:nvCxnSpPr>
        <p:spPr>
          <a:xfrm>
            <a:off x="5450243" y="2979298"/>
            <a:ext cx="0" cy="971957"/>
          </a:xfrm>
          <a:prstGeom prst="line">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4927739" y="4055387"/>
            <a:ext cx="125790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Generation</a:t>
            </a:r>
          </a:p>
        </p:txBody>
      </p:sp>
      <p:sp>
        <p:nvSpPr>
          <p:cNvPr id="24" name="文本框 23"/>
          <p:cNvSpPr txBox="1"/>
          <p:nvPr/>
        </p:nvSpPr>
        <p:spPr>
          <a:xfrm>
            <a:off x="6318761" y="4042397"/>
            <a:ext cx="1953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Extended Features</a:t>
            </a:r>
          </a:p>
        </p:txBody>
      </p:sp>
      <p:sp>
        <p:nvSpPr>
          <p:cNvPr id="29" name="文本框 28"/>
          <p:cNvSpPr txBox="1"/>
          <p:nvPr/>
        </p:nvSpPr>
        <p:spPr>
          <a:xfrm>
            <a:off x="8535517" y="4042397"/>
            <a:ext cx="21648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Interchangeable</a:t>
            </a: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lens</a:t>
            </a:r>
          </a:p>
        </p:txBody>
      </p:sp>
      <p:sp>
        <p:nvSpPr>
          <p:cNvPr id="55" name="矩形 54"/>
          <p:cNvSpPr/>
          <p:nvPr/>
        </p:nvSpPr>
        <p:spPr>
          <a:xfrm>
            <a:off x="8325385" y="5967955"/>
            <a:ext cx="3305713" cy="523220"/>
          </a:xfrm>
          <a:prstGeom prst="rect">
            <a:avLst/>
          </a:prstGeom>
        </p:spPr>
        <p:txBody>
          <a:bodyPr wrap="none">
            <a:spAutoFit/>
          </a:bodyPr>
          <a:lstStyle/>
          <a:p>
            <a:pPr lvl="0">
              <a:defRPr/>
            </a:pPr>
            <a:r>
              <a:rPr lang="en-US" altLang="zh-CN" sz="2800" b="1" dirty="0">
                <a:solidFill>
                  <a:prstClr val="black">
                    <a:lumMod val="85000"/>
                    <a:lumOff val="15000"/>
                  </a:prst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SP60/SP60H/SP120H</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2891" y="5689814"/>
            <a:ext cx="994215" cy="994215"/>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4491" y="5689815"/>
            <a:ext cx="994215" cy="994215"/>
          </a:xfrm>
          <a:prstGeom prst="rect">
            <a:avLst/>
          </a:prstGeom>
        </p:spPr>
      </p:pic>
      <p:sp>
        <p:nvSpPr>
          <p:cNvPr id="7" name="矩形 6"/>
          <p:cNvSpPr/>
          <p:nvPr/>
        </p:nvSpPr>
        <p:spPr>
          <a:xfrm>
            <a:off x="5176848" y="5977617"/>
            <a:ext cx="2016899" cy="523220"/>
          </a:xfrm>
          <a:prstGeom prst="rect">
            <a:avLst/>
          </a:prstGeom>
        </p:spPr>
        <p:txBody>
          <a:bodyPr wrap="none">
            <a:spAutoFit/>
          </a:bodyPr>
          <a:lstStyle/>
          <a:p>
            <a:r>
              <a:rPr lang="en-US" altLang="zh-CN" sz="2800" b="1"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SP40/SP40H</a:t>
            </a:r>
            <a:endParaRPr lang="zh-CN" altLang="en-US" sz="2800" b="1" dirty="0">
              <a:solidFill>
                <a:srgbClr val="FF0000"/>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3" name="文本框 32"/>
          <p:cNvSpPr txBox="1"/>
          <p:nvPr/>
        </p:nvSpPr>
        <p:spPr>
          <a:xfrm>
            <a:off x="10089757" y="4403706"/>
            <a:ext cx="2329748" cy="9787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L37: 50 Degree Lens</a:t>
            </a:r>
          </a:p>
          <a:p>
            <a:pPr>
              <a:lnSpc>
                <a:spcPct val="120000"/>
              </a:lnSpc>
              <a:defRPr/>
            </a:pP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L19: 37 Degree Lens</a:t>
            </a:r>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L9:</a:t>
            </a:r>
            <a:r>
              <a:rPr kumimoji="0" lang="en-US" altLang="zh-CN" sz="1200" b="0" i="0" u="none" strike="noStrike" kern="1200" cap="none" spc="0" normalizeH="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12 Degree Lens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L6: 8 Degree Lens</a:t>
            </a:r>
          </a:p>
        </p:txBody>
      </p:sp>
    </p:spTree>
    <p:extLst>
      <p:ext uri="{BB962C8B-B14F-4D97-AF65-F5344CB8AC3E}">
        <p14:creationId xmlns:p14="http://schemas.microsoft.com/office/powerpoint/2010/main" val="2391299682"/>
      </p:ext>
    </p:extLst>
  </p:cSld>
  <p:clrMapOvr>
    <a:masterClrMapping/>
  </p:clrMapOvr>
  <mc:AlternateContent xmlns:mc="http://schemas.openxmlformats.org/markup-compatibility/2006" xmlns:p14="http://schemas.microsoft.com/office/powerpoint/2010/main">
    <mc:Choice Requires="p14">
      <p:transition spd="slow" p14:dur="2000" advTm="40148"/>
    </mc:Choice>
    <mc:Fallback xmlns="">
      <p:transition spd="slow" advTm="4014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nvGraphicFramePr>
        <p:xfrm>
          <a:off x="414669" y="674177"/>
          <a:ext cx="9882101" cy="5981803"/>
        </p:xfrm>
        <a:graphic>
          <a:graphicData uri="http://schemas.openxmlformats.org/drawingml/2006/table">
            <a:tbl>
              <a:tblPr firstRow="1" bandRow="1">
                <a:tableStyleId>{5C22544A-7EE6-4342-B048-85BDC9FD1C3A}</a:tableStyleId>
              </a:tblPr>
              <a:tblGrid>
                <a:gridCol w="1234336">
                  <a:extLst>
                    <a:ext uri="{9D8B030D-6E8A-4147-A177-3AD203B41FA5}">
                      <a16:colId xmlns:a16="http://schemas.microsoft.com/office/drawing/2014/main" val="59576579"/>
                    </a:ext>
                  </a:extLst>
                </a:gridCol>
                <a:gridCol w="2002814">
                  <a:extLst>
                    <a:ext uri="{9D8B030D-6E8A-4147-A177-3AD203B41FA5}">
                      <a16:colId xmlns:a16="http://schemas.microsoft.com/office/drawing/2014/main" val="2353080683"/>
                    </a:ext>
                  </a:extLst>
                </a:gridCol>
                <a:gridCol w="1496577">
                  <a:extLst>
                    <a:ext uri="{9D8B030D-6E8A-4147-A177-3AD203B41FA5}">
                      <a16:colId xmlns:a16="http://schemas.microsoft.com/office/drawing/2014/main" val="1110069035"/>
                    </a:ext>
                  </a:extLst>
                </a:gridCol>
                <a:gridCol w="1708600">
                  <a:extLst>
                    <a:ext uri="{9D8B030D-6E8A-4147-A177-3AD203B41FA5}">
                      <a16:colId xmlns:a16="http://schemas.microsoft.com/office/drawing/2014/main" val="1931354699"/>
                    </a:ext>
                  </a:extLst>
                </a:gridCol>
                <a:gridCol w="214754">
                  <a:extLst>
                    <a:ext uri="{9D8B030D-6E8A-4147-A177-3AD203B41FA5}">
                      <a16:colId xmlns:a16="http://schemas.microsoft.com/office/drawing/2014/main" val="2462525400"/>
                    </a:ext>
                  </a:extLst>
                </a:gridCol>
                <a:gridCol w="1498658">
                  <a:extLst>
                    <a:ext uri="{9D8B030D-6E8A-4147-A177-3AD203B41FA5}">
                      <a16:colId xmlns:a16="http://schemas.microsoft.com/office/drawing/2014/main" val="3577094139"/>
                    </a:ext>
                  </a:extLst>
                </a:gridCol>
                <a:gridCol w="1726362">
                  <a:extLst>
                    <a:ext uri="{9D8B030D-6E8A-4147-A177-3AD203B41FA5}">
                      <a16:colId xmlns:a16="http://schemas.microsoft.com/office/drawing/2014/main" val="4071492028"/>
                    </a:ext>
                  </a:extLst>
                </a:gridCol>
              </a:tblGrid>
              <a:tr h="370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Basic Parameters</a:t>
                      </a:r>
                    </a:p>
                  </a:txBody>
                  <a:tcPr marL="72000" marR="72000" marT="0" marB="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SP40</a:t>
                      </a:r>
                    </a:p>
                  </a:txBody>
                  <a:tcPr marL="72000" marR="72000" marT="0" marB="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SP40H</a:t>
                      </a:r>
                    </a:p>
                  </a:txBody>
                  <a:tcPr marL="72000" marR="72000" marT="0" marB="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SP60</a:t>
                      </a:r>
                    </a:p>
                  </a:txBody>
                  <a:tcPr marL="72000" marR="72000" marT="0" marB="0" anchor="ctr">
                    <a:gradFill>
                      <a:gsLst>
                        <a:gs pos="5000">
                          <a:srgbClr val="EA592D"/>
                        </a:gs>
                        <a:gs pos="100000">
                          <a:srgbClr val="DF2771"/>
                        </a:gs>
                      </a:gsLst>
                      <a:lin ang="13800000" scaled="0"/>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SP60H</a:t>
                      </a:r>
                    </a:p>
                  </a:txBody>
                  <a:tcPr marL="72000" marR="72000" marT="0" marB="0" anchor="ctr">
                    <a:gradFill>
                      <a:gsLst>
                        <a:gs pos="5000">
                          <a:srgbClr val="EA592D"/>
                        </a:gs>
                        <a:gs pos="100000">
                          <a:srgbClr val="DF2771"/>
                        </a:gs>
                      </a:gsLst>
                      <a:lin ang="13800000" scaled="0"/>
                    </a:gra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SP120H</a:t>
                      </a:r>
                    </a:p>
                  </a:txBody>
                  <a:tcPr marL="72000" marR="72000" marT="0" marB="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3201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IR Resolution</a:t>
                      </a: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480 × 360 (172,800 pixels)</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480 × 360 (172,800 pixels)</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640 × 480 (307,200 pixels)</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gridSpan="2">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640 × 480 (307,200 pixels)</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9525" marR="9525" marT="9525" marB="0" anchor="ctr">
                    <a:solidFill>
                      <a:schemeClr val="bg1">
                        <a:lumMod val="95000"/>
                      </a:schemeClr>
                    </a:solidFill>
                  </a:tcPr>
                </a:tc>
                <a:tc>
                  <a:txBody>
                    <a:bodyPr/>
                    <a:lstStyle/>
                    <a:p>
                      <a:pPr marL="0" algn="ctr" defTabSz="914400" rtl="0" eaLnBrk="1" latinLnBrk="0" hangingPunct="1"/>
                      <a:r>
                        <a:rPr lang="de-DE" altLang="zh-CN" sz="1000" b="0" i="0" kern="1200" dirty="0">
                          <a:solidFill>
                            <a:schemeClr val="tx1"/>
                          </a:solidFill>
                          <a:effectLst/>
                          <a:latin typeface="Calibri" panose="020F0502020204030204" pitchFamily="34" charset="0"/>
                          <a:ea typeface="+mn-ea"/>
                          <a:cs typeface="Calibri" panose="020F0502020204030204" pitchFamily="34" charset="0"/>
                        </a:rPr>
                        <a:t>1280 x 1024 (1 310 720 pixels)</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3473588936"/>
                  </a:ext>
                </a:extLst>
              </a:tr>
              <a:tr h="335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SuperIR</a:t>
                      </a:r>
                      <a:endPar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a:txBody>
                    <a:bodyPr/>
                    <a:lstStyle/>
                    <a:p>
                      <a:pPr marL="0" algn="ctr" defTabSz="914400" rtl="0" eaLnBrk="1" latinLnBrk="0" hangingPunct="1"/>
                      <a:r>
                        <a:rPr lang="de-DE" altLang="zh-CN" sz="1000" b="0" i="0" kern="1200" dirty="0">
                          <a:solidFill>
                            <a:srgbClr val="FF0000"/>
                          </a:solidFill>
                          <a:effectLst/>
                          <a:latin typeface="Calibri" panose="020F0502020204030204" pitchFamily="34" charset="0"/>
                          <a:ea typeface="+mn-ea"/>
                          <a:cs typeface="Calibri" panose="020F0502020204030204" pitchFamily="34" charset="0"/>
                        </a:rPr>
                        <a:t>960 x 720 (691,200 pixels)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de-DE" altLang="zh-CN" sz="1000" b="0" i="0" kern="1200" dirty="0">
                          <a:solidFill>
                            <a:srgbClr val="FF0000"/>
                          </a:solidFill>
                          <a:effectLst/>
                          <a:latin typeface="Calibri" panose="020F0502020204030204" pitchFamily="34" charset="0"/>
                          <a:ea typeface="+mn-ea"/>
                          <a:cs typeface="Calibri" panose="020F0502020204030204" pitchFamily="34" charset="0"/>
                        </a:rPr>
                        <a:t>960 x 720 (691,200 pixels)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de-DE" altLang="zh-CN" sz="1000" b="0" i="0" kern="1200" dirty="0">
                          <a:solidFill>
                            <a:srgbClr val="FF0000"/>
                          </a:solidFill>
                          <a:effectLst/>
                          <a:latin typeface="Calibri" panose="020F0502020204030204" pitchFamily="34" charset="0"/>
                          <a:ea typeface="+mn-ea"/>
                          <a:cs typeface="Calibri" panose="020F0502020204030204" pitchFamily="34" charset="0"/>
                        </a:rPr>
                        <a:t>1280 x 960 (1,228,800 pixels)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gridSpan="2">
                  <a:txBody>
                    <a:bodyPr/>
                    <a:lstStyle/>
                    <a:p>
                      <a:pPr marL="0" algn="ctr" defTabSz="914400" rtl="0" eaLnBrk="1" latinLnBrk="0" hangingPunct="1"/>
                      <a:r>
                        <a:rPr lang="de-DE" altLang="zh-CN" sz="1000" b="0" i="0" kern="1200" dirty="0">
                          <a:solidFill>
                            <a:srgbClr val="FF0000"/>
                          </a:solidFill>
                          <a:effectLst/>
                          <a:latin typeface="Calibri" panose="020F0502020204030204" pitchFamily="34" charset="0"/>
                          <a:ea typeface="+mn-ea"/>
                          <a:cs typeface="Calibri" panose="020F0502020204030204" pitchFamily="34" charset="0"/>
                        </a:rPr>
                        <a:t>1280 x 960 (1,228,800 pixels)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9525" marR="9525" marT="9525" marB="0" anchor="ctr">
                    <a:solidFill>
                      <a:schemeClr val="bg1">
                        <a:lumMod val="95000"/>
                      </a:schemeClr>
                    </a:solidFill>
                  </a:tcPr>
                </a:tc>
                <a:tc>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2560 × 2048 (5,242,880 pixels)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4290285918"/>
                  </a:ext>
                </a:extLst>
              </a:tr>
              <a:tr h="239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NETD</a:t>
                      </a:r>
                    </a:p>
                  </a:txBody>
                  <a:tcPr marL="72000" marR="72000" marT="0" marB="0" anchor="ctr">
                    <a:solidFill>
                      <a:schemeClr val="bg1">
                        <a:lumMod val="95000"/>
                      </a:schemeClr>
                    </a:solidFill>
                  </a:tcPr>
                </a:tc>
                <a:tc gridSpan="5">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&lt; 30 </a:t>
                      </a:r>
                      <a:r>
                        <a:rPr lang="en-US" altLang="zh-CN" sz="1000" b="0" i="0" kern="1200" dirty="0" err="1">
                          <a:solidFill>
                            <a:schemeClr val="dk1"/>
                          </a:solidFill>
                          <a:effectLst/>
                          <a:latin typeface="Calibri" panose="020F0502020204030204" pitchFamily="34" charset="0"/>
                          <a:ea typeface="+mn-ea"/>
                          <a:cs typeface="Calibri" panose="020F0502020204030204" pitchFamily="34" charset="0"/>
                        </a:rPr>
                        <a:t>mK</a:t>
                      </a:r>
                      <a:r>
                        <a:rPr lang="en-US" altLang="zh-CN" sz="1000" b="0" i="0" kern="1200" dirty="0">
                          <a:solidFill>
                            <a:schemeClr val="dk1"/>
                          </a:solidFill>
                          <a:effectLst/>
                          <a:latin typeface="Calibri" panose="020F0502020204030204" pitchFamily="34" charset="0"/>
                          <a:ea typeface="+mn-ea"/>
                          <a:cs typeface="Calibri" panose="020F0502020204030204" pitchFamily="34" charset="0"/>
                        </a:rPr>
                        <a:t> (@ 25 °C, F#=1.0)</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pPr marL="0" algn="l"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pPr marL="0" algn="l"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endParaRPr lang="zh-CN" altLang="en-US"/>
                    </a:p>
                  </a:txBody>
                  <a:tcPr/>
                </a:tc>
                <a:tc hMerge="1">
                  <a:txBody>
                    <a:bodyPr/>
                    <a:lstStyle/>
                    <a:p>
                      <a:pPr marL="0" algn="l"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a:txBody>
                    <a:bodyPr/>
                    <a:lstStyle/>
                    <a:p>
                      <a:pPr marL="0" algn="ctr" defTabSz="914400" rtl="0" eaLnBrk="1" latinLnBrk="0" hangingPunct="1"/>
                      <a:r>
                        <a:rPr lang="zh-CN" altLang="en-US" sz="1000" b="0" i="0" kern="1200" dirty="0">
                          <a:solidFill>
                            <a:schemeClr val="dk1"/>
                          </a:solidFill>
                          <a:effectLst/>
                          <a:latin typeface="Calibri" panose="020F0502020204030204" pitchFamily="34" charset="0"/>
                          <a:ea typeface="+mn-ea"/>
                          <a:cs typeface="Calibri" panose="020F0502020204030204" pitchFamily="34" charset="0"/>
                        </a:rPr>
                        <a:t>＜ </a:t>
                      </a:r>
                      <a:r>
                        <a:rPr lang="en-US" altLang="zh-CN" sz="1000" b="0" i="0" kern="1200" dirty="0">
                          <a:solidFill>
                            <a:schemeClr val="dk1"/>
                          </a:solidFill>
                          <a:effectLst/>
                          <a:latin typeface="Calibri" panose="020F0502020204030204" pitchFamily="34" charset="0"/>
                          <a:ea typeface="+mn-ea"/>
                          <a:cs typeface="Calibri" panose="020F0502020204030204" pitchFamily="34" charset="0"/>
                        </a:rPr>
                        <a:t>20mK (@ 25 °C, F#=1.0)</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2357801109"/>
                  </a:ext>
                </a:extLst>
              </a:tr>
              <a:tr h="318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Image Frequency</a:t>
                      </a:r>
                      <a:endPar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gridSpan="5">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25 Hz</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pPr marL="0" algn="l"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a:p>
                  </a:txBody>
                  <a:tcPr/>
                </a:tc>
                <a:tc hMerge="1">
                  <a:txBody>
                    <a:bodyPr/>
                    <a:lstStyle/>
                    <a:p>
                      <a:endParaRPr lang="zh-CN" altLang="en-US" dirty="0"/>
                    </a:p>
                  </a:txBody>
                  <a:tcPr marL="9525" marR="9525" marT="9525"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30Hz</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1899124235"/>
                  </a:ext>
                </a:extLst>
              </a:tr>
              <a:tr h="239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Focal Length</a:t>
                      </a:r>
                      <a:endPar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25 mm</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25 mm</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gridSpan="2">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25 mm</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a:p>
                  </a:txBody>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25 mm</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35 mm</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3451836295"/>
                  </a:ext>
                </a:extLst>
              </a:tr>
              <a:tr h="503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Field of View (FOV)</a:t>
                      </a:r>
                      <a:endPar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18.7° × 14°</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18.7° × 14°</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gridSpan="2">
                  <a:txBody>
                    <a:bodyPr/>
                    <a:lstStyle/>
                    <a:p>
                      <a:pPr marL="0" algn="ctr" defTabSz="914400" rtl="0" eaLnBrk="1" latinLnBrk="0" hangingPunct="1"/>
                      <a:r>
                        <a:rPr lang="zh-CN" altLang="en-US" sz="1000" b="0" i="0" kern="1200" dirty="0">
                          <a:solidFill>
                            <a:schemeClr val="dk1"/>
                          </a:solidFill>
                          <a:effectLst/>
                          <a:latin typeface="Calibri" panose="020F0502020204030204" pitchFamily="34" charset="0"/>
                          <a:ea typeface="+mn-ea"/>
                          <a:cs typeface="Calibri" panose="020F0502020204030204" pitchFamily="34" charset="0"/>
                        </a:rPr>
                        <a:t> </a:t>
                      </a:r>
                      <a:r>
                        <a:rPr lang="en-US" altLang="zh-CN" sz="1000" b="0" i="0" kern="1200" dirty="0">
                          <a:solidFill>
                            <a:schemeClr val="dk1"/>
                          </a:solidFill>
                          <a:effectLst/>
                          <a:latin typeface="Calibri" panose="020F0502020204030204" pitchFamily="34" charset="0"/>
                          <a:ea typeface="+mn-ea"/>
                          <a:cs typeface="Calibri" panose="020F0502020204030204" pitchFamily="34" charset="0"/>
                        </a:rPr>
                        <a:t>24.8° × 18.7°</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a:p>
                  </a:txBody>
                  <a:tcPr/>
                </a:tc>
                <a:tc>
                  <a:txBody>
                    <a:bodyPr/>
                    <a:lstStyle/>
                    <a:p>
                      <a:pPr marL="0" algn="ctr" defTabSz="914400" rtl="0" eaLnBrk="1" latinLnBrk="0" hangingPunct="1"/>
                      <a:r>
                        <a:rPr lang="zh-CN" altLang="en-US" sz="1000" b="0" i="0" kern="1200" dirty="0">
                          <a:solidFill>
                            <a:schemeClr val="dk1"/>
                          </a:solidFill>
                          <a:effectLst/>
                          <a:latin typeface="Calibri" panose="020F0502020204030204" pitchFamily="34" charset="0"/>
                          <a:ea typeface="+mn-ea"/>
                          <a:cs typeface="Calibri" panose="020F0502020204030204" pitchFamily="34" charset="0"/>
                        </a:rPr>
                        <a:t> </a:t>
                      </a:r>
                      <a:r>
                        <a:rPr lang="en-US" altLang="zh-CN" sz="1000" b="0" i="0" kern="1200" dirty="0">
                          <a:solidFill>
                            <a:schemeClr val="dk1"/>
                          </a:solidFill>
                          <a:effectLst/>
                          <a:latin typeface="Calibri" panose="020F0502020204030204" pitchFamily="34" charset="0"/>
                          <a:ea typeface="+mn-ea"/>
                          <a:cs typeface="Calibri" panose="020F0502020204030204" pitchFamily="34" charset="0"/>
                        </a:rPr>
                        <a:t>24.8° × 18.7°</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zh-CN" altLang="en-US" sz="1000" b="0" i="0" kern="1200" dirty="0">
                          <a:solidFill>
                            <a:schemeClr val="dk1"/>
                          </a:solidFill>
                          <a:effectLst/>
                          <a:latin typeface="Calibri" panose="020F0502020204030204" pitchFamily="34" charset="0"/>
                          <a:ea typeface="+mn-ea"/>
                          <a:cs typeface="Calibri" panose="020F0502020204030204" pitchFamily="34" charset="0"/>
                        </a:rPr>
                        <a:t> </a:t>
                      </a:r>
                      <a:r>
                        <a:rPr lang="en-US" altLang="zh-CN" sz="1000" b="0" i="0" kern="1200" dirty="0">
                          <a:solidFill>
                            <a:schemeClr val="dk1"/>
                          </a:solidFill>
                          <a:effectLst/>
                          <a:latin typeface="Calibri" panose="020F0502020204030204" pitchFamily="34" charset="0"/>
                          <a:ea typeface="+mn-ea"/>
                          <a:cs typeface="Calibri" panose="020F0502020204030204" pitchFamily="34" charset="0"/>
                        </a:rPr>
                        <a:t>25° × 20°</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3070693963"/>
                  </a:ext>
                </a:extLst>
              </a:tr>
              <a:tr h="3888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Spatial Resolution (IFOV)</a:t>
                      </a:r>
                      <a:endPar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1.13 </a:t>
                      </a:r>
                      <a:r>
                        <a:rPr lang="en-US" altLang="zh-CN" sz="1000" b="0" i="0" kern="1200" dirty="0" err="1">
                          <a:solidFill>
                            <a:schemeClr val="dk1"/>
                          </a:solidFill>
                          <a:effectLst/>
                          <a:latin typeface="Calibri" panose="020F0502020204030204" pitchFamily="34" charset="0"/>
                          <a:ea typeface="+mn-ea"/>
                          <a:cs typeface="Calibri" panose="020F0502020204030204" pitchFamily="34" charset="0"/>
                        </a:rPr>
                        <a:t>mrad</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0.68 </a:t>
                      </a:r>
                      <a:r>
                        <a:rPr lang="en-US" altLang="zh-CN" sz="1000" b="0" i="0" kern="1200" dirty="0" err="1">
                          <a:solidFill>
                            <a:schemeClr val="dk1"/>
                          </a:solidFill>
                          <a:effectLst/>
                          <a:latin typeface="Calibri" panose="020F0502020204030204" pitchFamily="34" charset="0"/>
                          <a:ea typeface="+mn-ea"/>
                          <a:cs typeface="Calibri" panose="020F0502020204030204" pitchFamily="34" charset="0"/>
                        </a:rPr>
                        <a:t>mrad</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gridSpan="2">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0.68 </a:t>
                      </a:r>
                      <a:r>
                        <a:rPr lang="en-US" altLang="zh-CN" sz="1000" b="0" i="0" kern="1200" dirty="0" err="1">
                          <a:solidFill>
                            <a:schemeClr val="dk1"/>
                          </a:solidFill>
                          <a:effectLst/>
                          <a:latin typeface="Calibri" panose="020F0502020204030204" pitchFamily="34" charset="0"/>
                          <a:ea typeface="+mn-ea"/>
                          <a:cs typeface="Calibri" panose="020F0502020204030204" pitchFamily="34" charset="0"/>
                        </a:rPr>
                        <a:t>mrad</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a:p>
                  </a:txBody>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0.68 </a:t>
                      </a:r>
                      <a:r>
                        <a:rPr lang="en-US" altLang="zh-CN" sz="1000" b="0" i="0" kern="1200" dirty="0" err="1">
                          <a:solidFill>
                            <a:schemeClr val="dk1"/>
                          </a:solidFill>
                          <a:effectLst/>
                          <a:latin typeface="Calibri" panose="020F0502020204030204" pitchFamily="34" charset="0"/>
                          <a:ea typeface="+mn-ea"/>
                          <a:cs typeface="Calibri" panose="020F0502020204030204" pitchFamily="34" charset="0"/>
                        </a:rPr>
                        <a:t>mrad</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0.34 </a:t>
                      </a:r>
                      <a:r>
                        <a:rPr lang="en-US" altLang="zh-CN" sz="1000" b="0" i="0" kern="1200" dirty="0" err="1">
                          <a:solidFill>
                            <a:schemeClr val="dk1"/>
                          </a:solidFill>
                          <a:effectLst/>
                          <a:latin typeface="Calibri" panose="020F0502020204030204" pitchFamily="34" charset="0"/>
                          <a:ea typeface="+mn-ea"/>
                          <a:cs typeface="Calibri" panose="020F0502020204030204" pitchFamily="34" charset="0"/>
                        </a:rPr>
                        <a:t>mrad</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1544601712"/>
                  </a:ext>
                </a:extLst>
              </a:tr>
              <a:tr h="239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Focus Mode</a:t>
                      </a:r>
                      <a:endParaRPr lang="zh-CN" alt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gridSpan="6">
                  <a:txBody>
                    <a:bodyPr/>
                    <a:lstStyle/>
                    <a:p>
                      <a:pPr marL="0" algn="ctr" defTabSz="914400" rtl="0" eaLnBrk="1" latinLnBrk="0" hangingPunct="1"/>
                      <a:r>
                        <a:rPr lang="da-DK" altLang="zh-CN" sz="1000" b="0" i="0" kern="1200" dirty="0">
                          <a:solidFill>
                            <a:srgbClr val="FF0000"/>
                          </a:solidFill>
                          <a:effectLst/>
                          <a:latin typeface="Calibri" panose="020F0502020204030204" pitchFamily="34" charset="0"/>
                          <a:ea typeface="+mn-ea"/>
                          <a:cs typeface="Calibri" panose="020F0502020204030204" pitchFamily="34" charset="0"/>
                        </a:rPr>
                        <a:t>Laser Assisted AF/Continuous AF/AF/Manual Focus/Touch AF</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pPr marL="0" algn="l"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pPr marL="0" algn="l"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endParaRPr lang="zh-CN" altLang="en-US"/>
                    </a:p>
                  </a:txBody>
                  <a:tcPr/>
                </a:tc>
                <a:tc hMerge="1">
                  <a:txBody>
                    <a:bodyPr/>
                    <a:lstStyle/>
                    <a:p>
                      <a:pPr marL="0" algn="l"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75414023"/>
                  </a:ext>
                </a:extLst>
              </a:tr>
              <a:tr h="239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Focus Speed</a:t>
                      </a:r>
                      <a:endParaRPr lang="zh-CN" alt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gridSpan="6">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Approx. 1 second</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a:p>
                  </a:txBody>
                  <a:tcPr/>
                </a:tc>
                <a:tc hMerge="1">
                  <a:txBody>
                    <a:bodyPr/>
                    <a:lstStyle/>
                    <a:p>
                      <a:endParaRPr lang="zh-CN" altLang="en-US" dirty="0"/>
                    </a:p>
                  </a:txBody>
                  <a:tcPr marL="9525" marR="9525" marT="9525"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802065060"/>
                  </a:ext>
                </a:extLst>
              </a:tr>
              <a:tr h="1729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kern="1200" baseline="0" dirty="0">
                          <a:solidFill>
                            <a:srgbClr val="242329"/>
                          </a:solidFill>
                          <a:latin typeface="Calibri" panose="020F0502020204030204" pitchFamily="34" charset="0"/>
                          <a:ea typeface="微软雅黑" panose="020B0503020204020204" pitchFamily="34" charset="-122"/>
                          <a:cs typeface="Calibri" panose="020F0502020204030204" pitchFamily="34" charset="0"/>
                        </a:rPr>
                        <a:t>   </a:t>
                      </a: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Visual Camera</a:t>
                      </a:r>
                    </a:p>
                  </a:txBody>
                  <a:tcPr marL="72000" marR="72000" marT="0" marB="0" anchor="ctr">
                    <a:solidFill>
                      <a:schemeClr val="bg1">
                        <a:lumMod val="95000"/>
                      </a:schemeClr>
                    </a:solidFill>
                  </a:tcPr>
                </a:tc>
                <a:tc gridSpan="5">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3264 × 2448 (8 MP)</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hMerge="1">
                  <a:txBody>
                    <a:bodyPr/>
                    <a:lstStyle/>
                    <a:p>
                      <a:endParaRPr lang="zh-CN" altLang="en-US"/>
                    </a:p>
                  </a:txBody>
                  <a:tcPr/>
                </a:tc>
                <a:tc hMerge="1">
                  <a:txBody>
                    <a:bodyPr/>
                    <a:lstStyle/>
                    <a:p>
                      <a:pPr marL="0" algn="ctr" defTabSz="914400" rtl="0" eaLnBrk="1" latinLnBrk="0" hangingPunct="1"/>
                      <a:endParaRPr lang="zh-CN" altLang="en-US" sz="1000" b="0" i="0" kern="1200" dirty="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4208 × 3120 (13 MP)</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2602107949"/>
                  </a:ext>
                </a:extLst>
              </a:tr>
              <a:tr h="2767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   Digital Zoom</a:t>
                      </a:r>
                      <a:endParaRPr 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a:txBody>
                  <a:tcPr marL="72000" marR="72000" marT="0" marB="0" anchor="ctr">
                    <a:solidFill>
                      <a:schemeClr val="bg1">
                        <a:lumMod val="95000"/>
                      </a:schemeClr>
                    </a:solidFill>
                  </a:tcPr>
                </a:tc>
                <a:tc gridSpan="6">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1.x to 12.x continuous</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a:p>
                  </a:txBody>
                  <a:tcPr/>
                </a:tc>
                <a:tc hMerge="1">
                  <a:txBody>
                    <a:bodyPr/>
                    <a:lstStyle/>
                    <a:p>
                      <a:endParaRPr lang="zh-CN" altLang="en-US" dirty="0"/>
                    </a:p>
                  </a:txBody>
                  <a:tcPr marL="9525" marR="9525" marT="9525"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266213715"/>
                  </a:ext>
                </a:extLst>
              </a:tr>
              <a:tr h="447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Object Temperature Rang</a:t>
                      </a:r>
                      <a:endParaRPr lang="zh-CN" alt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-20 °C to 650 °C (-4 °F to 1202 °F)</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-40°C to 2200°C (-4°F to 3992°F)</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gridSpan="2">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-20 °C to 650 °C (-4 °F to 1202 °F)</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a:p>
                  </a:txBody>
                  <a:tcPr/>
                </a:tc>
                <a:tc>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-40°C to 2200°C (-4°F to 3992°F)</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-40°C to 2200°C (-40°F to 3992°F)</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2316442756"/>
                  </a:ext>
                </a:extLst>
              </a:tr>
              <a:tr h="10908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Accuracy</a:t>
                      </a:r>
                      <a:endParaRPr lang="zh-CN" alt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Max. (± 2°C/3.6°F, ± 2%)</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algn="l" fontAlgn="ctr" latinLnBrk="1"/>
                      <a:r>
                        <a:rPr lang="en-US" sz="1000" b="0" i="0" kern="1200" dirty="0">
                          <a:solidFill>
                            <a:schemeClr val="dk1"/>
                          </a:solidFill>
                          <a:effectLst/>
                          <a:latin typeface="Calibri" panose="020F0502020204030204" pitchFamily="34" charset="0"/>
                          <a:ea typeface="+mn-ea"/>
                          <a:cs typeface="Calibri" panose="020F0502020204030204" pitchFamily="34" charset="0"/>
                        </a:rPr>
                        <a:t>±1°C (±1.8°F): 0 to 100°C (32 to 212°F); ±1%: 100 to 150°C (212 to 302°F); ±2°C (±3.6°F): -40 to 0°C (-40 to 32°F); ±2%: 150 to 2200°C (302 to 3992°F)</a:t>
                      </a:r>
                    </a:p>
                  </a:txBody>
                  <a:tcPr marL="72000" marR="72000" marT="0" marB="0" anchor="ctr">
                    <a:solidFill>
                      <a:schemeClr val="bg1">
                        <a:lumMod val="95000"/>
                      </a:schemeClr>
                    </a:solidFill>
                  </a:tcPr>
                </a:tc>
                <a:tc gridSpan="2">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Max. (± 2°C/3.6°F, ± 2%)</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a:p>
                  </a:txBody>
                  <a:tcPr/>
                </a:tc>
                <a:tc>
                  <a:txBody>
                    <a:bodyPr/>
                    <a:lstStyle/>
                    <a:p>
                      <a:pPr marL="0" algn="l" defTabSz="914400" rtl="0" eaLnBrk="1" fontAlgn="ctr" latinLnBrk="1"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±1°C (±1.8°F): 0 to 100°C (32 to 212°F); ±1%: 100 to 150°C (212 to 302°F); ±2°C (±3.6°F): -40 to 0°C (-40 to 32°F); ±2%: 150 to 2200°C (302 to 3992°F)</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l" defTabSz="914400" rtl="0" eaLnBrk="1" fontAlgn="ctr" latinLnBrk="1"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Max. (± 2°C/3.6°F, ± 2%)</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56068922"/>
                  </a:ext>
                </a:extLst>
              </a:tr>
              <a:tr h="239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Viewfinder</a:t>
                      </a:r>
                      <a:endParaRPr lang="zh-CN" alt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chemeClr val="dk1"/>
                          </a:solidFill>
                          <a:effectLst/>
                          <a:latin typeface="Calibri" panose="020F0502020204030204" pitchFamily="34" charset="0"/>
                          <a:ea typeface="+mn-ea"/>
                          <a:cs typeface="Calibri" panose="020F0502020204030204" pitchFamily="34" charset="0"/>
                        </a:rPr>
                        <a:t>N/A</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0" i="0" kern="1200" dirty="0">
                          <a:solidFill>
                            <a:schemeClr val="dk1"/>
                          </a:solidFill>
                          <a:effectLst/>
                          <a:latin typeface="Calibri" panose="020F0502020204030204" pitchFamily="34" charset="0"/>
                          <a:ea typeface="+mn-ea"/>
                          <a:cs typeface="Calibri" panose="020F0502020204030204" pitchFamily="34" charset="0"/>
                        </a:rPr>
                        <a:t>N/A</a:t>
                      </a:r>
                      <a:endParaRPr lang="zh-CN" altLang="en-US" sz="1000" b="0" i="0" kern="1200" dirty="0">
                        <a:solidFill>
                          <a:schemeClr val="dk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gridSpan="2">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Yes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a:p>
                  </a:txBody>
                  <a:tcPr/>
                </a:tc>
                <a:tc>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Yes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a:txBody>
                    <a:bodyPr/>
                    <a:lstStyle/>
                    <a:p>
                      <a:pPr marL="0" algn="ctr" defTabSz="914400" rtl="0" eaLnBrk="1" latinLnBrk="0" hangingPunct="1"/>
                      <a:r>
                        <a:rPr lang="en-US" altLang="zh-CN" sz="1000" b="0" i="0" kern="1200" dirty="0">
                          <a:solidFill>
                            <a:srgbClr val="FF0000"/>
                          </a:solidFill>
                          <a:effectLst/>
                          <a:latin typeface="Calibri" panose="020F0502020204030204" pitchFamily="34" charset="0"/>
                          <a:ea typeface="+mn-ea"/>
                          <a:cs typeface="Calibri" panose="020F0502020204030204" pitchFamily="34" charset="0"/>
                        </a:rPr>
                        <a:t>Yes</a:t>
                      </a:r>
                      <a:endParaRPr lang="zh-CN" altLang="en-US" sz="1000" b="0" i="0" kern="1200" dirty="0">
                        <a:solidFill>
                          <a:srgbClr val="FF0000"/>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extLst>
                  <a:ext uri="{0D108BD9-81ED-4DB2-BD59-A6C34878D82A}">
                    <a16:rowId xmlns:a16="http://schemas.microsoft.com/office/drawing/2014/main" val="2977364394"/>
                  </a:ext>
                </a:extLst>
              </a:tr>
              <a:tr h="239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HDMI Interface</a:t>
                      </a:r>
                      <a:endParaRPr lang="zh-CN" alt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gridSpan="6">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Yes</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a:p>
                  </a:txBody>
                  <a:tcPr/>
                </a:tc>
                <a:tc hMerge="1">
                  <a:txBody>
                    <a:bodyPr/>
                    <a:lstStyle/>
                    <a:p>
                      <a:endParaRPr lang="zh-CN" altLang="en-US" dirty="0"/>
                    </a:p>
                  </a:txBody>
                  <a:tcPr marL="9525" marR="9525" marT="9525"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472801506"/>
                  </a:ext>
                </a:extLst>
              </a:tr>
              <a:tr h="318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GPS &amp; Compass</a:t>
                      </a:r>
                      <a:endParaRPr lang="zh-CN" altLang="en-US" sz="10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2000" marR="72000" marT="0" marB="0" anchor="ctr">
                    <a:solidFill>
                      <a:schemeClr val="bg1">
                        <a:lumMod val="95000"/>
                      </a:schemeClr>
                    </a:solidFill>
                  </a:tcPr>
                </a:tc>
                <a:tc gridSpan="6">
                  <a:txBody>
                    <a:bodyPr/>
                    <a:lstStyle/>
                    <a:p>
                      <a:pPr marL="0" algn="ctr" defTabSz="914400" rtl="0" eaLnBrk="1" latinLnBrk="0" hangingPunct="1"/>
                      <a:r>
                        <a:rPr lang="en-US" altLang="zh-CN" sz="1000" b="0" i="0" kern="1200" dirty="0">
                          <a:solidFill>
                            <a:schemeClr val="tx1"/>
                          </a:solidFill>
                          <a:effectLst/>
                          <a:latin typeface="Calibri" panose="020F0502020204030204" pitchFamily="34" charset="0"/>
                          <a:ea typeface="+mn-ea"/>
                          <a:cs typeface="Calibri" panose="020F0502020204030204" pitchFamily="34" charset="0"/>
                        </a:rPr>
                        <a:t>Yes</a:t>
                      </a:r>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72000" marR="72000" marT="0"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dirty="0"/>
                    </a:p>
                  </a:txBody>
                  <a:tcPr marL="9525" marR="9525" marT="9525" marB="0" anchor="ctr">
                    <a:solidFill>
                      <a:schemeClr val="bg1">
                        <a:lumMod val="95000"/>
                      </a:schemeClr>
                    </a:solidFill>
                  </a:tcPr>
                </a:tc>
                <a:tc hMerge="1">
                  <a:txBody>
                    <a:bodyPr/>
                    <a:lstStyle/>
                    <a:p>
                      <a:endParaRPr lang="zh-CN" altLang="en-US"/>
                    </a:p>
                  </a:txBody>
                  <a:tcPr/>
                </a:tc>
                <a:tc hMerge="1">
                  <a:txBody>
                    <a:bodyPr/>
                    <a:lstStyle/>
                    <a:p>
                      <a:endParaRPr lang="zh-CN" altLang="en-US" dirty="0"/>
                    </a:p>
                  </a:txBody>
                  <a:tcPr marL="9525" marR="9525" marT="9525" marB="0" anchor="ctr">
                    <a:solidFill>
                      <a:schemeClr val="bg1">
                        <a:lumMod val="95000"/>
                      </a:schemeClr>
                    </a:solidFill>
                  </a:tcPr>
                </a:tc>
                <a:tc hMerge="1">
                  <a:txBody>
                    <a:bodyPr/>
                    <a:lstStyle/>
                    <a:p>
                      <a:pPr marL="0" algn="ctr" defTabSz="914400" rtl="0" eaLnBrk="1" latinLnBrk="0" hangingPunct="1"/>
                      <a:endParaRPr lang="zh-CN" altLang="en-US" sz="1000" b="0" i="0" kern="1200" dirty="0">
                        <a:solidFill>
                          <a:schemeClr val="tx1"/>
                        </a:solidFill>
                        <a:effectLst/>
                        <a:latin typeface="Calibri" panose="020F0502020204030204" pitchFamily="34" charset="0"/>
                        <a:ea typeface="+mn-ea"/>
                        <a:cs typeface="Calibri" panose="020F050202020403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460700155"/>
                  </a:ext>
                </a:extLst>
              </a:tr>
            </a:tbl>
          </a:graphicData>
        </a:graphic>
      </p:graphicFrame>
      <p:sp>
        <p:nvSpPr>
          <p:cNvPr id="3" name="标题 2"/>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Product Overview</a:t>
            </a:r>
            <a:endParaRPr lang="zh-CN" altLang="en-US" dirty="0">
              <a:latin typeface="Arial" panose="020B0604020202020204" pitchFamily="34" charset="0"/>
              <a:cs typeface="Arial" panose="020B0604020202020204" pitchFamily="34" charset="0"/>
            </a:endParaRPr>
          </a:p>
        </p:txBody>
      </p:sp>
      <p:grpSp>
        <p:nvGrpSpPr>
          <p:cNvPr id="14" name="组合 13"/>
          <p:cNvGrpSpPr/>
          <p:nvPr/>
        </p:nvGrpSpPr>
        <p:grpSpPr>
          <a:xfrm>
            <a:off x="10514388" y="943994"/>
            <a:ext cx="1372809" cy="415498"/>
            <a:chOff x="8566908" y="487011"/>
            <a:chExt cx="1372809" cy="415498"/>
          </a:xfrm>
        </p:grpSpPr>
        <p:sp>
          <p:nvSpPr>
            <p:cNvPr id="10" name="圆角矩形 9"/>
            <p:cNvSpPr/>
            <p:nvPr/>
          </p:nvSpPr>
          <p:spPr>
            <a:xfrm>
              <a:off x="8566908" y="487011"/>
              <a:ext cx="1372809" cy="378394"/>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框 4"/>
            <p:cNvSpPr txBox="1"/>
            <p:nvPr/>
          </p:nvSpPr>
          <p:spPr>
            <a:xfrm>
              <a:off x="8638192" y="487011"/>
              <a:ext cx="1301525" cy="415498"/>
            </a:xfrm>
            <a:prstGeom prst="rect">
              <a:avLst/>
            </a:prstGeom>
            <a:noFill/>
          </p:spPr>
          <p:txBody>
            <a:bodyPr wrap="square" rtlCol="0">
              <a:spAutoFit/>
            </a:bodyPr>
            <a:lstStyle/>
            <a:p>
              <a:pPr>
                <a:lnSpc>
                  <a:spcPct val="150000"/>
                </a:lnSpc>
              </a:pPr>
              <a:r>
                <a:rPr lang="en-US" altLang="zh-CN" sz="1400" b="1" dirty="0">
                  <a:solidFill>
                    <a:srgbClr val="FF0000"/>
                  </a:solidFill>
                  <a:latin typeface="Arial" panose="020B0604020202020204" pitchFamily="34" charset="0"/>
                  <a:cs typeface="Arial" panose="020B0604020202020204" pitchFamily="34" charset="0"/>
                </a:rPr>
                <a:t>SP40/SP40H</a:t>
              </a:r>
              <a:endParaRPr lang="zh-CN" altLang="en-US" sz="1400" b="1" dirty="0">
                <a:solidFill>
                  <a:srgbClr val="FF0000"/>
                </a:solidFill>
                <a:latin typeface="Arial" panose="020B0604020202020204" pitchFamily="34" charset="0"/>
                <a:cs typeface="Arial" panose="020B0604020202020204" pitchFamily="34" charset="0"/>
              </a:endParaRPr>
            </a:p>
          </p:txBody>
        </p:sp>
      </p:grpSp>
      <p:grpSp>
        <p:nvGrpSpPr>
          <p:cNvPr id="7" name="组合 6"/>
          <p:cNvGrpSpPr/>
          <p:nvPr/>
        </p:nvGrpSpPr>
        <p:grpSpPr>
          <a:xfrm>
            <a:off x="10418424" y="2803866"/>
            <a:ext cx="1590427" cy="455183"/>
            <a:chOff x="8207609" y="3798468"/>
            <a:chExt cx="1486515" cy="381362"/>
          </a:xfrm>
        </p:grpSpPr>
        <p:sp>
          <p:nvSpPr>
            <p:cNvPr id="11" name="圆角矩形 10"/>
            <p:cNvSpPr/>
            <p:nvPr/>
          </p:nvSpPr>
          <p:spPr>
            <a:xfrm>
              <a:off x="8207609" y="3801436"/>
              <a:ext cx="1372809" cy="378394"/>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8392599" y="3798468"/>
              <a:ext cx="1301525" cy="375552"/>
            </a:xfrm>
            <a:prstGeom prst="rect">
              <a:avLst/>
            </a:prstGeom>
            <a:noFill/>
          </p:spPr>
          <p:txBody>
            <a:bodyPr wrap="square" rtlCol="0">
              <a:spAutoFit/>
            </a:bodyPr>
            <a:lstStyle/>
            <a:p>
              <a:pPr>
                <a:lnSpc>
                  <a:spcPct val="150000"/>
                </a:lnSpc>
              </a:pPr>
              <a:r>
                <a:rPr lang="en-US" altLang="zh-CN" sz="1400" b="1" dirty="0">
                  <a:solidFill>
                    <a:srgbClr val="FF0000"/>
                  </a:solidFill>
                  <a:latin typeface="Arial" panose="020B0604020202020204" pitchFamily="34" charset="0"/>
                  <a:cs typeface="Arial" panose="020B0604020202020204" pitchFamily="34" charset="0"/>
                </a:rPr>
                <a:t>SP60/SP60H</a:t>
              </a:r>
              <a:endParaRPr lang="zh-CN" altLang="en-US" sz="1400" b="1" dirty="0">
                <a:solidFill>
                  <a:srgbClr val="FF0000"/>
                </a:solidFill>
                <a:latin typeface="Arial" panose="020B0604020202020204" pitchFamily="34" charset="0"/>
                <a:cs typeface="Arial" panose="020B0604020202020204" pitchFamily="34" charset="0"/>
              </a:endParaRPr>
            </a:p>
          </p:txBody>
        </p:sp>
      </p:gr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5581" y="1319752"/>
            <a:ext cx="2985899" cy="1494741"/>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18424" y="3121006"/>
            <a:ext cx="1708238" cy="1708238"/>
          </a:xfrm>
          <a:prstGeom prst="rect">
            <a:avLst/>
          </a:prstGeom>
        </p:spPr>
      </p:pic>
      <p:grpSp>
        <p:nvGrpSpPr>
          <p:cNvPr id="16" name="组合 15"/>
          <p:cNvGrpSpPr/>
          <p:nvPr/>
        </p:nvGrpSpPr>
        <p:grpSpPr>
          <a:xfrm>
            <a:off x="10514387" y="4768317"/>
            <a:ext cx="1372809" cy="396946"/>
            <a:chOff x="8207609" y="3782884"/>
            <a:chExt cx="1372809" cy="396946"/>
          </a:xfrm>
        </p:grpSpPr>
        <p:sp>
          <p:nvSpPr>
            <p:cNvPr id="17" name="圆角矩形 16"/>
            <p:cNvSpPr/>
            <p:nvPr/>
          </p:nvSpPr>
          <p:spPr>
            <a:xfrm>
              <a:off x="8207609" y="3801436"/>
              <a:ext cx="1372809" cy="378394"/>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8278893" y="3782884"/>
              <a:ext cx="1301525" cy="375552"/>
            </a:xfrm>
            <a:prstGeom prst="rect">
              <a:avLst/>
            </a:prstGeom>
            <a:noFill/>
          </p:spPr>
          <p:txBody>
            <a:bodyPr wrap="square" rtlCol="0">
              <a:spAutoFit/>
            </a:bodyPr>
            <a:lstStyle/>
            <a:p>
              <a:pPr algn="ctr">
                <a:lnSpc>
                  <a:spcPct val="150000"/>
                </a:lnSpc>
              </a:pPr>
              <a:r>
                <a:rPr lang="en-US" altLang="zh-CN" sz="1400" b="1" dirty="0">
                  <a:solidFill>
                    <a:srgbClr val="FF0000"/>
                  </a:solidFill>
                  <a:latin typeface="Arial" panose="020B0604020202020204" pitchFamily="34" charset="0"/>
                  <a:cs typeface="Arial" panose="020B0604020202020204" pitchFamily="34" charset="0"/>
                </a:rPr>
                <a:t>SP120H</a:t>
              </a:r>
              <a:endParaRPr lang="zh-CN" altLang="en-US" sz="1400" b="1" dirty="0">
                <a:solidFill>
                  <a:srgbClr val="FF0000"/>
                </a:solidFill>
                <a:latin typeface="Arial" panose="020B0604020202020204" pitchFamily="34" charset="0"/>
                <a:cs typeface="Arial" panose="020B0604020202020204" pitchFamily="34" charset="0"/>
              </a:endParaRPr>
            </a:p>
          </p:txBody>
        </p:sp>
      </p:grpSp>
      <p:pic>
        <p:nvPicPr>
          <p:cNvPr id="19" name="图片 18"/>
          <p:cNvPicPr/>
          <p:nvPr/>
        </p:nvPicPr>
        <p:blipFill>
          <a:blip r:embed="rId5">
            <a:extLst>
              <a:ext uri="{28A0092B-C50C-407E-A947-70E740481C1C}">
                <a14:useLocalDpi xmlns:a14="http://schemas.microsoft.com/office/drawing/2010/main" val="0"/>
              </a:ext>
            </a:extLst>
          </a:blip>
          <a:srcRect/>
          <a:stretch>
            <a:fillRect/>
          </a:stretch>
        </p:blipFill>
        <p:spPr bwMode="auto">
          <a:xfrm>
            <a:off x="10062479" y="5165263"/>
            <a:ext cx="2505203" cy="1490717"/>
          </a:xfrm>
          <a:prstGeom prst="rect">
            <a:avLst/>
          </a:prstGeom>
          <a:noFill/>
        </p:spPr>
      </p:pic>
    </p:spTree>
    <p:extLst>
      <p:ext uri="{BB962C8B-B14F-4D97-AF65-F5344CB8AC3E}">
        <p14:creationId xmlns:p14="http://schemas.microsoft.com/office/powerpoint/2010/main" val="3731833300"/>
      </p:ext>
    </p:extLst>
  </p:cSld>
  <p:clrMapOvr>
    <a:masterClrMapping/>
  </p:clrMapOvr>
  <mc:AlternateContent xmlns:mc="http://schemas.openxmlformats.org/markup-compatibility/2006" xmlns:p14="http://schemas.microsoft.com/office/powerpoint/2010/main">
    <mc:Choice Requires="p14">
      <p:transition spd="slow" p14:dur="2000" advTm="260"/>
    </mc:Choice>
    <mc:Fallback xmlns="">
      <p:transition spd="slow" advTm="26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7209" y="1033790"/>
            <a:ext cx="11830493" cy="5459159"/>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6261" y="449015"/>
            <a:ext cx="338746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 Callouts</a:t>
            </a:r>
          </a:p>
        </p:txBody>
      </p:sp>
      <p:sp>
        <p:nvSpPr>
          <p:cNvPr id="31" name="直角三角形 30"/>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9843" y="1099365"/>
            <a:ext cx="5328007" cy="5328007"/>
          </a:xfrm>
          <a:prstGeom prst="rect">
            <a:avLst/>
          </a:prstGeom>
        </p:spPr>
      </p:pic>
    </p:spTree>
    <p:extLst>
      <p:ext uri="{BB962C8B-B14F-4D97-AF65-F5344CB8AC3E}">
        <p14:creationId xmlns:p14="http://schemas.microsoft.com/office/powerpoint/2010/main" val="801958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953432" y="1033790"/>
            <a:ext cx="10321767" cy="5448109"/>
          </a:xfrm>
          <a:prstGeom prst="roundRect">
            <a:avLst>
              <a:gd name="adj" fmla="val 4527"/>
            </a:avLst>
          </a:prstGeom>
          <a:solidFill>
            <a:srgbClr val="E7E7E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文本框 37"/>
          <p:cNvSpPr txBox="1"/>
          <p:nvPr/>
        </p:nvSpPr>
        <p:spPr>
          <a:xfrm>
            <a:off x="478324" y="449015"/>
            <a:ext cx="414587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 - Packing Lists</a:t>
            </a:r>
          </a:p>
        </p:txBody>
      </p:sp>
      <p:pic>
        <p:nvPicPr>
          <p:cNvPr id="4" name="图片 3"/>
          <p:cNvPicPr>
            <a:picLocks noChangeAspect="1"/>
          </p:cNvPicPr>
          <p:nvPr/>
        </p:nvPicPr>
        <p:blipFill>
          <a:blip r:embed="rId2"/>
          <a:stretch>
            <a:fillRect/>
          </a:stretch>
        </p:blipFill>
        <p:spPr>
          <a:xfrm>
            <a:off x="976344" y="1488488"/>
            <a:ext cx="10298320" cy="4993411"/>
          </a:xfrm>
          <a:prstGeom prst="rect">
            <a:avLst/>
          </a:prstGeom>
        </p:spPr>
      </p:pic>
    </p:spTree>
    <p:extLst>
      <p:ext uri="{BB962C8B-B14F-4D97-AF65-F5344CB8AC3E}">
        <p14:creationId xmlns:p14="http://schemas.microsoft.com/office/powerpoint/2010/main" val="1450083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2700000">
            <a:off x="11440549" y="667395"/>
            <a:ext cx="4250013" cy="4250013"/>
          </a:xfrm>
          <a:prstGeom prst="rect">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圆角矩形 18"/>
          <p:cNvSpPr/>
          <p:nvPr/>
        </p:nvSpPr>
        <p:spPr>
          <a:xfrm>
            <a:off x="8324040" y="1291770"/>
            <a:ext cx="3369281" cy="5297715"/>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直角三角形 21"/>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圆角矩形 49"/>
          <p:cNvSpPr/>
          <p:nvPr/>
        </p:nvSpPr>
        <p:spPr>
          <a:xfrm>
            <a:off x="269194" y="1264876"/>
            <a:ext cx="7799402" cy="5297715"/>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5"/>
          <p:cNvSpPr txBox="1"/>
          <p:nvPr/>
        </p:nvSpPr>
        <p:spPr>
          <a:xfrm>
            <a:off x="478324" y="449015"/>
            <a:ext cx="3501280" cy="584775"/>
          </a:xfrm>
          <a:prstGeom prst="rect">
            <a:avLst/>
          </a:prstGeom>
          <a:noFill/>
        </p:spPr>
        <p:txBody>
          <a:bodyPr wrap="none" rtlCol="0">
            <a:spAutoFit/>
          </a:bodyPr>
          <a:lstStyle/>
          <a:p>
            <a:pPr lvl="0">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 Optional</a:t>
            </a:r>
            <a:endPar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12" name="文本框 11"/>
          <p:cNvSpPr txBox="1"/>
          <p:nvPr/>
        </p:nvSpPr>
        <p:spPr>
          <a:xfrm>
            <a:off x="8814547" y="1591111"/>
            <a:ext cx="2148345" cy="584775"/>
          </a:xfrm>
          <a:prstGeom prst="rect">
            <a:avLst/>
          </a:prstGeom>
          <a:noFill/>
        </p:spPr>
        <p:txBody>
          <a:bodyPr wrap="none" rtlCol="0">
            <a:spAutoFit/>
          </a:bodyPr>
          <a:lstStyle/>
          <a:p>
            <a:pPr algn="ctr">
              <a:defRPr/>
            </a:pPr>
            <a:r>
              <a:rPr lang="en-US" altLang="zh-CN" sz="32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Accessories</a:t>
            </a:r>
          </a:p>
        </p:txBody>
      </p:sp>
      <p:sp>
        <p:nvSpPr>
          <p:cNvPr id="2" name="文本框 1"/>
          <p:cNvSpPr txBox="1"/>
          <p:nvPr/>
        </p:nvSpPr>
        <p:spPr>
          <a:xfrm>
            <a:off x="3678104" y="1624684"/>
            <a:ext cx="131799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Lenses</a:t>
            </a:r>
          </a:p>
        </p:txBody>
      </p:sp>
      <p:sp>
        <p:nvSpPr>
          <p:cNvPr id="14" name="矩形 13"/>
          <p:cNvSpPr/>
          <p:nvPr/>
        </p:nvSpPr>
        <p:spPr>
          <a:xfrm>
            <a:off x="9784178" y="2326251"/>
            <a:ext cx="1947969" cy="1354217"/>
          </a:xfrm>
          <a:prstGeom prst="rect">
            <a:avLst/>
          </a:prstGeom>
        </p:spPr>
        <p:txBody>
          <a:bodyPr wrap="none">
            <a:spAutoFit/>
          </a:bodyPr>
          <a:lstStyle/>
          <a:p>
            <a:pPr marR="0" lvl="0" indent="0" algn="ctr" fontAlgn="auto">
              <a:lnSpc>
                <a:spcPct val="150000"/>
              </a:lnSpc>
              <a:spcBef>
                <a:spcPts val="0"/>
              </a:spcBef>
              <a:spcAft>
                <a:spcPts val="0"/>
              </a:spcAft>
              <a:buClrTx/>
              <a:buSzTx/>
              <a:buFontTx/>
              <a:buNone/>
              <a:tabLst/>
              <a:defRPr/>
            </a:pP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Pouch</a:t>
            </a:r>
            <a:endPar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lvl="0" algn="ctr">
              <a:lnSpc>
                <a:spcPct val="150000"/>
              </a:lnSpc>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HM-</a:t>
            </a:r>
            <a:r>
              <a:rPr lang="en-US" sz="11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SP01</a:t>
            </a: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-POUCH </a:t>
            </a: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p>
          <a:p>
            <a:pPr marL="285750" lvl="0" indent="-285750" algn="ctr">
              <a:lnSpc>
                <a:spcPct val="150000"/>
              </a:lnSpc>
              <a:buFont typeface="Arial" panose="020B0604020202020204" pitchFamily="34" charset="0"/>
              <a:buChar char="•"/>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100% Polyester</a:t>
            </a:r>
          </a:p>
          <a:p>
            <a:pPr marL="285750" lvl="0" indent="-285750" algn="ctr">
              <a:buFont typeface="Arial" panose="020B0604020202020204" pitchFamily="34" charset="0"/>
              <a:buChar char="•"/>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27.5 cm c 13 cm × 21 cm </a:t>
            </a:r>
          </a:p>
          <a:p>
            <a:pPr lvl="0" algn="ctr">
              <a:defRPr/>
            </a:pP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(10.8” × 5.1” × 8.3”)</a:t>
            </a:r>
            <a:r>
              <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18" name="矩形 17"/>
          <p:cNvSpPr/>
          <p:nvPr/>
        </p:nvSpPr>
        <p:spPr>
          <a:xfrm>
            <a:off x="8063034" y="5206024"/>
            <a:ext cx="2838104" cy="1308050"/>
          </a:xfrm>
          <a:prstGeom prst="rect">
            <a:avLst/>
          </a:prstGeom>
        </p:spPr>
        <p:txBody>
          <a:bodyPr wrap="square">
            <a:spAutoFit/>
          </a:bodyPr>
          <a:lstStyle/>
          <a:p>
            <a:pPr marR="0" lvl="0" indent="0" algn="ctr" fontAlgn="auto">
              <a:spcBef>
                <a:spcPts val="0"/>
              </a:spcBef>
              <a:spcAft>
                <a:spcPts val="0"/>
              </a:spcAft>
              <a:buClrTx/>
              <a:buSzTx/>
              <a:buFontTx/>
              <a:buNone/>
              <a:tabLst/>
              <a:defRPr/>
            </a:pP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Replacement 2-</a:t>
            </a: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
            </a: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ay </a:t>
            </a: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
            </a: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attery </a:t>
            </a: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a:t>
            </a: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harger</a:t>
            </a:r>
          </a:p>
          <a:p>
            <a:pPr algn="ctr">
              <a:lnSpc>
                <a:spcPct val="150000"/>
              </a:lnSpc>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HM-20322ZC</a:t>
            </a:r>
            <a:r>
              <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p>
          <a:p>
            <a:pPr marL="285750" marR="0" lvl="0" indent="-28575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Input 100~240 V / 1.6 A</a:t>
            </a:r>
          </a:p>
          <a:p>
            <a:pPr marL="285750" marR="0" lvl="0" indent="-285750" algn="ctr" defTabSz="914400" rtl="0" eaLnBrk="1" fontAlgn="auto" latinLnBrk="0" hangingPunct="1">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Output 20 V / 3.25 A </a:t>
            </a:r>
            <a:r>
              <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3" name="矩形 22"/>
          <p:cNvSpPr/>
          <p:nvPr/>
        </p:nvSpPr>
        <p:spPr>
          <a:xfrm>
            <a:off x="9453545" y="3910617"/>
            <a:ext cx="1970732" cy="1146468"/>
          </a:xfrm>
          <a:prstGeom prst="rect">
            <a:avLst/>
          </a:prstGeom>
        </p:spPr>
        <p:txBody>
          <a:bodyPr wrap="none">
            <a:spAutoFit/>
          </a:bodyPr>
          <a:lstStyle/>
          <a:p>
            <a:pPr marR="0" lvl="0" indent="0" algn="ctr" fontAlgn="auto">
              <a:lnSpc>
                <a:spcPct val="150000"/>
              </a:lnSpc>
              <a:spcBef>
                <a:spcPts val="0"/>
              </a:spcBef>
              <a:spcAft>
                <a:spcPts val="0"/>
              </a:spcAft>
              <a:buClrTx/>
              <a:buSzTx/>
              <a:buFontTx/>
              <a:buNone/>
              <a:tabLst/>
              <a:defRPr/>
            </a:pPr>
            <a:r>
              <a:rPr 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Replacement Battery</a:t>
            </a:r>
          </a:p>
          <a:p>
            <a:pPr algn="ctr">
              <a:lnSpc>
                <a:spcPct val="150000"/>
              </a:lnSpc>
              <a:defRPr/>
            </a:pPr>
            <a:r>
              <a:rPr kumimoji="0" lang="zh-CN" alt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HM-7250DC(O-STD)</a:t>
            </a:r>
            <a:r>
              <a:rPr lang="zh-CN" alt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t>
            </a:r>
            <a:endParaRPr 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p>
            <a:pPr marL="285750" marR="0" lvl="0" indent="-285750" algn="ctr" defTabSz="914400" rtl="0" eaLnBrk="1" fontAlgn="auto" latinLnBrk="0" hangingPunct="1">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4800 </a:t>
            </a:r>
            <a:r>
              <a:rPr kumimoji="0" lang="en-US" sz="1100" b="0" i="0" u="none" strike="noStrike" kern="1200" cap="none" spc="0" normalizeH="0" baseline="0" noProof="0" dirty="0" err="1">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mAh</a:t>
            </a:r>
            <a:r>
              <a:rPr kumimoji="0" lang="en-US" sz="11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7.2 V</a:t>
            </a:r>
            <a:r>
              <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a:p>
            <a:pPr marR="0" lvl="0" algn="ctr" defTabSz="914400" rtl="0" eaLnBrk="1" fontAlgn="auto" latinLnBrk="0" hangingPunct="1">
              <a:spcBef>
                <a:spcPts val="0"/>
              </a:spcBef>
              <a:spcAft>
                <a:spcPts val="0"/>
              </a:spcAft>
              <a:buClrTx/>
              <a:buSzTx/>
              <a:tabLst/>
              <a:defRPr/>
            </a:pPr>
            <a:endParaRPr kumimoji="0" lang="en-US" sz="1400" b="0" i="0" u="none" strike="noStrike" kern="1200" cap="none" spc="0" normalizeH="0" baseline="0" noProof="0" dirty="0">
              <a:ln>
                <a:noFill/>
              </a:ln>
              <a:solidFill>
                <a:srgbClr val="4A4A4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4" name="矩形 3"/>
          <p:cNvSpPr/>
          <p:nvPr/>
        </p:nvSpPr>
        <p:spPr>
          <a:xfrm>
            <a:off x="6036256" y="6607619"/>
            <a:ext cx="5939974" cy="261610"/>
          </a:xfrm>
          <a:prstGeom prst="rect">
            <a:avLst/>
          </a:prstGeom>
        </p:spPr>
        <p:txBody>
          <a:bodyPr wrap="square">
            <a:spAutoFit/>
          </a:bodyPr>
          <a:lstStyle/>
          <a:p>
            <a:pPr lvl="0" algn="ctr">
              <a:defRPr/>
            </a:pPr>
            <a:r>
              <a:rPr lang="en-US" altLang="zh-CN" sz="11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The SP series comes with two batteries in the box, and optional batteries are also available</a:t>
            </a:r>
          </a:p>
        </p:txBody>
      </p:sp>
      <p:pic>
        <p:nvPicPr>
          <p:cNvPr id="5" name="Picture 2" descr="http://spec.hikvision.com/fastdfs/group1/M00/1E/E0/CgFBImMpsneAbAA3AAlCFxtCSwQ758.png?imageView2/2/w/1000/h/5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49555" y="3773468"/>
            <a:ext cx="1460916" cy="1460916"/>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3" cstate="print">
            <a:clrChange>
              <a:clrFrom>
                <a:srgbClr val="999999"/>
              </a:clrFrom>
              <a:clrTo>
                <a:srgbClr val="999999">
                  <a:alpha val="0"/>
                </a:srgbClr>
              </a:clrTo>
            </a:clrChange>
            <a:extLst>
              <a:ext uri="{28A0092B-C50C-407E-A947-70E740481C1C}">
                <a14:useLocalDpi xmlns:a14="http://schemas.microsoft.com/office/drawing/2010/main" val="0"/>
              </a:ext>
            </a:extLst>
          </a:blip>
          <a:stretch>
            <a:fillRect/>
          </a:stretch>
        </p:blipFill>
        <p:spPr>
          <a:xfrm>
            <a:off x="8514822" y="2209459"/>
            <a:ext cx="1525626" cy="1471010"/>
          </a:xfrm>
          <a:prstGeom prst="rect">
            <a:avLst/>
          </a:prstGeom>
        </p:spPr>
      </p:pic>
      <p:pic>
        <p:nvPicPr>
          <p:cNvPr id="7" name="Picture 4" descr="http://spec.hikvision.com/fastdfs/group1/M00/2B/79/CgFBImRkOp-AcBnwABU3z2aRgXI425.png?imageView2/2/w/1000/h/5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204" y="2034988"/>
            <a:ext cx="1559859" cy="1559859"/>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749338" y="3311136"/>
            <a:ext cx="1599477" cy="307777"/>
          </a:xfrm>
          <a:prstGeom prst="rect">
            <a:avLst/>
          </a:prstGeom>
        </p:spPr>
        <p:txBody>
          <a:bodyPr wrap="none">
            <a:spAutoFit/>
          </a:bodyPr>
          <a:lstStyle/>
          <a:p>
            <a:r>
              <a:rPr lang="en-US" altLang="zh-CN" sz="1400" b="1" dirty="0">
                <a:solidFill>
                  <a:srgbClr val="000000"/>
                </a:solidFill>
                <a:latin typeface="Calibri" panose="020F0502020204030204" pitchFamily="34" charset="0"/>
                <a:ea typeface="Microsoft YaHei" panose="020B0503020204020204" pitchFamily="34" charset="-122"/>
                <a:cs typeface="Calibri" panose="020F0502020204030204" pitchFamily="34" charset="0"/>
              </a:rPr>
              <a:t>HM-SP650-MACRO</a:t>
            </a:r>
            <a:endParaRPr lang="zh-CN" altLang="en-US" sz="1400" dirty="0">
              <a:latin typeface="Calibri" panose="020F0502020204030204" pitchFamily="34" charset="0"/>
              <a:cs typeface="Calibri" panose="020F0502020204030204" pitchFamily="34" charset="0"/>
            </a:endParaRPr>
          </a:p>
        </p:txBody>
      </p:sp>
      <p:pic>
        <p:nvPicPr>
          <p:cNvPr id="1030" name="Picture 6" descr="http://spec.hikvision.com/fastdfs/group1/M00/1C/0E/CgFBImLbv7GAZvMpAAptHP2bq6g525.png?imageView2/2/w/200/h/2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9678" y="1917071"/>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3520217" y="3322624"/>
            <a:ext cx="1426994" cy="307777"/>
          </a:xfrm>
          <a:prstGeom prst="rect">
            <a:avLst/>
          </a:prstGeom>
        </p:spPr>
        <p:txBody>
          <a:bodyPr wrap="none">
            <a:spAutoFit/>
          </a:bodyPr>
          <a:lstStyle/>
          <a:p>
            <a:r>
              <a:rPr lang="en-US" altLang="zh-CN" sz="1400" dirty="0">
                <a:solidFill>
                  <a:srgbClr val="000000"/>
                </a:solidFill>
                <a:latin typeface="Calibri" panose="020F0502020204030204" pitchFamily="34" charset="0"/>
                <a:ea typeface="Microsoft YaHei" panose="020B0503020204020204" pitchFamily="34" charset="-122"/>
                <a:cs typeface="Calibri" panose="020F0502020204030204" pitchFamily="34" charset="0"/>
              </a:rPr>
              <a:t> </a:t>
            </a:r>
            <a:r>
              <a:rPr lang="en-US" altLang="zh-CN" sz="1400" b="1" dirty="0">
                <a:solidFill>
                  <a:srgbClr val="000000"/>
                </a:solidFill>
                <a:latin typeface="Calibri" panose="020F0502020204030204" pitchFamily="34" charset="0"/>
                <a:ea typeface="Microsoft YaHei" panose="020B0503020204020204" pitchFamily="34" charset="-122"/>
                <a:cs typeface="Calibri" panose="020F0502020204030204" pitchFamily="34" charset="0"/>
              </a:rPr>
              <a:t>HM-SP605-LENS</a:t>
            </a:r>
            <a:endParaRPr lang="en-US" altLang="zh-CN" sz="1400" b="1" i="0" dirty="0">
              <a:solidFill>
                <a:srgbClr val="000000"/>
              </a:solidFill>
              <a:effectLst/>
              <a:latin typeface="Calibri" panose="020F0502020204030204" pitchFamily="34" charset="0"/>
              <a:ea typeface="Microsoft YaHei" panose="020B0503020204020204" pitchFamily="34" charset="-122"/>
              <a:cs typeface="Calibri" panose="020F0502020204030204" pitchFamily="34" charset="0"/>
            </a:endParaRPr>
          </a:p>
        </p:txBody>
      </p:sp>
      <p:pic>
        <p:nvPicPr>
          <p:cNvPr id="1032" name="Picture 8" descr="http://spec.hikvision.com/fastdfs/group1/M00/1D/14/CgFBImL8hnqAVvOcAAqNB1ESqqo401.png?imageView2/2/w/200/h/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0570" y="200465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6097930" y="3325416"/>
            <a:ext cx="1639551" cy="307777"/>
          </a:xfrm>
          <a:prstGeom prst="rect">
            <a:avLst/>
          </a:prstGeom>
        </p:spPr>
        <p:txBody>
          <a:bodyPr wrap="none">
            <a:spAutoFit/>
          </a:bodyPr>
          <a:lstStyle/>
          <a:p>
            <a:r>
              <a:rPr lang="en-US" altLang="zh-CN" sz="1400" dirty="0">
                <a:solidFill>
                  <a:srgbClr val="000000"/>
                </a:solidFill>
                <a:latin typeface="Calibri" panose="020F0502020204030204" pitchFamily="34" charset="0"/>
                <a:ea typeface="Microsoft YaHei" panose="020B0503020204020204" pitchFamily="34" charset="-122"/>
                <a:cs typeface="Calibri" panose="020F0502020204030204" pitchFamily="34" charset="0"/>
              </a:rPr>
              <a:t> </a:t>
            </a:r>
            <a:r>
              <a:rPr lang="en-US" altLang="zh-CN" sz="1400" b="1" dirty="0">
                <a:solidFill>
                  <a:srgbClr val="000000"/>
                </a:solidFill>
                <a:latin typeface="Calibri" panose="020F0502020204030204" pitchFamily="34" charset="0"/>
                <a:ea typeface="Microsoft YaHei" panose="020B0503020204020204" pitchFamily="34" charset="-122"/>
                <a:cs typeface="Calibri" panose="020F0502020204030204" pitchFamily="34" charset="0"/>
              </a:rPr>
              <a:t>HM-SP620-MACRO</a:t>
            </a:r>
            <a:endParaRPr lang="en-US" altLang="zh-CN" sz="1400" b="1" i="0" dirty="0">
              <a:solidFill>
                <a:srgbClr val="000000"/>
              </a:solidFill>
              <a:effectLst/>
              <a:latin typeface="Calibri" panose="020F0502020204030204" pitchFamily="34" charset="0"/>
              <a:ea typeface="Microsoft YaHei" panose="020B0503020204020204" pitchFamily="34" charset="-122"/>
              <a:cs typeface="Calibri" panose="020F0502020204030204" pitchFamily="34" charset="0"/>
            </a:endParaRPr>
          </a:p>
        </p:txBody>
      </p:sp>
      <p:pic>
        <p:nvPicPr>
          <p:cNvPr id="1034" name="Picture 10" descr="http://spec.hikvision.com/fastdfs/group1/M00/1C/0E/CgFBImLbwECADnCfAAxeBjoQKZg948.png?imageView2/2/w/200/h/2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455" y="382172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677350" y="5357396"/>
            <a:ext cx="1386918" cy="307777"/>
          </a:xfrm>
          <a:prstGeom prst="rect">
            <a:avLst/>
          </a:prstGeom>
        </p:spPr>
        <p:txBody>
          <a:bodyPr wrap="none">
            <a:spAutoFit/>
          </a:bodyPr>
          <a:lstStyle/>
          <a:p>
            <a:r>
              <a:rPr lang="en-US" altLang="zh-CN" sz="1400" b="1" dirty="0">
                <a:solidFill>
                  <a:srgbClr val="000000"/>
                </a:solidFill>
                <a:latin typeface="Calibri" panose="020F0502020204030204" pitchFamily="34" charset="0"/>
                <a:ea typeface="Microsoft YaHei" panose="020B0503020204020204" pitchFamily="34" charset="-122"/>
                <a:cs typeface="Calibri" panose="020F0502020204030204" pitchFamily="34" charset="0"/>
              </a:rPr>
              <a:t>HM-SP610-LENS</a:t>
            </a:r>
            <a:endParaRPr lang="zh-CN" altLang="en-US" sz="1400" dirty="0">
              <a:latin typeface="Calibri" panose="020F0502020204030204" pitchFamily="34" charset="0"/>
              <a:cs typeface="Calibri" panose="020F0502020204030204" pitchFamily="34" charset="0"/>
            </a:endParaRPr>
          </a:p>
        </p:txBody>
      </p:sp>
      <p:pic>
        <p:nvPicPr>
          <p:cNvPr id="1036" name="Picture 12" descr="http://spec.hikvision.com/fastdfs/group1/M00/1C/0E/CgFBImLbwBeAS9dLABa-OHy0Ro8322.png?imageView2/2/w/200/h/20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36085" y="3594847"/>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6195126" y="5417649"/>
            <a:ext cx="1386918" cy="307777"/>
          </a:xfrm>
          <a:prstGeom prst="rect">
            <a:avLst/>
          </a:prstGeom>
        </p:spPr>
        <p:txBody>
          <a:bodyPr wrap="none">
            <a:spAutoFit/>
          </a:bodyPr>
          <a:lstStyle/>
          <a:p>
            <a:r>
              <a:rPr lang="en-US" altLang="zh-CN" sz="1400" b="1" dirty="0">
                <a:solidFill>
                  <a:srgbClr val="000000"/>
                </a:solidFill>
                <a:latin typeface="Calibri" panose="020F0502020204030204" pitchFamily="34" charset="0"/>
                <a:ea typeface="Microsoft YaHei" panose="020B0503020204020204" pitchFamily="34" charset="-122"/>
                <a:cs typeface="Calibri" panose="020F0502020204030204" pitchFamily="34" charset="0"/>
              </a:rPr>
              <a:t>HM-SP630-LENS</a:t>
            </a:r>
            <a:endParaRPr lang="zh-CN" altLang="en-US" sz="1400" dirty="0">
              <a:latin typeface="Calibri" panose="020F0502020204030204" pitchFamily="34" charset="0"/>
              <a:cs typeface="Calibri" panose="020F0502020204030204" pitchFamily="34" charset="0"/>
            </a:endParaRPr>
          </a:p>
        </p:txBody>
      </p:sp>
      <p:pic>
        <p:nvPicPr>
          <p:cNvPr id="1038" name="Picture 14" descr="http://spec.hikvision.com/fastdfs/group1/M00/1C/0E/CgFBImLbv_qAIkHiABC32eSRfak767.png?imageView2/2/w/200/h/2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1214" y="3789960"/>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462713" y="5357863"/>
            <a:ext cx="1386918" cy="307777"/>
          </a:xfrm>
          <a:prstGeom prst="rect">
            <a:avLst/>
          </a:prstGeom>
        </p:spPr>
        <p:txBody>
          <a:bodyPr wrap="none">
            <a:spAutoFit/>
          </a:bodyPr>
          <a:lstStyle/>
          <a:p>
            <a:r>
              <a:rPr lang="en-US" altLang="zh-CN" sz="1400" b="1" dirty="0">
                <a:solidFill>
                  <a:srgbClr val="000000"/>
                </a:solidFill>
                <a:latin typeface="Calibri" panose="020F0502020204030204" pitchFamily="34" charset="0"/>
                <a:ea typeface="Microsoft YaHei" panose="020B0503020204020204" pitchFamily="34" charset="-122"/>
                <a:cs typeface="Calibri" panose="020F0502020204030204" pitchFamily="34" charset="0"/>
              </a:rPr>
              <a:t>HM-SP620-LENS</a:t>
            </a:r>
            <a:endParaRPr lang="zh-CN" altLang="en-US" sz="1400" dirty="0">
              <a:latin typeface="Calibri" panose="020F0502020204030204" pitchFamily="34" charset="0"/>
              <a:cs typeface="Calibri" panose="020F0502020204030204" pitchFamily="34" charset="0"/>
            </a:endParaRPr>
          </a:p>
        </p:txBody>
      </p:sp>
      <p:pic>
        <p:nvPicPr>
          <p:cNvPr id="1026" name="Picture 2" descr="http://spec.hikvision.com/fastdfs/group1/M00/2E/A9/CgFBImSP62WAR5n-AEMuX826J_4418.png?imageView2/2/w/1000/h/50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415507" y="5408373"/>
            <a:ext cx="1094769" cy="1094769"/>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5860774" y="5690009"/>
            <a:ext cx="2845904" cy="461665"/>
          </a:xfrm>
          <a:prstGeom prst="rect">
            <a:avLst/>
          </a:prstGeom>
        </p:spPr>
        <p:txBody>
          <a:bodyPr wrap="square">
            <a:spAutoFit/>
          </a:bodyPr>
          <a:lstStyle/>
          <a:p>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6°(H) x 4.5°(V)</a:t>
            </a:r>
            <a:b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8°(H) x 6°(V)</a:t>
            </a:r>
            <a:endParaRPr lang="zh-CN" altLang="en-US" sz="1200" dirty="0"/>
          </a:p>
        </p:txBody>
      </p:sp>
      <p:sp>
        <p:nvSpPr>
          <p:cNvPr id="17" name="矩形 16"/>
          <p:cNvSpPr/>
          <p:nvPr/>
        </p:nvSpPr>
        <p:spPr>
          <a:xfrm>
            <a:off x="3236843" y="5699947"/>
            <a:ext cx="3134139" cy="461665"/>
          </a:xfrm>
          <a:prstGeom prst="rect">
            <a:avLst/>
          </a:prstGeom>
        </p:spPr>
        <p:txBody>
          <a:bodyPr wrap="square">
            <a:spAutoFit/>
          </a:bodyPr>
          <a:lstStyle/>
          <a:p>
            <a:pPr lvl="0">
              <a:defRPr/>
            </a:pP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9°(H) x 6.8°(V)</a:t>
            </a:r>
            <a:b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12°(H) x 9°(V)</a:t>
            </a:r>
            <a:endPar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1" name="矩形 20"/>
          <p:cNvSpPr/>
          <p:nvPr/>
        </p:nvSpPr>
        <p:spPr>
          <a:xfrm>
            <a:off x="503582" y="5719826"/>
            <a:ext cx="3392557" cy="461665"/>
          </a:xfrm>
          <a:prstGeom prst="rect">
            <a:avLst/>
          </a:prstGeom>
        </p:spPr>
        <p:txBody>
          <a:bodyPr wrap="square">
            <a:spAutoFit/>
          </a:bodyPr>
          <a:lstStyle/>
          <a:p>
            <a:pPr lvl="0">
              <a:defRPr/>
            </a:pP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18.7°(H) x 14°(V)</a:t>
            </a:r>
            <a:b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24.8°(H) x 18.7°(V)</a:t>
            </a:r>
            <a:endPar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4" name="矩形 23"/>
          <p:cNvSpPr/>
          <p:nvPr/>
        </p:nvSpPr>
        <p:spPr>
          <a:xfrm>
            <a:off x="3376213" y="3641898"/>
            <a:ext cx="2247731" cy="461665"/>
          </a:xfrm>
          <a:prstGeom prst="rect">
            <a:avLst/>
          </a:prstGeom>
        </p:spPr>
        <p:txBody>
          <a:bodyPr wrap="none">
            <a:spAutoFit/>
          </a:bodyPr>
          <a:lstStyle/>
          <a:p>
            <a:pPr lvl="0">
              <a:defRPr/>
            </a:pP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37.3°(H) x 27.8°(V) </a:t>
            </a:r>
          </a:p>
          <a:p>
            <a:pPr lvl="0">
              <a:defRPr/>
            </a:pP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50°(H) x 37.3°(V)</a:t>
            </a:r>
            <a:endPar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5" name="矩形 24"/>
          <p:cNvSpPr/>
          <p:nvPr/>
        </p:nvSpPr>
        <p:spPr>
          <a:xfrm>
            <a:off x="573157" y="3612731"/>
            <a:ext cx="2587486" cy="461665"/>
          </a:xfrm>
          <a:prstGeom prst="rect">
            <a:avLst/>
          </a:prstGeom>
        </p:spPr>
        <p:txBody>
          <a:bodyPr wrap="square">
            <a:spAutoFit/>
          </a:bodyPr>
          <a:lstStyle/>
          <a:p>
            <a:pPr lvl="0">
              <a:defRPr/>
            </a:pP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9.9 mm x 7.48 mm</a:t>
            </a:r>
            <a:b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13.02mm x 9.9mm</a:t>
            </a:r>
            <a:endParaRPr lang="en-US"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6" name="矩形 25"/>
          <p:cNvSpPr/>
          <p:nvPr/>
        </p:nvSpPr>
        <p:spPr>
          <a:xfrm>
            <a:off x="5821018" y="3592853"/>
            <a:ext cx="2378765" cy="461665"/>
          </a:xfrm>
          <a:prstGeom prst="rect">
            <a:avLst/>
          </a:prstGeom>
        </p:spPr>
        <p:txBody>
          <a:bodyPr wrap="square">
            <a:spAutoFit/>
          </a:bodyPr>
          <a:lstStyle/>
          <a:p>
            <a:pPr lvl="0">
              <a:defRPr/>
            </a:pP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23.4 mm x 17.44 mm</a:t>
            </a:r>
            <a:b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31.54mm x 23.4mm</a:t>
            </a:r>
            <a:endParaRPr lang="zh-CN" altLang="en-US" sz="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173974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256951" y="1103814"/>
            <a:ext cx="11581188" cy="5309651"/>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框 4"/>
          <p:cNvSpPr txBox="1"/>
          <p:nvPr/>
        </p:nvSpPr>
        <p:spPr>
          <a:xfrm>
            <a:off x="478324" y="4103617"/>
            <a:ext cx="2749793" cy="338554"/>
          </a:xfrm>
          <a:prstGeom prst="rect">
            <a:avLst/>
          </a:prstGeom>
          <a:noFill/>
        </p:spPr>
        <p:txBody>
          <a:bodyPr wrap="square" rtlCol="0">
            <a:spAutoFit/>
          </a:bodyPr>
          <a:lstStyle/>
          <a:p>
            <a:pPr algn="ctr">
              <a:defRPr/>
            </a:pP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Electric Utilities</a:t>
            </a:r>
            <a:endParaRPr lang="zh-CN" alt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7" name="文本框 6"/>
          <p:cNvSpPr txBox="1"/>
          <p:nvPr/>
        </p:nvSpPr>
        <p:spPr>
          <a:xfrm>
            <a:off x="3362612" y="5152289"/>
            <a:ext cx="2684933" cy="338554"/>
          </a:xfrm>
          <a:prstGeom prst="rect">
            <a:avLst/>
          </a:prstGeom>
          <a:noFill/>
        </p:spPr>
        <p:txBody>
          <a:bodyPr wrap="square" rtlCol="0">
            <a:spAutoFit/>
          </a:bodyPr>
          <a:lstStyle>
            <a:defPPr>
              <a:defRPr lang="zh-CN"/>
            </a:defPPr>
            <a:lvl1pPr algn="ctr">
              <a:defRPr sz="1600" b="1">
                <a:gradFill>
                  <a:gsLst>
                    <a:gs pos="5000">
                      <a:srgbClr val="EA592D"/>
                    </a:gs>
                    <a:gs pos="100000">
                      <a:srgbClr val="DF2771"/>
                    </a:gs>
                  </a:gsLst>
                  <a:lin ang="16200000" scaled="0"/>
                </a:gradFill>
                <a:latin typeface="微软雅黑" panose="020B0503020204020204" pitchFamily="34" charset="-122"/>
                <a:ea typeface="微软雅黑" panose="020B0503020204020204" pitchFamily="34" charset="-122"/>
                <a:cs typeface="Calibri" panose="020F0502020204030204" pitchFamily="34" charset="0"/>
              </a:defRPr>
            </a:lvl1pPr>
          </a:lstStyle>
          <a:p>
            <a:r>
              <a:rPr lang="zh-CN" altLang="zh-CN" dirty="0">
                <a:latin typeface="Calibri" panose="020F0502020204030204" pitchFamily="34" charset="0"/>
              </a:rPr>
              <a:t>Facility Maintenance</a:t>
            </a:r>
            <a:endParaRPr lang="zh-CN" altLang="en-US" dirty="0">
              <a:latin typeface="Calibri" panose="020F0502020204030204" pitchFamily="34" charset="0"/>
            </a:endParaRPr>
          </a:p>
        </p:txBody>
      </p:sp>
      <p:sp>
        <p:nvSpPr>
          <p:cNvPr id="9" name="圆角矩形 8"/>
          <p:cNvSpPr/>
          <p:nvPr/>
        </p:nvSpPr>
        <p:spPr>
          <a:xfrm>
            <a:off x="6327293" y="4245377"/>
            <a:ext cx="2509785" cy="374571"/>
          </a:xfrm>
          <a:prstGeom prst="roundRect">
            <a:avLst/>
          </a:prstGeom>
          <a:noFill/>
        </p:spPr>
        <p:txBody>
          <a:bodyPr wrap="square" rtlCol="0">
            <a:spAutoFit/>
          </a:bodyPr>
          <a:lstStyle/>
          <a:p>
            <a:pPr algn="ctr"/>
            <a:r>
              <a:rPr lang="zh-CN"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Manufactur</a:t>
            </a:r>
            <a:r>
              <a:rPr lang="en-US" altLang="zh-CN" sz="1600" b="1" dirty="0" err="1">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ing</a:t>
            </a:r>
            <a:endParaRPr lang="zh-CN" alt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10" name="圆角矩形 9"/>
          <p:cNvSpPr/>
          <p:nvPr/>
        </p:nvSpPr>
        <p:spPr>
          <a:xfrm>
            <a:off x="8907518" y="5278548"/>
            <a:ext cx="2501153" cy="374571"/>
          </a:xfrm>
          <a:prstGeom prst="roundRect">
            <a:avLst/>
          </a:prstGeom>
          <a:noFill/>
        </p:spPr>
        <p:txBody>
          <a:bodyPr wrap="square" rtlCol="0">
            <a:spAutoFit/>
          </a:bodyPr>
          <a:lstStyle/>
          <a:p>
            <a:pPr algn="ct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Kilns</a:t>
            </a:r>
            <a:endParaRPr lang="zh-CN" altLang="en-US"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16" name="文本框 15"/>
          <p:cNvSpPr txBox="1"/>
          <p:nvPr/>
        </p:nvSpPr>
        <p:spPr>
          <a:xfrm>
            <a:off x="478324" y="449015"/>
            <a:ext cx="5678349"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 Scenarios</a:t>
            </a:r>
          </a:p>
        </p:txBody>
      </p:sp>
      <p:grpSp>
        <p:nvGrpSpPr>
          <p:cNvPr id="2" name="组合 1"/>
          <p:cNvGrpSpPr/>
          <p:nvPr/>
        </p:nvGrpSpPr>
        <p:grpSpPr>
          <a:xfrm>
            <a:off x="578344" y="2021047"/>
            <a:ext cx="2611734" cy="1976391"/>
            <a:chOff x="874213" y="2538790"/>
            <a:chExt cx="2611734" cy="1976391"/>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213" y="2538790"/>
              <a:ext cx="2611734" cy="1976391"/>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8150" y="3223210"/>
              <a:ext cx="976695" cy="732521"/>
            </a:xfrm>
            <a:prstGeom prst="rect">
              <a:avLst/>
            </a:prstGeom>
          </p:spPr>
        </p:pic>
      </p:grpSp>
      <p:grpSp>
        <p:nvGrpSpPr>
          <p:cNvPr id="20" name="组合 19"/>
          <p:cNvGrpSpPr/>
          <p:nvPr/>
        </p:nvGrpSpPr>
        <p:grpSpPr>
          <a:xfrm>
            <a:off x="3412357" y="3033624"/>
            <a:ext cx="2635188" cy="1976391"/>
            <a:chOff x="3707348" y="2538789"/>
            <a:chExt cx="2635188" cy="1976391"/>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7348" y="2538789"/>
              <a:ext cx="2635188" cy="1976391"/>
            </a:xfrm>
            <a:prstGeom prst="rect">
              <a:avLst/>
            </a:prstGeom>
          </p:spPr>
        </p:pic>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7381" y="3186694"/>
              <a:ext cx="1160316" cy="870237"/>
            </a:xfrm>
            <a:prstGeom prst="rect">
              <a:avLst/>
            </a:prstGeom>
          </p:spPr>
        </p:pic>
      </p:grpSp>
      <p:grpSp>
        <p:nvGrpSpPr>
          <p:cNvPr id="23" name="组合 22"/>
          <p:cNvGrpSpPr/>
          <p:nvPr/>
        </p:nvGrpSpPr>
        <p:grpSpPr>
          <a:xfrm>
            <a:off x="6269824" y="2082352"/>
            <a:ext cx="2638333" cy="1978750"/>
            <a:chOff x="6563937" y="2538791"/>
            <a:chExt cx="2638333" cy="1978750"/>
          </a:xfrm>
        </p:grpSpPr>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63937" y="2538791"/>
              <a:ext cx="2638333" cy="1978750"/>
            </a:xfrm>
            <a:prstGeom prst="rect">
              <a:avLst/>
            </a:prstGeom>
          </p:spPr>
        </p:pic>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19796" y="3214395"/>
              <a:ext cx="1126614" cy="844961"/>
            </a:xfrm>
            <a:prstGeom prst="rect">
              <a:avLst/>
            </a:prstGeom>
          </p:spPr>
        </p:pic>
      </p:grpSp>
      <p:grpSp>
        <p:nvGrpSpPr>
          <p:cNvPr id="26" name="组合 25"/>
          <p:cNvGrpSpPr/>
          <p:nvPr/>
        </p:nvGrpSpPr>
        <p:grpSpPr>
          <a:xfrm>
            <a:off x="9161808" y="3033623"/>
            <a:ext cx="2351601" cy="1976391"/>
            <a:chOff x="9397697" y="2538790"/>
            <a:chExt cx="2351601" cy="1976391"/>
          </a:xfrm>
        </p:grpSpPr>
        <p:pic>
          <p:nvPicPr>
            <p:cNvPr id="27" name="图片 26"/>
            <p:cNvPicPr>
              <a:picLocks noChangeAspect="1"/>
            </p:cNvPicPr>
            <p:nvPr/>
          </p:nvPicPr>
          <p:blipFill>
            <a:blip r:embed="rId8"/>
            <a:stretch>
              <a:fillRect/>
            </a:stretch>
          </p:blipFill>
          <p:spPr>
            <a:xfrm>
              <a:off x="9397697" y="2538790"/>
              <a:ext cx="2351601" cy="1976391"/>
            </a:xfrm>
            <a:prstGeom prst="rect">
              <a:avLst/>
            </a:prstGeom>
          </p:spPr>
        </p:pic>
        <p:pic>
          <p:nvPicPr>
            <p:cNvPr id="28" name="图片 27"/>
            <p:cNvPicPr>
              <a:picLocks noChangeAspect="1"/>
            </p:cNvPicPr>
            <p:nvPr/>
          </p:nvPicPr>
          <p:blipFill>
            <a:blip r:embed="rId9"/>
            <a:stretch>
              <a:fillRect/>
            </a:stretch>
          </p:blipFill>
          <p:spPr>
            <a:xfrm>
              <a:off x="9815041" y="2903218"/>
              <a:ext cx="1516912" cy="1467313"/>
            </a:xfrm>
            <a:prstGeom prst="rect">
              <a:avLst/>
            </a:prstGeom>
          </p:spPr>
        </p:pic>
      </p:grpSp>
      <p:sp>
        <p:nvSpPr>
          <p:cNvPr id="29" name="矩形 28"/>
          <p:cNvSpPr/>
          <p:nvPr/>
        </p:nvSpPr>
        <p:spPr>
          <a:xfrm>
            <a:off x="2055228" y="5700532"/>
            <a:ext cx="7984634" cy="423449"/>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Building Professionals/ Inspectors/ Engineers/ Researchers/ Facility Maintenance Personnel</a:t>
            </a:r>
          </a:p>
        </p:txBody>
      </p:sp>
    </p:spTree>
    <p:extLst>
      <p:ext uri="{BB962C8B-B14F-4D97-AF65-F5344CB8AC3E}">
        <p14:creationId xmlns:p14="http://schemas.microsoft.com/office/powerpoint/2010/main" val="717832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58473" y="2111171"/>
            <a:ext cx="1039067" cy="8925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200" b="1" i="1" u="none" strike="noStrike" kern="1200" cap="all" spc="0" normalizeH="0" baseline="0" noProof="0" dirty="0">
                <a:ln>
                  <a:noFill/>
                </a:ln>
                <a:solidFill>
                  <a:srgbClr val="D6D3D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02.</a:t>
            </a:r>
          </a:p>
        </p:txBody>
      </p:sp>
      <p:sp>
        <p:nvSpPr>
          <p:cNvPr id="9" name="文本框 8"/>
          <p:cNvSpPr txBox="1"/>
          <p:nvPr/>
        </p:nvSpPr>
        <p:spPr>
          <a:xfrm>
            <a:off x="478324" y="2998321"/>
            <a:ext cx="3300968" cy="800219"/>
          </a:xfrm>
          <a:prstGeom prst="rect">
            <a:avLst/>
          </a:prstGeom>
          <a:noFill/>
        </p:spPr>
        <p:txBody>
          <a:bodyPr wrap="none" rtlCol="0">
            <a:spAutoFit/>
          </a:bodyPr>
          <a:lstStyle/>
          <a:p>
            <a:pPr lvl="0">
              <a:defRPr/>
            </a:pPr>
            <a:r>
              <a:rPr lang="en-US" altLang="zh-CN" sz="46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Key Features</a:t>
            </a:r>
          </a:p>
        </p:txBody>
      </p:sp>
    </p:spTree>
    <p:extLst>
      <p:ext uri="{BB962C8B-B14F-4D97-AF65-F5344CB8AC3E}">
        <p14:creationId xmlns:p14="http://schemas.microsoft.com/office/powerpoint/2010/main" val="4200310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79334" y="1537539"/>
            <a:ext cx="9457974" cy="1384995"/>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Powered by HIKMICRO </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SuperIR</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image enhancement technology, it </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upscales</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thermal images from 640 × 480 (307,200 pixels) to </a:t>
            </a:r>
            <a:r>
              <a:rPr lang="de-DE"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1280 x 960 (1,228,800 pixels)</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resolution when viewing live with 25 Hz fast image frequency and capturing photos.</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High-quality image quality to enhance user experience. Clear images allow users to find equipment faults more accurately,  increased resolution and sharper images for better inspections.</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8" name="文本框 7"/>
          <p:cNvSpPr txBox="1"/>
          <p:nvPr/>
        </p:nvSpPr>
        <p:spPr>
          <a:xfrm>
            <a:off x="489032" y="449015"/>
            <a:ext cx="6017160"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Ultra-high performance</a:t>
            </a:r>
            <a:endPar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 name="文本框 1"/>
          <p:cNvSpPr txBox="1"/>
          <p:nvPr/>
        </p:nvSpPr>
        <p:spPr>
          <a:xfrm>
            <a:off x="9422158" y="6454848"/>
            <a:ext cx="2638992" cy="307777"/>
          </a:xfrm>
          <a:prstGeom prst="rect">
            <a:avLst/>
          </a:prstGeom>
          <a:noFill/>
        </p:spPr>
        <p:txBody>
          <a:bodyPr wrap="none" rtlCol="0">
            <a:spAutoFit/>
          </a:bodyPr>
          <a:lstStyle/>
          <a:p>
            <a:pPr>
              <a:spcAft>
                <a:spcPts val="800"/>
              </a:spcAft>
              <a:defRPr/>
            </a:pPr>
            <a:r>
              <a:rPr lang="zh-CN" altLang="en-US"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Above images captured by SP60</a:t>
            </a:r>
            <a:endParaRPr lang="en-US"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825" y="1123994"/>
            <a:ext cx="1543785" cy="479695"/>
          </a:xfrm>
          <a:prstGeom prst="rect">
            <a:avLst/>
          </a:prstGeom>
        </p:spPr>
      </p:pic>
      <p:pic>
        <p:nvPicPr>
          <p:cNvPr id="23" name="Picture 4"/>
          <p:cNvPicPr>
            <a:picLocks noChangeAspect="1"/>
          </p:cNvPicPr>
          <p:nvPr/>
        </p:nvPicPr>
        <p:blipFill rotWithShape="1">
          <a:blip r:embed="rId5"/>
          <a:srcRect t="-1" r="10379" b="14285"/>
          <a:stretch/>
        </p:blipFill>
        <p:spPr>
          <a:xfrm>
            <a:off x="7094558" y="2921781"/>
            <a:ext cx="1607233" cy="1601027"/>
          </a:xfrm>
          <a:prstGeom prst="rect">
            <a:avLst/>
          </a:prstGeom>
        </p:spPr>
      </p:pic>
      <p:pic>
        <p:nvPicPr>
          <p:cNvPr id="24" name="Picture 5"/>
          <p:cNvPicPr>
            <a:picLocks noChangeAspect="1"/>
          </p:cNvPicPr>
          <p:nvPr/>
        </p:nvPicPr>
        <p:blipFill rotWithShape="1">
          <a:blip r:embed="rId6"/>
          <a:srcRect l="4810" t="3577" r="10581" b="12843"/>
          <a:stretch/>
        </p:blipFill>
        <p:spPr>
          <a:xfrm>
            <a:off x="7094558" y="4792929"/>
            <a:ext cx="1613809" cy="1625589"/>
          </a:xfrm>
          <a:prstGeom prst="rect">
            <a:avLst/>
          </a:prstGeom>
        </p:spPr>
      </p:pic>
      <p:pic>
        <p:nvPicPr>
          <p:cNvPr id="3" name="图片 2"/>
          <p:cNvPicPr>
            <a:picLocks noChangeAspect="1"/>
          </p:cNvPicPr>
          <p:nvPr/>
        </p:nvPicPr>
        <p:blipFill>
          <a:blip r:embed="rId7"/>
          <a:stretch>
            <a:fillRect/>
          </a:stretch>
        </p:blipFill>
        <p:spPr>
          <a:xfrm>
            <a:off x="2469407" y="2940322"/>
            <a:ext cx="3535078" cy="3496737"/>
          </a:xfrm>
          <a:prstGeom prst="rect">
            <a:avLst/>
          </a:prstGeom>
        </p:spPr>
      </p:pic>
      <p:sp>
        <p:nvSpPr>
          <p:cNvPr id="15" name="文本框 14"/>
          <p:cNvSpPr txBox="1"/>
          <p:nvPr/>
        </p:nvSpPr>
        <p:spPr>
          <a:xfrm>
            <a:off x="7429937" y="4792929"/>
            <a:ext cx="93647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chemeClr val="bg1"/>
                </a:solidFill>
                <a:effectLst/>
                <a:uLnTx/>
                <a:uFillTx/>
                <a:latin typeface="Calibri" panose="020F0502020204030204" pitchFamily="34" charset="0"/>
                <a:ea typeface="等线" panose="02010600030101010101" pitchFamily="2" charset="-122"/>
                <a:cs typeface="Calibri" panose="020F0502020204030204" pitchFamily="34" charset="0"/>
                <a:sym typeface="Calibri" panose="020F0502020204030204" pitchFamily="34" charset="0"/>
              </a:rPr>
              <a:t>Original</a:t>
            </a:r>
            <a:endParaRPr kumimoji="0" 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1" name="文本框 20"/>
          <p:cNvSpPr txBox="1"/>
          <p:nvPr/>
        </p:nvSpPr>
        <p:spPr>
          <a:xfrm>
            <a:off x="7493713" y="2949906"/>
            <a:ext cx="92845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noProof="0" dirty="0" err="1">
                <a:solidFill>
                  <a:srgbClr val="FF0000"/>
                </a:solidFill>
                <a:latin typeface="Calibri" panose="020F0502020204030204" pitchFamily="34" charset="0"/>
                <a:ea typeface="等线" panose="02010600030101010101" pitchFamily="2" charset="-122"/>
                <a:cs typeface="Calibri" panose="020F0502020204030204" pitchFamily="34" charset="0"/>
                <a:sym typeface="Calibri" panose="020F0502020204030204" pitchFamily="34" charset="0"/>
              </a:rPr>
              <a:t>SuperIR</a:t>
            </a:r>
            <a:endParaRPr kumimoji="0" lang="en-US" sz="1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cxnSp>
        <p:nvCxnSpPr>
          <p:cNvPr id="25" name="Straight Connector 8"/>
          <p:cNvCxnSpPr/>
          <p:nvPr/>
        </p:nvCxnSpPr>
        <p:spPr>
          <a:xfrm flipH="1">
            <a:off x="3994290" y="2921781"/>
            <a:ext cx="3100268" cy="1408626"/>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9"/>
          <p:cNvCxnSpPr/>
          <p:nvPr/>
        </p:nvCxnSpPr>
        <p:spPr>
          <a:xfrm flipH="1">
            <a:off x="4929505" y="4522808"/>
            <a:ext cx="3772286" cy="721806"/>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sp>
        <p:nvSpPr>
          <p:cNvPr id="27" name="Rectangle 12"/>
          <p:cNvSpPr>
            <a:spLocks noChangeAspect="1"/>
          </p:cNvSpPr>
          <p:nvPr/>
        </p:nvSpPr>
        <p:spPr>
          <a:xfrm>
            <a:off x="7094558" y="2915814"/>
            <a:ext cx="1613809" cy="1607578"/>
          </a:xfrm>
          <a:prstGeom prst="rect">
            <a:avLst/>
          </a:prstGeom>
          <a:noFill/>
          <a:ln w="349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30156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671251" y="1022238"/>
            <a:ext cx="2849498" cy="400110"/>
          </a:xfrm>
          <a:prstGeom prst="rect">
            <a:avLst/>
          </a:prstGeom>
        </p:spPr>
        <p:txBody>
          <a:bodyPr wrap="none">
            <a:spAutoFit/>
          </a:bodyPr>
          <a:lstStyle/>
          <a:p>
            <a:pPr algn="ctr">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One-second fast focusing</a:t>
            </a:r>
          </a:p>
        </p:txBody>
      </p:sp>
      <p:grpSp>
        <p:nvGrpSpPr>
          <p:cNvPr id="16" name="组合 15"/>
          <p:cNvGrpSpPr/>
          <p:nvPr/>
        </p:nvGrpSpPr>
        <p:grpSpPr>
          <a:xfrm>
            <a:off x="241244" y="3025924"/>
            <a:ext cx="11646195" cy="3267093"/>
            <a:chOff x="1050770" y="4334782"/>
            <a:chExt cx="14673280" cy="3988889"/>
          </a:xfrm>
        </p:grpSpPr>
        <p:sp>
          <p:nvSpPr>
            <p:cNvPr id="14" name="圆角矩形 13"/>
            <p:cNvSpPr/>
            <p:nvPr/>
          </p:nvSpPr>
          <p:spPr>
            <a:xfrm>
              <a:off x="1050770" y="4334782"/>
              <a:ext cx="14673280" cy="3988889"/>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3" name="图片 12"/>
            <p:cNvPicPr>
              <a:picLocks noChangeAspect="1"/>
            </p:cNvPicPr>
            <p:nvPr/>
          </p:nvPicPr>
          <p:blipFill>
            <a:blip r:embed="rId3"/>
            <a:stretch>
              <a:fillRect/>
            </a:stretch>
          </p:blipFill>
          <p:spPr>
            <a:xfrm>
              <a:off x="1254642" y="4580777"/>
              <a:ext cx="6051552" cy="3699279"/>
            </a:xfrm>
            <a:prstGeom prst="rect">
              <a:avLst/>
            </a:prstGeom>
          </p:spPr>
        </p:pic>
      </p:grpSp>
      <p:sp>
        <p:nvSpPr>
          <p:cNvPr id="17" name="矩形 16"/>
          <p:cNvSpPr/>
          <p:nvPr/>
        </p:nvSpPr>
        <p:spPr>
          <a:xfrm>
            <a:off x="5084568" y="3659675"/>
            <a:ext cx="6762334" cy="1384995"/>
          </a:xfrm>
          <a:prstGeom prst="rect">
            <a:avLst/>
          </a:prstGeom>
        </p:spPr>
        <p:txBody>
          <a:bodyPr wrap="square">
            <a:spAutoFit/>
          </a:bodyPr>
          <a:lstStyle/>
          <a:p>
            <a:pPr marL="285750" indent="-285750">
              <a:lnSpc>
                <a:spcPct val="150000"/>
              </a:lnSpc>
              <a:buFont typeface="Wingdings" panose="05000000000000000000" pitchFamily="2" charset="2"/>
              <a:buChar char="n"/>
            </a:pPr>
            <a:r>
              <a:rPr lang="da-DK" altLang="zh-CN" sz="12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Laser Assisted AF</a:t>
            </a:r>
            <a:r>
              <a:rPr lang="da-DK" altLang="zh-CN" sz="1200" dirty="0">
                <a:solidFill>
                  <a:schemeClr val="tx1">
                    <a:lumMod val="65000"/>
                    <a:lumOff val="35000"/>
                  </a:schemeClr>
                </a:solidFill>
                <a:latin typeface="Calibri" panose="020F0502020204030204" pitchFamily="34" charset="0"/>
                <a:cs typeface="Calibri" panose="020F0502020204030204" pitchFamily="34" charset="0"/>
              </a:rPr>
              <a:t>: </a:t>
            </a:r>
            <a:r>
              <a:rPr lang="en-US" altLang="zh-CN" sz="1200" dirty="0">
                <a:solidFill>
                  <a:schemeClr val="tx1">
                    <a:lumMod val="65000"/>
                    <a:lumOff val="35000"/>
                  </a:schemeClr>
                </a:solidFill>
                <a:latin typeface="Calibri" panose="020F0502020204030204" pitchFamily="34" charset="0"/>
                <a:cs typeface="Calibri" panose="020F0502020204030204" pitchFamily="34" charset="0"/>
              </a:rPr>
              <a:t>For complex devices, the laser will accurately select the measurement area for you.</a:t>
            </a:r>
          </a:p>
          <a:p>
            <a:pPr marL="285750" indent="-285750">
              <a:lnSpc>
                <a:spcPct val="150000"/>
              </a:lnSpc>
              <a:buFont typeface="Wingdings" panose="05000000000000000000" pitchFamily="2" charset="2"/>
              <a:buChar char="n"/>
            </a:pPr>
            <a:r>
              <a:rPr lang="da-DK" altLang="zh-CN" sz="12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Continuous AF</a:t>
            </a:r>
            <a:r>
              <a:rPr lang="da-DK" altLang="zh-CN" sz="1200" dirty="0">
                <a:solidFill>
                  <a:schemeClr val="tx1">
                    <a:lumMod val="65000"/>
                    <a:lumOff val="35000"/>
                  </a:schemeClr>
                </a:solidFill>
                <a:latin typeface="Calibri" panose="020F0502020204030204" pitchFamily="34" charset="0"/>
                <a:cs typeface="Calibri" panose="020F0502020204030204" pitchFamily="34" charset="0"/>
              </a:rPr>
              <a:t>: </a:t>
            </a:r>
            <a:r>
              <a:rPr lang="en-US" altLang="zh-CN" sz="1200" dirty="0">
                <a:solidFill>
                  <a:schemeClr val="tx1">
                    <a:lumMod val="65000"/>
                    <a:lumOff val="35000"/>
                  </a:schemeClr>
                </a:solidFill>
                <a:latin typeface="Calibri" panose="020F0502020204030204" pitchFamily="34" charset="0"/>
                <a:cs typeface="Calibri" panose="020F0502020204030204" pitchFamily="34" charset="0"/>
              </a:rPr>
              <a:t>Quickly scan the area to improve efficiency.</a:t>
            </a:r>
          </a:p>
          <a:p>
            <a:pPr marL="285750" indent="-285750">
              <a:lnSpc>
                <a:spcPct val="150000"/>
              </a:lnSpc>
              <a:buFont typeface="Wingdings" panose="05000000000000000000" pitchFamily="2" charset="2"/>
              <a:buChar char="n"/>
            </a:pPr>
            <a:r>
              <a:rPr lang="da-DK" altLang="zh-CN" sz="12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AF</a:t>
            </a:r>
            <a:r>
              <a:rPr lang="da-DK" altLang="zh-CN" sz="1200" dirty="0">
                <a:solidFill>
                  <a:schemeClr val="tx1">
                    <a:lumMod val="65000"/>
                    <a:lumOff val="35000"/>
                  </a:schemeClr>
                </a:solidFill>
                <a:latin typeface="Calibri" panose="020F0502020204030204" pitchFamily="34" charset="0"/>
                <a:cs typeface="Calibri" panose="020F0502020204030204" pitchFamily="34" charset="0"/>
              </a:rPr>
              <a:t>: </a:t>
            </a:r>
            <a:r>
              <a:rPr lang="en-US" altLang="zh-CN" sz="1200" dirty="0">
                <a:solidFill>
                  <a:schemeClr val="tx1">
                    <a:lumMod val="65000"/>
                    <a:lumOff val="35000"/>
                  </a:schemeClr>
                </a:solidFill>
                <a:latin typeface="Calibri" panose="020F0502020204030204" pitchFamily="34" charset="0"/>
                <a:cs typeface="Calibri" panose="020F0502020204030204" pitchFamily="34" charset="0"/>
              </a:rPr>
              <a:t>New upgrade of fast focus, faster to find the location of the problem.</a:t>
            </a:r>
          </a:p>
          <a:p>
            <a:pPr marL="285750" indent="-285750">
              <a:lnSpc>
                <a:spcPct val="150000"/>
              </a:lnSpc>
              <a:buFont typeface="Wingdings" panose="05000000000000000000" pitchFamily="2" charset="2"/>
              <a:buChar char="n"/>
            </a:pPr>
            <a:r>
              <a:rPr lang="da-DK" altLang="zh-CN" sz="12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Manual Focus</a:t>
            </a:r>
            <a:r>
              <a:rPr lang="da-DK" altLang="zh-CN" sz="1200" dirty="0">
                <a:solidFill>
                  <a:schemeClr val="tx1">
                    <a:lumMod val="65000"/>
                    <a:lumOff val="35000"/>
                  </a:schemeClr>
                </a:solidFill>
                <a:latin typeface="Calibri" panose="020F0502020204030204" pitchFamily="34" charset="0"/>
                <a:cs typeface="Calibri" panose="020F0502020204030204" pitchFamily="34" charset="0"/>
              </a:rPr>
              <a:t>: Not limited by distance.</a:t>
            </a:r>
          </a:p>
          <a:p>
            <a:pPr marL="285750" indent="-285750">
              <a:buFont typeface="Wingdings" panose="05000000000000000000" pitchFamily="2" charset="2"/>
              <a:buChar char="n"/>
            </a:pPr>
            <a:r>
              <a:rPr lang="da-DK" altLang="zh-CN" sz="12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Touch AF</a:t>
            </a:r>
            <a:r>
              <a:rPr lang="da-DK" altLang="zh-CN" sz="1200" dirty="0">
                <a:solidFill>
                  <a:schemeClr val="tx1">
                    <a:lumMod val="65000"/>
                    <a:lumOff val="35000"/>
                  </a:schemeClr>
                </a:solidFill>
                <a:latin typeface="Calibri" panose="020F0502020204030204" pitchFamily="34" charset="0"/>
                <a:cs typeface="Calibri" panose="020F0502020204030204" pitchFamily="34" charset="0"/>
              </a:rPr>
              <a:t>: </a:t>
            </a:r>
            <a:r>
              <a:rPr lang="en-US" altLang="zh-CN" sz="1200" dirty="0">
                <a:solidFill>
                  <a:schemeClr val="tx1">
                    <a:lumMod val="65000"/>
                    <a:lumOff val="35000"/>
                  </a:schemeClr>
                </a:solidFill>
                <a:latin typeface="Calibri" panose="020F0502020204030204" pitchFamily="34" charset="0"/>
                <a:cs typeface="Calibri" panose="020F0502020204030204" pitchFamily="34" charset="0"/>
              </a:rPr>
              <a:t>Supports focusing in five different areas of the screen for more accurate focus on the target.</a:t>
            </a:r>
            <a:endParaRPr lang="zh-CN" altLang="en-US" sz="1200" dirty="0">
              <a:solidFill>
                <a:schemeClr val="tx1">
                  <a:lumMod val="65000"/>
                  <a:lumOff val="35000"/>
                </a:schemeClr>
              </a:solidFill>
            </a:endParaRPr>
          </a:p>
        </p:txBody>
      </p:sp>
      <p:sp>
        <p:nvSpPr>
          <p:cNvPr id="18" name="矩形 17"/>
          <p:cNvSpPr/>
          <p:nvPr/>
        </p:nvSpPr>
        <p:spPr>
          <a:xfrm>
            <a:off x="241244" y="1442645"/>
            <a:ext cx="11894774" cy="1708160"/>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Support for 5 focus modes (Laser-Assisted AF, Continuous AF, AF, Manual Focus, Touch AF) with a fast focus speed of 1 second to match your workflow, optimize image clarity, and ensure measurement accuracy.</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One-second fast focusing allow users won’t be limited by the scene, no matter whether large area scanning or complex machinery system, can quickly complete the inspection work.</a:t>
            </a:r>
          </a:p>
          <a:p>
            <a:pPr algn="ctr">
              <a:lnSpc>
                <a:spcPct val="150000"/>
              </a:lnSpc>
              <a:defRPr/>
            </a:pP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0" name="文本框 9"/>
          <p:cNvSpPr txBox="1"/>
          <p:nvPr/>
        </p:nvSpPr>
        <p:spPr>
          <a:xfrm>
            <a:off x="489032" y="449015"/>
            <a:ext cx="6017160"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Ultra-high performance</a:t>
            </a:r>
            <a:endPar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Tree>
    <p:extLst>
      <p:ext uri="{BB962C8B-B14F-4D97-AF65-F5344CB8AC3E}">
        <p14:creationId xmlns:p14="http://schemas.microsoft.com/office/powerpoint/2010/main" val="1649148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0" y="2693020"/>
            <a:ext cx="12192000" cy="4164980"/>
          </a:xfrm>
          <a:prstGeom prst="rect">
            <a:avLst/>
          </a:prstGeom>
          <a:solidFill>
            <a:srgbClr val="0408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965123" y="449015"/>
            <a:ext cx="5485220"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Maximum Flexibility</a:t>
            </a:r>
          </a:p>
        </p:txBody>
      </p:sp>
      <p:sp>
        <p:nvSpPr>
          <p:cNvPr id="7" name="矩形 6"/>
          <p:cNvSpPr/>
          <p:nvPr/>
        </p:nvSpPr>
        <p:spPr>
          <a:xfrm>
            <a:off x="4049530" y="1431236"/>
            <a:ext cx="3727046" cy="400110"/>
          </a:xfrm>
          <a:prstGeom prst="rect">
            <a:avLst/>
          </a:prstGeom>
        </p:spPr>
        <p:txBody>
          <a:bodyPr wrap="none">
            <a:spAutoFit/>
          </a:bodyPr>
          <a:lstStyle/>
          <a:p>
            <a:pPr algn="ctr">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Flexible Rotating Lens and Screen</a:t>
            </a:r>
            <a:endParaRPr lang="zh-CN" altLang="en-US"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2" name="矩形 1"/>
          <p:cNvSpPr/>
          <p:nvPr/>
        </p:nvSpPr>
        <p:spPr>
          <a:xfrm>
            <a:off x="390627" y="1895463"/>
            <a:ext cx="11178122" cy="70525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90° rotating screen and the 180° rotating lens design help to easily view the area around, between, above, or below the target. Keeping a safe distance allows for equally flexible inspections.</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6" name="图片 5"/>
          <p:cNvPicPr>
            <a:picLocks noChangeAspect="1"/>
          </p:cNvPicPr>
          <p:nvPr/>
        </p:nvPicPr>
        <p:blipFill>
          <a:blip r:embed="rId3"/>
          <a:stretch>
            <a:fillRect/>
          </a:stretch>
        </p:blipFill>
        <p:spPr>
          <a:xfrm>
            <a:off x="2005939" y="2693019"/>
            <a:ext cx="7571284" cy="4164981"/>
          </a:xfrm>
          <a:prstGeom prst="rect">
            <a:avLst/>
          </a:prstGeom>
        </p:spPr>
      </p:pic>
      <p:sp>
        <p:nvSpPr>
          <p:cNvPr id="36" name="直角三角形 35"/>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78018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7162825" y="2925174"/>
            <a:ext cx="340242" cy="2076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610750" y="1211641"/>
            <a:ext cx="2592056" cy="400110"/>
          </a:xfrm>
          <a:prstGeom prst="rect">
            <a:avLst/>
          </a:prstGeom>
        </p:spPr>
        <p:txBody>
          <a:bodyPr wrap="none">
            <a:spAutoFit/>
          </a:bodyPr>
          <a:lstStyle/>
          <a:p>
            <a:pPr algn="ctr">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Designed for Outdoors</a:t>
            </a:r>
          </a:p>
        </p:txBody>
      </p:sp>
      <p:sp>
        <p:nvSpPr>
          <p:cNvPr id="2" name="矩形 1"/>
          <p:cNvSpPr/>
          <p:nvPr/>
        </p:nvSpPr>
        <p:spPr>
          <a:xfrm>
            <a:off x="383132" y="1675868"/>
            <a:ext cx="11178122" cy="70525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Features IP54 rugged housing, 1024 x 768 OLED electronic viewfinder, and auto-brightness 5“ color LCD touch display make it easy to conduct outdoor inspections under bright, challenging light and tough conditions. (*SP60/SP60H)</a:t>
            </a:r>
          </a:p>
        </p:txBody>
      </p:sp>
      <p:sp>
        <p:nvSpPr>
          <p:cNvPr id="47" name="矩形 46"/>
          <p:cNvSpPr/>
          <p:nvPr/>
        </p:nvSpPr>
        <p:spPr>
          <a:xfrm>
            <a:off x="3400382" y="2883990"/>
            <a:ext cx="340242" cy="2076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0987713" y="2925174"/>
            <a:ext cx="340242" cy="2076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600031" y="6431646"/>
            <a:ext cx="1455848" cy="276999"/>
          </a:xfrm>
          <a:prstGeom prst="rect">
            <a:avLst/>
          </a:prstGeom>
        </p:spPr>
        <p:txBody>
          <a:bodyPr wrap="none">
            <a:spAutoFit/>
          </a:bodyPr>
          <a:lstStyle/>
          <a:p>
            <a:pPr marL="171450" indent="-171450">
              <a:buFont typeface="Arial" panose="020B0604020202020204" pitchFamily="34" charset="0"/>
              <a:buChar char="•"/>
            </a:pPr>
            <a:r>
              <a:rPr lang="en-US" altLang="zh-CN" sz="1200" b="1" dirty="0">
                <a:solidFill>
                  <a:srgbClr val="FF0000"/>
                </a:solidFill>
                <a:latin typeface="Calibri" panose="020F0502020204030204" pitchFamily="34" charset="0"/>
                <a:cs typeface="Calibri" panose="020F0502020204030204" pitchFamily="34" charset="0"/>
              </a:rPr>
              <a:t>SP60</a:t>
            </a:r>
            <a:r>
              <a:rPr lang="zh-CN" altLang="en-US" sz="1200" b="1" dirty="0">
                <a:solidFill>
                  <a:srgbClr val="FF0000"/>
                </a:solidFill>
                <a:latin typeface="Calibri" panose="020F0502020204030204" pitchFamily="34" charset="0"/>
                <a:cs typeface="Calibri" panose="020F0502020204030204" pitchFamily="34" charset="0"/>
              </a:rPr>
              <a:t>/</a:t>
            </a:r>
            <a:r>
              <a:rPr lang="en-US" altLang="zh-CN" sz="1200" b="1" dirty="0">
                <a:solidFill>
                  <a:srgbClr val="FF0000"/>
                </a:solidFill>
                <a:latin typeface="Calibri" panose="020F0502020204030204" pitchFamily="34" charset="0"/>
                <a:cs typeface="Calibri" panose="020F0502020204030204" pitchFamily="34" charset="0"/>
              </a:rPr>
              <a:t>SP60</a:t>
            </a:r>
            <a:r>
              <a:rPr lang="zh-CN" altLang="en-US" sz="1200" b="1" dirty="0">
                <a:solidFill>
                  <a:srgbClr val="FF0000"/>
                </a:solidFill>
                <a:latin typeface="Calibri" panose="020F0502020204030204" pitchFamily="34" charset="0"/>
                <a:cs typeface="Calibri" panose="020F0502020204030204" pitchFamily="34" charset="0"/>
              </a:rPr>
              <a:t>H only</a:t>
            </a:r>
          </a:p>
        </p:txBody>
      </p:sp>
      <p:sp>
        <p:nvSpPr>
          <p:cNvPr id="27" name="文本框 26"/>
          <p:cNvSpPr txBox="1"/>
          <p:nvPr/>
        </p:nvSpPr>
        <p:spPr>
          <a:xfrm>
            <a:off x="965123" y="449015"/>
            <a:ext cx="5485220"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Maximum Flexibility</a:t>
            </a:r>
          </a:p>
        </p:txBody>
      </p:sp>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627" y="3332460"/>
            <a:ext cx="3613475" cy="2410847"/>
          </a:xfrm>
          <a:prstGeom prst="rect">
            <a:avLst/>
          </a:prstGeom>
          <a:effectLst>
            <a:outerShdw blurRad="177800" dist="63500" dir="5400000" sx="102000" sy="102000" algn="t" rotWithShape="0">
              <a:prstClr val="black">
                <a:alpha val="42000"/>
              </a:prstClr>
            </a:outerShdw>
            <a:softEdge rad="63500"/>
          </a:effec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6789" y="956640"/>
            <a:ext cx="6528594" cy="6528594"/>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97097" y="4745761"/>
            <a:ext cx="499783" cy="374837"/>
          </a:xfrm>
          <a:prstGeom prst="rect">
            <a:avLst/>
          </a:prstGeom>
        </p:spPr>
      </p:pic>
    </p:spTree>
    <p:extLst>
      <p:ext uri="{BB962C8B-B14F-4D97-AF65-F5344CB8AC3E}">
        <p14:creationId xmlns:p14="http://schemas.microsoft.com/office/powerpoint/2010/main" val="4121966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65123" y="449015"/>
            <a:ext cx="6089103"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Ultra High Temperature</a:t>
            </a:r>
            <a:endPar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7" name="矩形 6"/>
          <p:cNvSpPr/>
          <p:nvPr/>
        </p:nvSpPr>
        <p:spPr>
          <a:xfrm>
            <a:off x="4315488" y="1130340"/>
            <a:ext cx="3727431" cy="400110"/>
          </a:xfrm>
          <a:prstGeom prst="rect">
            <a:avLst/>
          </a:prstGeom>
        </p:spPr>
        <p:txBody>
          <a:bodyPr wrap="none">
            <a:spAutoFit/>
          </a:bodyPr>
          <a:lstStyle/>
          <a:p>
            <a:pPr lvl="0">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Up to 2200°C Temperature Range</a:t>
            </a:r>
            <a:endParaRPr lang="zh-CN" altLang="en-US"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pic>
        <p:nvPicPr>
          <p:cNvPr id="2" name="图片 1"/>
          <p:cNvPicPr>
            <a:picLocks noChangeAspect="1"/>
          </p:cNvPicPr>
          <p:nvPr/>
        </p:nvPicPr>
        <p:blipFill>
          <a:blip r:embed="rId3"/>
          <a:stretch>
            <a:fillRect/>
          </a:stretch>
        </p:blipFill>
        <p:spPr>
          <a:xfrm>
            <a:off x="2447724" y="2961045"/>
            <a:ext cx="7462958" cy="33709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矩形 2"/>
          <p:cNvSpPr/>
          <p:nvPr/>
        </p:nvSpPr>
        <p:spPr>
          <a:xfrm>
            <a:off x="329410" y="1647571"/>
            <a:ext cx="11718046" cy="1061829"/>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With a measurement range of up to 2200°C (3992°F), it can handle industrial furnace applications, refractory, and inspecting tools/fixtures in metal smelting at these extreme temperatures. The higher temperature range makes it perform well in high-temperature, and can be detected in harsh industrial environments to help work smoothly.</a:t>
            </a:r>
          </a:p>
        </p:txBody>
      </p:sp>
      <p:pic>
        <p:nvPicPr>
          <p:cNvPr id="4" name="图片 3"/>
          <p:cNvPicPr>
            <a:picLocks noChangeAspect="1"/>
          </p:cNvPicPr>
          <p:nvPr/>
        </p:nvPicPr>
        <p:blipFill>
          <a:blip r:embed="rId4"/>
          <a:stretch>
            <a:fillRect/>
          </a:stretch>
        </p:blipFill>
        <p:spPr>
          <a:xfrm>
            <a:off x="2068202" y="2961044"/>
            <a:ext cx="4494572" cy="3370929"/>
          </a:xfrm>
          <a:prstGeom prst="rect">
            <a:avLst/>
          </a:prstGeom>
        </p:spPr>
      </p:pic>
      <p:pic>
        <p:nvPicPr>
          <p:cNvPr id="5" name="图片 4"/>
          <p:cNvPicPr>
            <a:picLocks noChangeAspect="1"/>
          </p:cNvPicPr>
          <p:nvPr/>
        </p:nvPicPr>
        <p:blipFill>
          <a:blip r:embed="rId5"/>
          <a:stretch>
            <a:fillRect/>
          </a:stretch>
        </p:blipFill>
        <p:spPr>
          <a:xfrm>
            <a:off x="5646611" y="2961044"/>
            <a:ext cx="4494572" cy="3370929"/>
          </a:xfrm>
          <a:prstGeom prst="rect">
            <a:avLst/>
          </a:prstGeom>
        </p:spPr>
      </p:pic>
      <p:sp>
        <p:nvSpPr>
          <p:cNvPr id="19" name="圆角矩形 18"/>
          <p:cNvSpPr/>
          <p:nvPr/>
        </p:nvSpPr>
        <p:spPr>
          <a:xfrm>
            <a:off x="9486039" y="5899315"/>
            <a:ext cx="1608329" cy="63205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zh-CN" sz="1200" b="1" dirty="0">
                <a:solidFill>
                  <a:srgbClr val="FF0000"/>
                </a:solidFill>
                <a:latin typeface="Calibri" panose="020F0502020204030204" pitchFamily="34" charset="0"/>
                <a:cs typeface="Calibri" panose="020F0502020204030204" pitchFamily="34" charset="0"/>
              </a:rPr>
              <a:t>(*SP40H/SP60H only)</a:t>
            </a:r>
          </a:p>
        </p:txBody>
      </p:sp>
    </p:spTree>
    <p:extLst>
      <p:ext uri="{BB962C8B-B14F-4D97-AF65-F5344CB8AC3E}">
        <p14:creationId xmlns:p14="http://schemas.microsoft.com/office/powerpoint/2010/main" val="1000557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2338251" y="1929195"/>
            <a:ext cx="6851469" cy="3237165"/>
          </a:xfrm>
          <a:prstGeom prst="roundRect">
            <a:avLst>
              <a:gd name="adj" fmla="val 7628"/>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2549798" y="2002706"/>
            <a:ext cx="4629443" cy="3134597"/>
          </a:xfrm>
          <a:prstGeom prst="rect">
            <a:avLst/>
          </a:prstGeom>
        </p:spPr>
      </p:pic>
      <p:sp>
        <p:nvSpPr>
          <p:cNvPr id="8" name="文本框 7"/>
          <p:cNvSpPr txBox="1"/>
          <p:nvPr/>
        </p:nvSpPr>
        <p:spPr>
          <a:xfrm>
            <a:off x="945569" y="440794"/>
            <a:ext cx="9366475"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Extensive Range of Interchangeable Lenses</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 name="矩形 2"/>
          <p:cNvSpPr/>
          <p:nvPr/>
        </p:nvSpPr>
        <p:spPr>
          <a:xfrm>
            <a:off x="932520" y="1108050"/>
            <a:ext cx="10312044" cy="738664"/>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Interchangeable lenses allow you to pick the field of view for your inspections. Different lenses have different fields of view, giving you more options for different scenarios to see and capture more detailed images and to measure small problems more accurately</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graphicFrame>
        <p:nvGraphicFramePr>
          <p:cNvPr id="18" name="表格 17"/>
          <p:cNvGraphicFramePr>
            <a:graphicFrameLocks noGrp="1"/>
          </p:cNvGraphicFramePr>
          <p:nvPr>
            <p:extLst>
              <p:ext uri="{D42A27DB-BD31-4B8C-83A1-F6EECF244321}">
                <p14:modId xmlns:p14="http://schemas.microsoft.com/office/powerpoint/2010/main" val="3388269991"/>
              </p:ext>
            </p:extLst>
          </p:nvPr>
        </p:nvGraphicFramePr>
        <p:xfrm>
          <a:off x="7457" y="5290456"/>
          <a:ext cx="12184543" cy="1436228"/>
        </p:xfrm>
        <a:graphic>
          <a:graphicData uri="http://schemas.openxmlformats.org/drawingml/2006/table">
            <a:tbl>
              <a:tblPr firstRow="1" bandRow="1">
                <a:tableStyleId>{5C22544A-7EE6-4342-B048-85BDC9FD1C3A}</a:tableStyleId>
              </a:tblPr>
              <a:tblGrid>
                <a:gridCol w="1818534">
                  <a:extLst>
                    <a:ext uri="{9D8B030D-6E8A-4147-A177-3AD203B41FA5}">
                      <a16:colId xmlns:a16="http://schemas.microsoft.com/office/drawing/2014/main" val="59576579"/>
                    </a:ext>
                  </a:extLst>
                </a:gridCol>
                <a:gridCol w="1662764">
                  <a:extLst>
                    <a:ext uri="{9D8B030D-6E8A-4147-A177-3AD203B41FA5}">
                      <a16:colId xmlns:a16="http://schemas.microsoft.com/office/drawing/2014/main" val="2353080683"/>
                    </a:ext>
                  </a:extLst>
                </a:gridCol>
                <a:gridCol w="1740649">
                  <a:extLst>
                    <a:ext uri="{9D8B030D-6E8A-4147-A177-3AD203B41FA5}">
                      <a16:colId xmlns:a16="http://schemas.microsoft.com/office/drawing/2014/main" val="1854511727"/>
                    </a:ext>
                  </a:extLst>
                </a:gridCol>
                <a:gridCol w="1740649">
                  <a:extLst>
                    <a:ext uri="{9D8B030D-6E8A-4147-A177-3AD203B41FA5}">
                      <a16:colId xmlns:a16="http://schemas.microsoft.com/office/drawing/2014/main" val="2963413023"/>
                    </a:ext>
                  </a:extLst>
                </a:gridCol>
                <a:gridCol w="1740649">
                  <a:extLst>
                    <a:ext uri="{9D8B030D-6E8A-4147-A177-3AD203B41FA5}">
                      <a16:colId xmlns:a16="http://schemas.microsoft.com/office/drawing/2014/main" val="2023139445"/>
                    </a:ext>
                  </a:extLst>
                </a:gridCol>
                <a:gridCol w="1740649">
                  <a:extLst>
                    <a:ext uri="{9D8B030D-6E8A-4147-A177-3AD203B41FA5}">
                      <a16:colId xmlns:a16="http://schemas.microsoft.com/office/drawing/2014/main" val="3744149025"/>
                    </a:ext>
                  </a:extLst>
                </a:gridCol>
                <a:gridCol w="1740649">
                  <a:extLst>
                    <a:ext uri="{9D8B030D-6E8A-4147-A177-3AD203B41FA5}">
                      <a16:colId xmlns:a16="http://schemas.microsoft.com/office/drawing/2014/main" val="3577094139"/>
                    </a:ext>
                  </a:extLst>
                </a:gridCol>
              </a:tblGrid>
              <a:tr h="2192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i="0" kern="1200" dirty="0">
                          <a:solidFill>
                            <a:schemeClr val="lt1"/>
                          </a:solidFill>
                          <a:effectLst/>
                          <a:latin typeface="Calibri" panose="020F0502020204030204" pitchFamily="34" charset="0"/>
                          <a:ea typeface="+mn-ea"/>
                          <a:cs typeface="Calibri" panose="020F0502020204030204" pitchFamily="34" charset="0"/>
                        </a:rPr>
                        <a:t>HM-SP630-LENS</a:t>
                      </a:r>
                      <a:endPar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i="0" kern="1200" dirty="0">
                          <a:solidFill>
                            <a:schemeClr val="lt1"/>
                          </a:solidFill>
                          <a:effectLst/>
                          <a:latin typeface="Calibri" panose="020F0502020204030204" pitchFamily="34" charset="0"/>
                          <a:ea typeface="+mn-ea"/>
                          <a:cs typeface="Calibri" panose="020F0502020204030204" pitchFamily="34" charset="0"/>
                        </a:rPr>
                        <a:t>HM-SP620-LENS</a:t>
                      </a:r>
                      <a:endPar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i="0" kern="1200" dirty="0">
                          <a:solidFill>
                            <a:schemeClr val="lt1"/>
                          </a:solidFill>
                          <a:effectLst/>
                          <a:latin typeface="Calibri" panose="020F0502020204030204" pitchFamily="34" charset="0"/>
                          <a:ea typeface="+mn-ea"/>
                          <a:cs typeface="Calibri" panose="020F0502020204030204" pitchFamily="34" charset="0"/>
                        </a:rPr>
                        <a:t>HM-SP610-LENS</a:t>
                      </a:r>
                      <a:endPar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i="0" kern="1200" dirty="0">
                          <a:solidFill>
                            <a:schemeClr val="lt1"/>
                          </a:solidFill>
                          <a:effectLst/>
                          <a:latin typeface="Calibri" panose="020F0502020204030204" pitchFamily="34" charset="0"/>
                          <a:ea typeface="+mn-ea"/>
                          <a:cs typeface="Calibri" panose="020F0502020204030204" pitchFamily="34" charset="0"/>
                        </a:rPr>
                        <a:t>HM-SP605-LENS</a:t>
                      </a: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i="0" kern="1200" dirty="0">
                          <a:solidFill>
                            <a:schemeClr val="lt1"/>
                          </a:solidFill>
                          <a:effectLst/>
                          <a:latin typeface="Calibri" panose="020F0502020204030204" pitchFamily="34" charset="0"/>
                          <a:ea typeface="+mn-ea"/>
                          <a:cs typeface="Calibri" panose="020F0502020204030204" pitchFamily="34" charset="0"/>
                        </a:rPr>
                        <a:t>HM-SP620-MACRO</a:t>
                      </a:r>
                      <a:endPar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i="0" kern="1200" dirty="0">
                          <a:solidFill>
                            <a:schemeClr val="lt1"/>
                          </a:solidFill>
                          <a:effectLst/>
                          <a:latin typeface="Calibri" panose="020F0502020204030204" pitchFamily="34" charset="0"/>
                          <a:ea typeface="+mn-ea"/>
                          <a:cs typeface="Calibri" panose="020F0502020204030204" pitchFamily="34" charset="0"/>
                        </a:rPr>
                        <a:t>HM-SP650-MACRO</a:t>
                      </a:r>
                      <a:endParaRPr kumimoji="0" lang="en-US" sz="14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195811">
                <a:tc>
                  <a:txBody>
                    <a:bodyPr/>
                    <a:lstStyle/>
                    <a:p>
                      <a:r>
                        <a:rPr lang="en-US" altLang="zh-CN" sz="1000" b="0" i="0" kern="1200" dirty="0">
                          <a:solidFill>
                            <a:schemeClr val="dk1"/>
                          </a:solidFill>
                          <a:effectLst/>
                          <a:latin typeface="Calibri" panose="020F0502020204030204" pitchFamily="34" charset="0"/>
                          <a:ea typeface="+mn-ea"/>
                          <a:cs typeface="Calibri" panose="020F0502020204030204" pitchFamily="34" charset="0"/>
                        </a:rPr>
                        <a:t>Focal Length</a:t>
                      </a:r>
                      <a:endParaRPr lang="zh-CN" altLang="en-US" sz="10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77.4 mm</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0.25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51.4 mm</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0.16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25 mm</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0.08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12.6 mm</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0.04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31.6 mm</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0.11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18.8 mm</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0.06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ft</a:t>
                      </a:r>
                      <a:r>
                        <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2647955684"/>
                  </a:ext>
                </a:extLst>
              </a:tr>
              <a:tr h="319940">
                <a:tc>
                  <a:txBody>
                    <a:bodyPr/>
                    <a:lstStyle/>
                    <a:p>
                      <a:r>
                        <a:rPr lang="en-US" altLang="zh-CN" sz="1000" b="0" i="0" kern="1200" dirty="0">
                          <a:solidFill>
                            <a:schemeClr val="dk1"/>
                          </a:solidFill>
                          <a:effectLst/>
                          <a:latin typeface="Calibri" panose="020F0502020204030204" pitchFamily="34" charset="0"/>
                          <a:ea typeface="+mn-ea"/>
                          <a:cs typeface="Calibri" panose="020F0502020204030204" pitchFamily="34" charset="0"/>
                        </a:rPr>
                        <a:t>FOV (Field of View)</a:t>
                      </a:r>
                      <a:endParaRPr lang="zh-CN" altLang="en-US" sz="10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6°(H) x 4.5°(V)</a:t>
                      </a:r>
                      <a:b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8°(H) x 6°(V)</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9°(H) x 6.8°(V)</a:t>
                      </a:r>
                      <a:b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12°(H) x 9°(V)</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18.7°(H) x 14°(V)</a:t>
                      </a:r>
                      <a:b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24.8°(H) x 18.7°(V)</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37.3°(H) x 27.8°(V) SP60/SP60H: 50°(H) x 37.3°(V)</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9.9 mm x 7.48 mm</a:t>
                      </a:r>
                      <a:b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13.02mm x 9.9mm</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SP40/SP40H: 23.4 mm x 17.44 mm</a:t>
                      </a:r>
                      <a:b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br>
                      <a:r>
                        <a:rPr lang="pt-B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SP60/SP60H: 31.54mm x 23.4mm</a:t>
                      </a:r>
                      <a:endPar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a:txBody>
                  <a:tcPr marL="0" marR="0" marT="0" marB="0" anchor="ctr">
                    <a:solidFill>
                      <a:schemeClr val="bg1">
                        <a:lumMod val="95000"/>
                      </a:schemeClr>
                    </a:solidFill>
                  </a:tcPr>
                </a:tc>
                <a:extLst>
                  <a:ext uri="{0D108BD9-81ED-4DB2-BD59-A6C34878D82A}">
                    <a16:rowId xmlns:a16="http://schemas.microsoft.com/office/drawing/2014/main" val="484943903"/>
                  </a:ext>
                </a:extLst>
              </a:tr>
              <a:tr h="195811">
                <a:tc>
                  <a:txBody>
                    <a:bodyPr/>
                    <a:lstStyle/>
                    <a:p>
                      <a:r>
                        <a:rPr lang="en-US" altLang="zh-CN" sz="1000" b="0" i="0" kern="1200" dirty="0">
                          <a:solidFill>
                            <a:schemeClr val="dk1"/>
                          </a:solidFill>
                          <a:effectLst/>
                          <a:latin typeface="Calibri" panose="020F0502020204030204" pitchFamily="34" charset="0"/>
                          <a:ea typeface="+mn-ea"/>
                          <a:cs typeface="Calibri" panose="020F0502020204030204" pitchFamily="34" charset="0"/>
                        </a:rPr>
                        <a:t>IFOV</a:t>
                      </a:r>
                      <a:endParaRPr lang="zh-CN" altLang="en-US" sz="10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0.22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0.33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0.68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1.35 </a:t>
                      </a:r>
                      <a:r>
                        <a:rPr lang="en-US" altLang="zh-CN" sz="900" kern="1200" dirty="0" err="1">
                          <a:solidFill>
                            <a:srgbClr val="242329"/>
                          </a:solidFill>
                          <a:latin typeface="Calibri" panose="020F0502020204030204" pitchFamily="34" charset="0"/>
                          <a:ea typeface="微软雅黑" panose="020B0503020204020204" pitchFamily="34" charset="-122"/>
                          <a:cs typeface="Calibri" panose="020F0502020204030204" pitchFamily="34" charset="0"/>
                        </a:rPr>
                        <a:t>mrad</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20 µm/pixel</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50 µm/pixel</a:t>
                      </a:r>
                      <a:endParaRPr lang="zh-CN" altLang="en-US"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endParaRPr>
                    </a:p>
                  </a:txBody>
                  <a:tcPr marL="0" marR="0" marT="53340" marB="53340" anchor="ctr">
                    <a:solidFill>
                      <a:schemeClr val="bg1">
                        <a:lumMod val="95000"/>
                      </a:schemeClr>
                    </a:solidFill>
                  </a:tcPr>
                </a:tc>
                <a:extLst>
                  <a:ext uri="{0D108BD9-81ED-4DB2-BD59-A6C34878D82A}">
                    <a16:rowId xmlns:a16="http://schemas.microsoft.com/office/drawing/2014/main" val="2838222493"/>
                  </a:ext>
                </a:extLst>
              </a:tr>
              <a:tr h="336308">
                <a:tc>
                  <a:txBody>
                    <a:bodyPr/>
                    <a:lstStyle/>
                    <a:p>
                      <a:r>
                        <a:rPr lang="en-US" altLang="zh-CN" sz="1000" b="0" i="0" kern="1200" dirty="0">
                          <a:solidFill>
                            <a:schemeClr val="dk1"/>
                          </a:solidFill>
                          <a:effectLst/>
                          <a:latin typeface="Calibri" panose="020F0502020204030204" pitchFamily="34" charset="0"/>
                          <a:ea typeface="+mn-ea"/>
                          <a:cs typeface="Calibri" panose="020F0502020204030204" pitchFamily="34" charset="0"/>
                        </a:rPr>
                        <a:t>Min. Target Size for</a:t>
                      </a:r>
                      <a:r>
                        <a:rPr lang="en-US" altLang="zh-CN" sz="1000" b="0" i="0" kern="1200" baseline="0" dirty="0">
                          <a:solidFill>
                            <a:schemeClr val="dk1"/>
                          </a:solidFill>
                          <a:effectLst/>
                          <a:latin typeface="Calibri" panose="020F0502020204030204" pitchFamily="34" charset="0"/>
                          <a:ea typeface="+mn-ea"/>
                          <a:cs typeface="Calibri" panose="020F0502020204030204" pitchFamily="34" charset="0"/>
                        </a:rPr>
                        <a:t> </a:t>
                      </a:r>
                      <a:r>
                        <a:rPr lang="en-US" altLang="zh-CN" sz="1000" b="0" i="0" kern="1200" dirty="0">
                          <a:solidFill>
                            <a:schemeClr val="dk1"/>
                          </a:solidFill>
                          <a:effectLst/>
                          <a:latin typeface="Calibri" panose="020F0502020204030204" pitchFamily="34" charset="0"/>
                          <a:ea typeface="+mn-ea"/>
                          <a:cs typeface="Calibri" panose="020F0502020204030204" pitchFamily="34" charset="0"/>
                        </a:rPr>
                        <a:t>Imaging</a:t>
                      </a:r>
                      <a:endParaRPr lang="zh-CN" altLang="en-US" sz="10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N/A</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noProof="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N/A</a:t>
                      </a:r>
                      <a:endParaRPr lang="en-US" altLang="zh-CN" sz="900" kern="1200" noProof="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noProof="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N/A</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kern="1200" noProof="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N/A</a:t>
                      </a: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20 μ</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m</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50 μ</a:t>
                      </a:r>
                      <a:r>
                        <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rPr>
                        <a:t>m</a:t>
                      </a:r>
                      <a:endParaRPr lang="en-US" altLang="zh-CN" sz="900" kern="120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108000" marR="108000" marT="36000" marB="36000" anchor="ctr">
                    <a:solidFill>
                      <a:schemeClr val="bg1">
                        <a:lumMod val="95000"/>
                      </a:schemeClr>
                    </a:solidFill>
                  </a:tcPr>
                </a:tc>
                <a:extLst>
                  <a:ext uri="{0D108BD9-81ED-4DB2-BD59-A6C34878D82A}">
                    <a16:rowId xmlns:a16="http://schemas.microsoft.com/office/drawing/2014/main" val="2981722549"/>
                  </a:ext>
                </a:extLst>
              </a:tr>
            </a:tbl>
          </a:graphicData>
        </a:graphic>
      </p:graphicFrame>
      <p:pic>
        <p:nvPicPr>
          <p:cNvPr id="6" name="图片 5"/>
          <p:cNvPicPr>
            <a:picLocks noChangeAspect="1"/>
          </p:cNvPicPr>
          <p:nvPr/>
        </p:nvPicPr>
        <p:blipFill>
          <a:blip r:embed="rId4"/>
          <a:stretch>
            <a:fillRect/>
          </a:stretch>
        </p:blipFill>
        <p:spPr>
          <a:xfrm>
            <a:off x="7179241" y="2000830"/>
            <a:ext cx="1989094" cy="3138348"/>
          </a:xfrm>
          <a:prstGeom prst="rect">
            <a:avLst/>
          </a:prstGeom>
        </p:spPr>
      </p:pic>
    </p:spTree>
    <p:extLst>
      <p:ext uri="{BB962C8B-B14F-4D97-AF65-F5344CB8AC3E}">
        <p14:creationId xmlns:p14="http://schemas.microsoft.com/office/powerpoint/2010/main" val="2376975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8118" y="1982757"/>
            <a:ext cx="8110098" cy="4059915"/>
          </a:xfrm>
          <a:prstGeom prst="rect">
            <a:avLst/>
          </a:prstGeom>
        </p:spPr>
      </p:pic>
      <p:sp>
        <p:nvSpPr>
          <p:cNvPr id="8" name="文本框 7"/>
          <p:cNvSpPr txBox="1"/>
          <p:nvPr/>
        </p:nvSpPr>
        <p:spPr>
          <a:xfrm>
            <a:off x="965123" y="449015"/>
            <a:ext cx="6288709"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Continuous Digital Zoom</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 name="矩形 2"/>
          <p:cNvSpPr/>
          <p:nvPr/>
        </p:nvSpPr>
        <p:spPr>
          <a:xfrm>
            <a:off x="1869356" y="1164163"/>
            <a:ext cx="8436638" cy="382092"/>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1.0x to 12.0x continuous digital zoom provides more image details.</a:t>
            </a:r>
          </a:p>
        </p:txBody>
      </p:sp>
      <p:grpSp>
        <p:nvGrpSpPr>
          <p:cNvPr id="5" name="组合 4"/>
          <p:cNvGrpSpPr/>
          <p:nvPr/>
        </p:nvGrpSpPr>
        <p:grpSpPr>
          <a:xfrm>
            <a:off x="1319070" y="2399447"/>
            <a:ext cx="4676782" cy="3394989"/>
            <a:chOff x="2184400" y="2177775"/>
            <a:chExt cx="6250782" cy="4537593"/>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0218" y="4559145"/>
              <a:ext cx="2874964" cy="2156223"/>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4400" y="4559145"/>
              <a:ext cx="2874964" cy="2156223"/>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0218" y="2191283"/>
              <a:ext cx="2874964" cy="2156223"/>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84400" y="2177775"/>
              <a:ext cx="2874964" cy="2156223"/>
            </a:xfrm>
            <a:prstGeom prst="rect">
              <a:avLst/>
            </a:prstGeom>
          </p:spPr>
        </p:pic>
      </p:grpSp>
      <p:sp>
        <p:nvSpPr>
          <p:cNvPr id="11" name="椭圆 10"/>
          <p:cNvSpPr/>
          <p:nvPr/>
        </p:nvSpPr>
        <p:spPr>
          <a:xfrm>
            <a:off x="6264316" y="2243675"/>
            <a:ext cx="2609088" cy="2609088"/>
          </a:xfrm>
          <a:prstGeom prst="ellipse">
            <a:avLst/>
          </a:prstGeom>
          <a:blipFill>
            <a:blip r:embed="rId8"/>
            <a:srcRect/>
            <a:stretch>
              <a:fillRect l="-229080" t="-40377" r="-396754" b="-222081"/>
            </a:stretch>
          </a:bli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529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140" y="1867988"/>
            <a:ext cx="5058918" cy="3794188"/>
          </a:xfrm>
          <a:prstGeom prst="rect">
            <a:avLst/>
          </a:prstGeom>
        </p:spPr>
      </p:pic>
      <p:sp>
        <p:nvSpPr>
          <p:cNvPr id="8" name="文本框 7"/>
          <p:cNvSpPr txBox="1"/>
          <p:nvPr/>
        </p:nvSpPr>
        <p:spPr>
          <a:xfrm>
            <a:off x="965123" y="449015"/>
            <a:ext cx="5304722"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1-Tap Level &amp; Span</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 name="矩形 1"/>
          <p:cNvSpPr/>
          <p:nvPr/>
        </p:nvSpPr>
        <p:spPr>
          <a:xfrm>
            <a:off x="1142673" y="1073054"/>
            <a:ext cx="10254344" cy="41549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Supports 3-level/span modes (manual, automatic, and 1-Tap) to help to instantly improve image contrast and highlight potential problems.</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grpSp>
        <p:nvGrpSpPr>
          <p:cNvPr id="5" name="组合 4"/>
          <p:cNvGrpSpPr/>
          <p:nvPr/>
        </p:nvGrpSpPr>
        <p:grpSpPr>
          <a:xfrm>
            <a:off x="5497760" y="5728887"/>
            <a:ext cx="1203158" cy="449106"/>
            <a:chOff x="5751095" y="4280700"/>
            <a:chExt cx="1203158" cy="449106"/>
          </a:xfrm>
        </p:grpSpPr>
        <p:cxnSp>
          <p:nvCxnSpPr>
            <p:cNvPr id="6" name="直接箭头连接符 5"/>
            <p:cNvCxnSpPr/>
            <p:nvPr/>
          </p:nvCxnSpPr>
          <p:spPr>
            <a:xfrm>
              <a:off x="5751095" y="4729806"/>
              <a:ext cx="1203158" cy="0"/>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7" name="矩形 6"/>
            <p:cNvSpPr/>
            <p:nvPr/>
          </p:nvSpPr>
          <p:spPr>
            <a:xfrm>
              <a:off x="5878393" y="4280700"/>
              <a:ext cx="83779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1-Tap</a:t>
              </a: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2681139" y="2651962"/>
            <a:ext cx="1199558" cy="1926569"/>
            <a:chOff x="2705500" y="2828311"/>
            <a:chExt cx="1180622" cy="1896157"/>
          </a:xfrm>
        </p:grpSpPr>
        <p:sp>
          <p:nvSpPr>
            <p:cNvPr id="9" name="椭圆 8"/>
            <p:cNvSpPr/>
            <p:nvPr/>
          </p:nvSpPr>
          <p:spPr>
            <a:xfrm>
              <a:off x="2705500" y="2828311"/>
              <a:ext cx="1180622" cy="1180622"/>
            </a:xfrm>
            <a:prstGeom prst="ellipse">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iconfont-11253-5321716">
              <a:extLst>
                <a:ext uri="{FF2B5EF4-FFF2-40B4-BE49-F238E27FC236}">
                  <a16:creationId xmlns:a16="http://schemas.microsoft.com/office/drawing/2014/main" id="{54405246-CCE2-4201-BBB1-D3F3EB6E740D}"/>
                </a:ext>
              </a:extLst>
            </p:cNvPr>
            <p:cNvSpPr/>
            <p:nvPr/>
          </p:nvSpPr>
          <p:spPr>
            <a:xfrm>
              <a:off x="2987957" y="3574441"/>
              <a:ext cx="898165" cy="1150027"/>
            </a:xfrm>
            <a:custGeom>
              <a:avLst/>
              <a:gdLst>
                <a:gd name="T0" fmla="*/ 4748 w 5324"/>
                <a:gd name="T1" fmla="*/ 2148 h 6827"/>
                <a:gd name="T2" fmla="*/ 4386 w 5324"/>
                <a:gd name="T3" fmla="*/ 2276 h 6827"/>
                <a:gd name="T4" fmla="*/ 3828 w 5324"/>
                <a:gd name="T5" fmla="*/ 1841 h 6827"/>
                <a:gd name="T6" fmla="*/ 3483 w 5324"/>
                <a:gd name="T7" fmla="*/ 1956 h 6827"/>
                <a:gd name="T8" fmla="*/ 3483 w 5324"/>
                <a:gd name="T9" fmla="*/ 1956 h 6827"/>
                <a:gd name="T10" fmla="*/ 2907 w 5324"/>
                <a:gd name="T11" fmla="*/ 1381 h 6827"/>
                <a:gd name="T12" fmla="*/ 2562 w 5324"/>
                <a:gd name="T13" fmla="*/ 1496 h 6827"/>
                <a:gd name="T14" fmla="*/ 2562 w 5324"/>
                <a:gd name="T15" fmla="*/ 575 h 6827"/>
                <a:gd name="T16" fmla="*/ 1987 w 5324"/>
                <a:gd name="T17" fmla="*/ 0 h 6827"/>
                <a:gd name="T18" fmla="*/ 1412 w 5324"/>
                <a:gd name="T19" fmla="*/ 575 h 6827"/>
                <a:gd name="T20" fmla="*/ 1412 w 5324"/>
                <a:gd name="T21" fmla="*/ 3289 h 6827"/>
                <a:gd name="T22" fmla="*/ 1071 w 5324"/>
                <a:gd name="T23" fmla="*/ 2948 h 6827"/>
                <a:gd name="T24" fmla="*/ 475 w 5324"/>
                <a:gd name="T25" fmla="*/ 2735 h 6827"/>
                <a:gd name="T26" fmla="*/ 225 w 5324"/>
                <a:gd name="T27" fmla="*/ 2865 h 6827"/>
                <a:gd name="T28" fmla="*/ 33 w 5324"/>
                <a:gd name="T29" fmla="*/ 3328 h 6827"/>
                <a:gd name="T30" fmla="*/ 130 w 5324"/>
                <a:gd name="T31" fmla="*/ 3558 h 6827"/>
                <a:gd name="T32" fmla="*/ 1412 w 5324"/>
                <a:gd name="T33" fmla="*/ 5368 h 6827"/>
                <a:gd name="T34" fmla="*/ 1891 w 5324"/>
                <a:gd name="T35" fmla="*/ 6391 h 6827"/>
                <a:gd name="T36" fmla="*/ 2984 w 5324"/>
                <a:gd name="T37" fmla="*/ 6827 h 6827"/>
                <a:gd name="T38" fmla="*/ 3905 w 5324"/>
                <a:gd name="T39" fmla="*/ 6827 h 6827"/>
                <a:gd name="T40" fmla="*/ 4927 w 5324"/>
                <a:gd name="T41" fmla="*/ 6385 h 6827"/>
                <a:gd name="T42" fmla="*/ 5324 w 5324"/>
                <a:gd name="T43" fmla="*/ 5331 h 6827"/>
                <a:gd name="T44" fmla="*/ 5324 w 5324"/>
                <a:gd name="T45" fmla="*/ 2723 h 6827"/>
                <a:gd name="T46" fmla="*/ 4748 w 5324"/>
                <a:gd name="T47" fmla="*/ 2148 h 6827"/>
                <a:gd name="T48" fmla="*/ 5093 w 5324"/>
                <a:gd name="T49" fmla="*/ 5331 h 6827"/>
                <a:gd name="T50" fmla="*/ 5093 w 5324"/>
                <a:gd name="T51" fmla="*/ 5331 h 6827"/>
                <a:gd name="T52" fmla="*/ 3905 w 5324"/>
                <a:gd name="T53" fmla="*/ 6596 h 6827"/>
                <a:gd name="T54" fmla="*/ 2984 w 5324"/>
                <a:gd name="T55" fmla="*/ 6596 h 6827"/>
                <a:gd name="T56" fmla="*/ 2048 w 5324"/>
                <a:gd name="T57" fmla="*/ 6223 h 6827"/>
                <a:gd name="T58" fmla="*/ 1642 w 5324"/>
                <a:gd name="T59" fmla="*/ 5331 h 6827"/>
                <a:gd name="T60" fmla="*/ 1642 w 5324"/>
                <a:gd name="T61" fmla="*/ 5294 h 6827"/>
                <a:gd name="T62" fmla="*/ 317 w 5324"/>
                <a:gd name="T63" fmla="*/ 3423 h 6827"/>
                <a:gd name="T64" fmla="*/ 315 w 5324"/>
                <a:gd name="T65" fmla="*/ 3421 h 6827"/>
                <a:gd name="T66" fmla="*/ 260 w 5324"/>
                <a:gd name="T67" fmla="*/ 3287 h 6827"/>
                <a:gd name="T68" fmla="*/ 369 w 5324"/>
                <a:gd name="T69" fmla="*/ 3045 h 6827"/>
                <a:gd name="T70" fmla="*/ 375 w 5324"/>
                <a:gd name="T71" fmla="*/ 3040 h 6827"/>
                <a:gd name="T72" fmla="*/ 381 w 5324"/>
                <a:gd name="T73" fmla="*/ 3035 h 6827"/>
                <a:gd name="T74" fmla="*/ 527 w 5324"/>
                <a:gd name="T75" fmla="*/ 2960 h 6827"/>
                <a:gd name="T76" fmla="*/ 594 w 5324"/>
                <a:gd name="T77" fmla="*/ 2952 h 6827"/>
                <a:gd name="T78" fmla="*/ 908 w 5324"/>
                <a:gd name="T79" fmla="*/ 3111 h 6827"/>
                <a:gd name="T80" fmla="*/ 1642 w 5324"/>
                <a:gd name="T81" fmla="*/ 3845 h 6827"/>
                <a:gd name="T82" fmla="*/ 1642 w 5324"/>
                <a:gd name="T83" fmla="*/ 575 h 6827"/>
                <a:gd name="T84" fmla="*/ 1987 w 5324"/>
                <a:gd name="T85" fmla="*/ 230 h 6827"/>
                <a:gd name="T86" fmla="*/ 2332 w 5324"/>
                <a:gd name="T87" fmla="*/ 575 h 6827"/>
                <a:gd name="T88" fmla="*/ 2332 w 5324"/>
                <a:gd name="T89" fmla="*/ 2876 h 6827"/>
                <a:gd name="T90" fmla="*/ 2562 w 5324"/>
                <a:gd name="T91" fmla="*/ 2876 h 6827"/>
                <a:gd name="T92" fmla="*/ 2562 w 5324"/>
                <a:gd name="T93" fmla="*/ 1956 h 6827"/>
                <a:gd name="T94" fmla="*/ 2907 w 5324"/>
                <a:gd name="T95" fmla="*/ 1611 h 6827"/>
                <a:gd name="T96" fmla="*/ 3253 w 5324"/>
                <a:gd name="T97" fmla="*/ 1956 h 6827"/>
                <a:gd name="T98" fmla="*/ 3253 w 5324"/>
                <a:gd name="T99" fmla="*/ 3337 h 6827"/>
                <a:gd name="T100" fmla="*/ 3483 w 5324"/>
                <a:gd name="T101" fmla="*/ 3337 h 6827"/>
                <a:gd name="T102" fmla="*/ 3483 w 5324"/>
                <a:gd name="T103" fmla="*/ 2416 h 6827"/>
                <a:gd name="T104" fmla="*/ 3828 w 5324"/>
                <a:gd name="T105" fmla="*/ 2071 h 6827"/>
                <a:gd name="T106" fmla="*/ 4173 w 5324"/>
                <a:gd name="T107" fmla="*/ 2416 h 6827"/>
                <a:gd name="T108" fmla="*/ 4173 w 5324"/>
                <a:gd name="T109" fmla="*/ 3797 h 6827"/>
                <a:gd name="T110" fmla="*/ 4403 w 5324"/>
                <a:gd name="T111" fmla="*/ 3797 h 6827"/>
                <a:gd name="T112" fmla="*/ 4403 w 5324"/>
                <a:gd name="T113" fmla="*/ 2723 h 6827"/>
                <a:gd name="T114" fmla="*/ 4748 w 5324"/>
                <a:gd name="T115" fmla="*/ 2378 h 6827"/>
                <a:gd name="T116" fmla="*/ 5093 w 5324"/>
                <a:gd name="T117" fmla="*/ 2723 h 6827"/>
                <a:gd name="T118" fmla="*/ 5093 w 5324"/>
                <a:gd name="T119" fmla="*/ 5331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24" h="6827">
                  <a:moveTo>
                    <a:pt x="4748" y="2148"/>
                  </a:moveTo>
                  <a:cubicBezTo>
                    <a:pt x="4611" y="2148"/>
                    <a:pt x="4485" y="2196"/>
                    <a:pt x="4386" y="2276"/>
                  </a:cubicBezTo>
                  <a:cubicBezTo>
                    <a:pt x="4323" y="2026"/>
                    <a:pt x="4097" y="1841"/>
                    <a:pt x="3828" y="1841"/>
                  </a:cubicBezTo>
                  <a:cubicBezTo>
                    <a:pt x="3699" y="1841"/>
                    <a:pt x="3579" y="1884"/>
                    <a:pt x="3483" y="1956"/>
                  </a:cubicBezTo>
                  <a:lnTo>
                    <a:pt x="3483" y="1956"/>
                  </a:lnTo>
                  <a:cubicBezTo>
                    <a:pt x="3483" y="1639"/>
                    <a:pt x="3225" y="1381"/>
                    <a:pt x="2907" y="1381"/>
                  </a:cubicBezTo>
                  <a:cubicBezTo>
                    <a:pt x="2778" y="1381"/>
                    <a:pt x="2659" y="1423"/>
                    <a:pt x="2562" y="1496"/>
                  </a:cubicBezTo>
                  <a:lnTo>
                    <a:pt x="2562" y="575"/>
                  </a:lnTo>
                  <a:cubicBezTo>
                    <a:pt x="2562" y="258"/>
                    <a:pt x="2304" y="0"/>
                    <a:pt x="1987" y="0"/>
                  </a:cubicBezTo>
                  <a:cubicBezTo>
                    <a:pt x="1670" y="0"/>
                    <a:pt x="1412" y="258"/>
                    <a:pt x="1412" y="575"/>
                  </a:cubicBezTo>
                  <a:lnTo>
                    <a:pt x="1412" y="3289"/>
                  </a:lnTo>
                  <a:lnTo>
                    <a:pt x="1071" y="2948"/>
                  </a:lnTo>
                  <a:cubicBezTo>
                    <a:pt x="836" y="2713"/>
                    <a:pt x="617" y="2703"/>
                    <a:pt x="475" y="2735"/>
                  </a:cubicBezTo>
                  <a:cubicBezTo>
                    <a:pt x="340" y="2767"/>
                    <a:pt x="251" y="2841"/>
                    <a:pt x="225" y="2865"/>
                  </a:cubicBezTo>
                  <a:cubicBezTo>
                    <a:pt x="69" y="2985"/>
                    <a:pt x="0" y="3149"/>
                    <a:pt x="33" y="3328"/>
                  </a:cubicBezTo>
                  <a:cubicBezTo>
                    <a:pt x="55" y="3452"/>
                    <a:pt x="118" y="3541"/>
                    <a:pt x="130" y="3558"/>
                  </a:cubicBezTo>
                  <a:lnTo>
                    <a:pt x="1412" y="5368"/>
                  </a:lnTo>
                  <a:cubicBezTo>
                    <a:pt x="1423" y="5751"/>
                    <a:pt x="1592" y="6113"/>
                    <a:pt x="1891" y="6391"/>
                  </a:cubicBezTo>
                  <a:cubicBezTo>
                    <a:pt x="2189" y="6668"/>
                    <a:pt x="2587" y="6827"/>
                    <a:pt x="2984" y="6827"/>
                  </a:cubicBezTo>
                  <a:lnTo>
                    <a:pt x="3905" y="6827"/>
                  </a:lnTo>
                  <a:cubicBezTo>
                    <a:pt x="4301" y="6827"/>
                    <a:pt x="4664" y="6670"/>
                    <a:pt x="4927" y="6385"/>
                  </a:cubicBezTo>
                  <a:cubicBezTo>
                    <a:pt x="5183" y="6108"/>
                    <a:pt x="5324" y="5734"/>
                    <a:pt x="5324" y="5331"/>
                  </a:cubicBezTo>
                  <a:lnTo>
                    <a:pt x="5324" y="2723"/>
                  </a:lnTo>
                  <a:cubicBezTo>
                    <a:pt x="5324" y="2406"/>
                    <a:pt x="5066" y="2148"/>
                    <a:pt x="4748" y="2148"/>
                  </a:cubicBezTo>
                  <a:close/>
                  <a:moveTo>
                    <a:pt x="5093" y="5331"/>
                  </a:moveTo>
                  <a:lnTo>
                    <a:pt x="5093" y="5331"/>
                  </a:lnTo>
                  <a:cubicBezTo>
                    <a:pt x="5093" y="6052"/>
                    <a:pt x="4582" y="6596"/>
                    <a:pt x="3905" y="6596"/>
                  </a:cubicBezTo>
                  <a:lnTo>
                    <a:pt x="2984" y="6596"/>
                  </a:lnTo>
                  <a:cubicBezTo>
                    <a:pt x="2645" y="6596"/>
                    <a:pt x="2304" y="6460"/>
                    <a:pt x="2048" y="6223"/>
                  </a:cubicBezTo>
                  <a:cubicBezTo>
                    <a:pt x="1786" y="5980"/>
                    <a:pt x="1642" y="5663"/>
                    <a:pt x="1642" y="5331"/>
                  </a:cubicBezTo>
                  <a:lnTo>
                    <a:pt x="1642" y="5294"/>
                  </a:lnTo>
                  <a:lnTo>
                    <a:pt x="317" y="3423"/>
                  </a:lnTo>
                  <a:lnTo>
                    <a:pt x="315" y="3421"/>
                  </a:lnTo>
                  <a:cubicBezTo>
                    <a:pt x="315" y="3420"/>
                    <a:pt x="273" y="3363"/>
                    <a:pt x="260" y="3287"/>
                  </a:cubicBezTo>
                  <a:cubicBezTo>
                    <a:pt x="242" y="3191"/>
                    <a:pt x="277" y="3114"/>
                    <a:pt x="369" y="3045"/>
                  </a:cubicBezTo>
                  <a:lnTo>
                    <a:pt x="375" y="3040"/>
                  </a:lnTo>
                  <a:lnTo>
                    <a:pt x="381" y="3035"/>
                  </a:lnTo>
                  <a:cubicBezTo>
                    <a:pt x="382" y="3034"/>
                    <a:pt x="438" y="2980"/>
                    <a:pt x="527" y="2960"/>
                  </a:cubicBezTo>
                  <a:cubicBezTo>
                    <a:pt x="549" y="2955"/>
                    <a:pt x="572" y="2952"/>
                    <a:pt x="594" y="2952"/>
                  </a:cubicBezTo>
                  <a:cubicBezTo>
                    <a:pt x="697" y="2952"/>
                    <a:pt x="803" y="3005"/>
                    <a:pt x="908" y="3111"/>
                  </a:cubicBezTo>
                  <a:lnTo>
                    <a:pt x="1642" y="3845"/>
                  </a:lnTo>
                  <a:lnTo>
                    <a:pt x="1642" y="575"/>
                  </a:lnTo>
                  <a:cubicBezTo>
                    <a:pt x="1642" y="385"/>
                    <a:pt x="1797" y="230"/>
                    <a:pt x="1987" y="230"/>
                  </a:cubicBezTo>
                  <a:cubicBezTo>
                    <a:pt x="2177" y="230"/>
                    <a:pt x="2332" y="385"/>
                    <a:pt x="2332" y="575"/>
                  </a:cubicBezTo>
                  <a:lnTo>
                    <a:pt x="2332" y="2876"/>
                  </a:lnTo>
                  <a:lnTo>
                    <a:pt x="2562" y="2876"/>
                  </a:lnTo>
                  <a:lnTo>
                    <a:pt x="2562" y="1956"/>
                  </a:lnTo>
                  <a:cubicBezTo>
                    <a:pt x="2562" y="1766"/>
                    <a:pt x="2717" y="1611"/>
                    <a:pt x="2907" y="1611"/>
                  </a:cubicBezTo>
                  <a:cubicBezTo>
                    <a:pt x="3098" y="1611"/>
                    <a:pt x="3253" y="1766"/>
                    <a:pt x="3253" y="1956"/>
                  </a:cubicBezTo>
                  <a:lnTo>
                    <a:pt x="3253" y="3337"/>
                  </a:lnTo>
                  <a:lnTo>
                    <a:pt x="3483" y="3337"/>
                  </a:lnTo>
                  <a:lnTo>
                    <a:pt x="3483" y="2416"/>
                  </a:lnTo>
                  <a:cubicBezTo>
                    <a:pt x="3483" y="2226"/>
                    <a:pt x="3638" y="2071"/>
                    <a:pt x="3828" y="2071"/>
                  </a:cubicBezTo>
                  <a:cubicBezTo>
                    <a:pt x="4018" y="2071"/>
                    <a:pt x="4173" y="2226"/>
                    <a:pt x="4173" y="2416"/>
                  </a:cubicBezTo>
                  <a:lnTo>
                    <a:pt x="4173" y="3797"/>
                  </a:lnTo>
                  <a:lnTo>
                    <a:pt x="4403" y="3797"/>
                  </a:lnTo>
                  <a:lnTo>
                    <a:pt x="4403" y="2723"/>
                  </a:lnTo>
                  <a:cubicBezTo>
                    <a:pt x="4403" y="2533"/>
                    <a:pt x="4558" y="2378"/>
                    <a:pt x="4748" y="2378"/>
                  </a:cubicBezTo>
                  <a:cubicBezTo>
                    <a:pt x="4939" y="2378"/>
                    <a:pt x="5093" y="2533"/>
                    <a:pt x="5093" y="2723"/>
                  </a:cubicBezTo>
                  <a:lnTo>
                    <a:pt x="5093" y="5331"/>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7633" y="1867988"/>
            <a:ext cx="5058918" cy="3794188"/>
          </a:xfrm>
          <a:prstGeom prst="rect">
            <a:avLst/>
          </a:prstGeom>
        </p:spPr>
      </p:pic>
    </p:spTree>
    <p:extLst>
      <p:ext uri="{BB962C8B-B14F-4D97-AF65-F5344CB8AC3E}">
        <p14:creationId xmlns:p14="http://schemas.microsoft.com/office/powerpoint/2010/main" val="120669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stretch>
            <a:fillRect/>
          </a:stretch>
        </p:blipFill>
        <p:spPr>
          <a:xfrm>
            <a:off x="2981587" y="4199026"/>
            <a:ext cx="5264569" cy="1735841"/>
          </a:xfrm>
          <a:prstGeom prst="rect">
            <a:avLst/>
          </a:prstGeom>
        </p:spPr>
      </p:pic>
      <p:pic>
        <p:nvPicPr>
          <p:cNvPr id="2" name="图片 1"/>
          <p:cNvPicPr>
            <a:picLocks noChangeAspect="1"/>
          </p:cNvPicPr>
          <p:nvPr/>
        </p:nvPicPr>
        <p:blipFill>
          <a:blip r:embed="rId4"/>
          <a:stretch>
            <a:fillRect/>
          </a:stretch>
        </p:blipFill>
        <p:spPr>
          <a:xfrm>
            <a:off x="979208" y="1806624"/>
            <a:ext cx="9533421" cy="2014103"/>
          </a:xfrm>
          <a:prstGeom prst="rect">
            <a:avLst/>
          </a:prstGeom>
        </p:spPr>
      </p:pic>
      <p:sp>
        <p:nvSpPr>
          <p:cNvPr id="8" name="文本框 7"/>
          <p:cNvSpPr txBox="1"/>
          <p:nvPr/>
        </p:nvSpPr>
        <p:spPr>
          <a:xfrm>
            <a:off x="965123" y="449015"/>
            <a:ext cx="4540410"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5 Image Mode</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 name="矩形 2"/>
          <p:cNvSpPr/>
          <p:nvPr/>
        </p:nvSpPr>
        <p:spPr>
          <a:xfrm>
            <a:off x="1454576" y="1164163"/>
            <a:ext cx="9687906" cy="307777"/>
          </a:xfrm>
          <a:prstGeom prst="rect">
            <a:avLst/>
          </a:prstGeom>
        </p:spPr>
        <p:txBody>
          <a:bodyPr wrap="square">
            <a:spAutoFit/>
          </a:bodyPr>
          <a:lstStyle/>
          <a:p>
            <a:pPr lvl="0">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Thermal, Fusion, PIP, Blending and Optical modes to suit your preferred.</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28254" y="3727842"/>
            <a:ext cx="1355756" cy="1355756"/>
          </a:xfrm>
          <a:prstGeom prst="rect">
            <a:avLst/>
          </a:prstGeom>
        </p:spPr>
      </p:pic>
      <p:grpSp>
        <p:nvGrpSpPr>
          <p:cNvPr id="5" name="组合 4"/>
          <p:cNvGrpSpPr/>
          <p:nvPr/>
        </p:nvGrpSpPr>
        <p:grpSpPr>
          <a:xfrm>
            <a:off x="1943028" y="3716857"/>
            <a:ext cx="1502496" cy="307777"/>
            <a:chOff x="7606616" y="3659473"/>
            <a:chExt cx="1502496" cy="307777"/>
          </a:xfrm>
        </p:grpSpPr>
        <p:sp>
          <p:nvSpPr>
            <p:cNvPr id="15" name="圆角矩形 14"/>
            <p:cNvSpPr/>
            <p:nvPr/>
          </p:nvSpPr>
          <p:spPr>
            <a:xfrm>
              <a:off x="7606616" y="3666839"/>
              <a:ext cx="1502496" cy="267208"/>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p:nvPr/>
          </p:nvSpPr>
          <p:spPr>
            <a:xfrm>
              <a:off x="7936340" y="3659473"/>
              <a:ext cx="801823" cy="307777"/>
            </a:xfrm>
            <a:prstGeom prst="rect">
              <a:avLst/>
            </a:prstGeom>
            <a:noFill/>
          </p:spPr>
          <p:txBody>
            <a:bodyPr wrap="none" rtlCol="0">
              <a:spAutoFit/>
            </a:bodyPr>
            <a:lstStyle/>
            <a:p>
              <a:r>
                <a:rPr lang="en-US" altLang="zh-CN"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Thermal</a:t>
              </a:r>
              <a:endParaRPr lang="zh-CN" altLang="en-US"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7" name="组合 6"/>
          <p:cNvGrpSpPr/>
          <p:nvPr/>
        </p:nvGrpSpPr>
        <p:grpSpPr>
          <a:xfrm>
            <a:off x="4187147" y="3699330"/>
            <a:ext cx="1502496" cy="307777"/>
            <a:chOff x="5745919" y="3659474"/>
            <a:chExt cx="1502496" cy="307777"/>
          </a:xfrm>
        </p:grpSpPr>
        <p:sp>
          <p:nvSpPr>
            <p:cNvPr id="14" name="圆角矩形 13"/>
            <p:cNvSpPr/>
            <p:nvPr/>
          </p:nvSpPr>
          <p:spPr>
            <a:xfrm>
              <a:off x="5745919" y="3666839"/>
              <a:ext cx="1502496" cy="267208"/>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6161177" y="3659474"/>
              <a:ext cx="671979" cy="307777"/>
            </a:xfrm>
            <a:prstGeom prst="rect">
              <a:avLst/>
            </a:prstGeom>
            <a:noFill/>
          </p:spPr>
          <p:txBody>
            <a:bodyPr wrap="none" rtlCol="0">
              <a:spAutoFit/>
            </a:bodyPr>
            <a:lstStyle/>
            <a:p>
              <a:r>
                <a:rPr lang="en-US" altLang="zh-CN"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Fusion</a:t>
              </a:r>
              <a:endParaRPr lang="zh-CN" altLang="en-US"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6" name="组合 5"/>
          <p:cNvGrpSpPr/>
          <p:nvPr/>
        </p:nvGrpSpPr>
        <p:grpSpPr>
          <a:xfrm>
            <a:off x="6434646" y="3716857"/>
            <a:ext cx="1502496" cy="307777"/>
            <a:chOff x="3885222" y="3666839"/>
            <a:chExt cx="1502496" cy="307777"/>
          </a:xfrm>
        </p:grpSpPr>
        <p:sp>
          <p:nvSpPr>
            <p:cNvPr id="13" name="圆角矩形 12"/>
            <p:cNvSpPr/>
            <p:nvPr/>
          </p:nvSpPr>
          <p:spPr>
            <a:xfrm>
              <a:off x="3885222" y="3666840"/>
              <a:ext cx="1502496" cy="267208"/>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8"/>
            <p:cNvSpPr txBox="1"/>
            <p:nvPr/>
          </p:nvSpPr>
          <p:spPr>
            <a:xfrm>
              <a:off x="4419811" y="3666839"/>
              <a:ext cx="425116" cy="307777"/>
            </a:xfrm>
            <a:prstGeom prst="rect">
              <a:avLst/>
            </a:prstGeom>
            <a:noFill/>
          </p:spPr>
          <p:txBody>
            <a:bodyPr wrap="none" rtlCol="0">
              <a:spAutoFit/>
            </a:bodyPr>
            <a:lstStyle/>
            <a:p>
              <a:r>
                <a:rPr lang="en-US" altLang="zh-CN"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PIP</a:t>
              </a:r>
              <a:endParaRPr lang="zh-CN" altLang="en-US"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4" name="组合 3"/>
          <p:cNvGrpSpPr/>
          <p:nvPr/>
        </p:nvGrpSpPr>
        <p:grpSpPr>
          <a:xfrm>
            <a:off x="8691819" y="3718966"/>
            <a:ext cx="1502496" cy="308455"/>
            <a:chOff x="2032409" y="3666839"/>
            <a:chExt cx="1502496" cy="308455"/>
          </a:xfrm>
        </p:grpSpPr>
        <p:sp>
          <p:nvSpPr>
            <p:cNvPr id="12" name="圆角矩形 11"/>
            <p:cNvSpPr/>
            <p:nvPr/>
          </p:nvSpPr>
          <p:spPr>
            <a:xfrm>
              <a:off x="2032409" y="3666839"/>
              <a:ext cx="1502496" cy="267208"/>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文本框 19"/>
            <p:cNvSpPr txBox="1"/>
            <p:nvPr/>
          </p:nvSpPr>
          <p:spPr>
            <a:xfrm>
              <a:off x="2432446" y="3667517"/>
              <a:ext cx="716735" cy="307777"/>
            </a:xfrm>
            <a:prstGeom prst="rect">
              <a:avLst/>
            </a:prstGeom>
            <a:noFill/>
          </p:spPr>
          <p:txBody>
            <a:bodyPr wrap="none" rtlCol="0">
              <a:spAutoFit/>
            </a:bodyPr>
            <a:lstStyle/>
            <a:p>
              <a:r>
                <a:rPr lang="en-US" altLang="zh-CN"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Optical</a:t>
              </a:r>
              <a:endParaRPr lang="zh-CN" altLang="en-US"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23" name="组合 22"/>
          <p:cNvGrpSpPr/>
          <p:nvPr/>
        </p:nvGrpSpPr>
        <p:grpSpPr>
          <a:xfrm>
            <a:off x="4938394" y="5917341"/>
            <a:ext cx="1502496" cy="307777"/>
            <a:chOff x="4540464" y="6116430"/>
            <a:chExt cx="1502496" cy="307777"/>
          </a:xfrm>
        </p:grpSpPr>
        <p:sp>
          <p:nvSpPr>
            <p:cNvPr id="16" name="圆角矩形 15"/>
            <p:cNvSpPr/>
            <p:nvPr/>
          </p:nvSpPr>
          <p:spPr>
            <a:xfrm>
              <a:off x="4540464" y="6116430"/>
              <a:ext cx="1502496" cy="267208"/>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20"/>
            <p:cNvSpPr txBox="1"/>
            <p:nvPr/>
          </p:nvSpPr>
          <p:spPr>
            <a:xfrm>
              <a:off x="4907228" y="6116430"/>
              <a:ext cx="838691" cy="307777"/>
            </a:xfrm>
            <a:prstGeom prst="rect">
              <a:avLst/>
            </a:prstGeom>
            <a:noFill/>
          </p:spPr>
          <p:txBody>
            <a:bodyPr wrap="none" rtlCol="0">
              <a:spAutoFit/>
            </a:bodyPr>
            <a:lstStyle/>
            <a:p>
              <a:r>
                <a:rPr lang="en-US" altLang="zh-CN"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Blending</a:t>
              </a:r>
              <a:endParaRPr lang="zh-CN" altLang="en-US" sz="14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grpSp>
    </p:spTree>
    <p:extLst>
      <p:ext uri="{BB962C8B-B14F-4D97-AF65-F5344CB8AC3E}">
        <p14:creationId xmlns:p14="http://schemas.microsoft.com/office/powerpoint/2010/main" val="334693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6" presetClass="emph" presetSubtype="0" fill="hold" nodeType="with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65123" y="449015"/>
            <a:ext cx="4367478" cy="584775"/>
          </a:xfrm>
          <a:prstGeom prst="rect">
            <a:avLst/>
          </a:prstGeom>
          <a:noFill/>
        </p:spPr>
        <p:txBody>
          <a:bodyPr wrap="none" rtlCol="0">
            <a:spAutoFit/>
          </a:bodyPr>
          <a:lstStyle/>
          <a:p>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Key Features</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 name="矩形 2"/>
          <p:cNvSpPr/>
          <p:nvPr/>
        </p:nvSpPr>
        <p:spPr>
          <a:xfrm>
            <a:off x="951068" y="1774551"/>
            <a:ext cx="4469430" cy="1384995"/>
          </a:xfrm>
          <a:prstGeom prst="rect">
            <a:avLst/>
          </a:prstGeom>
        </p:spPr>
        <p:txBody>
          <a:bodyPr wrap="square">
            <a:spAutoFit/>
          </a:bodyPr>
          <a:lstStyle/>
          <a:p>
            <a:pPr algn="ct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 addition to supporting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rPr>
              <a:t>voice</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rPr>
              <a:t>text</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and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rPr>
              <a:t>QR Code Scan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annotations,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rPr>
              <a:t>GPS</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and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rPr>
              <a:t>compass functions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automatically add location and direction information to the image, helping to improve inspection efficiency and productivity.</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3072" y="4985320"/>
            <a:ext cx="606445" cy="606445"/>
          </a:xfrm>
          <a:prstGeom prst="rect">
            <a:avLst/>
          </a:prstGeom>
        </p:spPr>
      </p:pic>
      <p:grpSp>
        <p:nvGrpSpPr>
          <p:cNvPr id="4" name="组合 3"/>
          <p:cNvGrpSpPr/>
          <p:nvPr/>
        </p:nvGrpSpPr>
        <p:grpSpPr>
          <a:xfrm>
            <a:off x="757102" y="2019906"/>
            <a:ext cx="4935738" cy="4935738"/>
            <a:chOff x="757102" y="2019906"/>
            <a:chExt cx="4935738" cy="4935738"/>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7102" y="2019906"/>
              <a:ext cx="4935738" cy="4935738"/>
            </a:xfrm>
            <a:prstGeom prst="rect">
              <a:avLst/>
            </a:prstGeom>
          </p:spPr>
        </p:pic>
        <p:grpSp>
          <p:nvGrpSpPr>
            <p:cNvPr id="24" name="组合 23"/>
            <p:cNvGrpSpPr/>
            <p:nvPr/>
          </p:nvGrpSpPr>
          <p:grpSpPr>
            <a:xfrm>
              <a:off x="3481589" y="6006708"/>
              <a:ext cx="1851012" cy="387561"/>
              <a:chOff x="3537242" y="3642663"/>
              <a:chExt cx="2159302" cy="508349"/>
            </a:xfrm>
          </p:grpSpPr>
          <p:sp>
            <p:nvSpPr>
              <p:cNvPr id="11" name="圆角矩形 10"/>
              <p:cNvSpPr/>
              <p:nvPr/>
            </p:nvSpPr>
            <p:spPr>
              <a:xfrm>
                <a:off x="3537242" y="3642663"/>
                <a:ext cx="2159302" cy="508349"/>
              </a:xfrm>
              <a:prstGeom prst="round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3" name="图片 12"/>
              <p:cNvPicPr>
                <a:picLocks noChangeAspect="1"/>
              </p:cNvPicPr>
              <p:nvPr/>
            </p:nvPicPr>
            <p:blipFill>
              <a:blip r:embed="rId5"/>
              <a:stretch>
                <a:fillRect/>
              </a:stretch>
            </p:blipFill>
            <p:spPr>
              <a:xfrm>
                <a:off x="3708421" y="3699657"/>
                <a:ext cx="401665" cy="394362"/>
              </a:xfrm>
              <a:prstGeom prst="rect">
                <a:avLst/>
              </a:prstGeom>
            </p:spPr>
          </p:pic>
          <p:sp>
            <p:nvSpPr>
              <p:cNvPr id="14" name="文本框 13"/>
              <p:cNvSpPr txBox="1"/>
              <p:nvPr/>
            </p:nvSpPr>
            <p:spPr>
              <a:xfrm>
                <a:off x="4420041" y="3699657"/>
                <a:ext cx="528119" cy="357477"/>
              </a:xfrm>
              <a:prstGeom prst="rect">
                <a:avLst/>
              </a:prstGeom>
              <a:noFill/>
            </p:spPr>
            <p:txBody>
              <a:bodyPr wrap="none" rtlCol="0">
                <a:spAutoFit/>
              </a:bodyPr>
              <a:lstStyle/>
              <a:p>
                <a:r>
                  <a:rPr lang="en-US" altLang="zh-CN" sz="1400" b="1" dirty="0">
                    <a:solidFill>
                      <a:schemeClr val="bg1"/>
                    </a:solidFill>
                    <a:latin typeface="Calibri" panose="020F0502020204030204" pitchFamily="34" charset="0"/>
                    <a:cs typeface="Calibri" panose="020F0502020204030204" pitchFamily="34" charset="0"/>
                  </a:rPr>
                  <a:t>Text</a:t>
                </a:r>
                <a:endParaRPr lang="zh-CN" altLang="en-US" sz="1400" b="1" dirty="0">
                  <a:solidFill>
                    <a:schemeClr val="bg1"/>
                  </a:solidFill>
                  <a:latin typeface="Calibri" panose="020F0502020204030204" pitchFamily="34" charset="0"/>
                  <a:cs typeface="Calibri" panose="020F0502020204030204" pitchFamily="34" charset="0"/>
                </a:endParaRPr>
              </a:p>
            </p:txBody>
          </p:sp>
        </p:grpSp>
        <p:grpSp>
          <p:nvGrpSpPr>
            <p:cNvPr id="23" name="组合 22"/>
            <p:cNvGrpSpPr/>
            <p:nvPr/>
          </p:nvGrpSpPr>
          <p:grpSpPr>
            <a:xfrm>
              <a:off x="1185390" y="6006708"/>
              <a:ext cx="1803460" cy="387561"/>
              <a:chOff x="3537241" y="5867585"/>
              <a:chExt cx="2159302" cy="508349"/>
            </a:xfrm>
          </p:grpSpPr>
          <p:sp>
            <p:nvSpPr>
              <p:cNvPr id="12" name="圆角矩形 11"/>
              <p:cNvSpPr/>
              <p:nvPr/>
            </p:nvSpPr>
            <p:spPr>
              <a:xfrm>
                <a:off x="3537241" y="5867585"/>
                <a:ext cx="2159302" cy="508349"/>
              </a:xfrm>
              <a:prstGeom prst="round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5" name="图片 14"/>
              <p:cNvPicPr>
                <a:picLocks noChangeAspect="1"/>
              </p:cNvPicPr>
              <p:nvPr/>
            </p:nvPicPr>
            <p:blipFill>
              <a:blip r:embed="rId6"/>
              <a:stretch>
                <a:fillRect/>
              </a:stretch>
            </p:blipFill>
            <p:spPr>
              <a:xfrm>
                <a:off x="3708421" y="5874427"/>
                <a:ext cx="401665" cy="485345"/>
              </a:xfrm>
              <a:prstGeom prst="rect">
                <a:avLst/>
              </a:prstGeom>
            </p:spPr>
          </p:pic>
          <p:sp>
            <p:nvSpPr>
              <p:cNvPr id="16" name="文本框 15"/>
              <p:cNvSpPr txBox="1"/>
              <p:nvPr/>
            </p:nvSpPr>
            <p:spPr>
              <a:xfrm>
                <a:off x="4420041" y="5920931"/>
                <a:ext cx="638437" cy="357477"/>
              </a:xfrm>
              <a:prstGeom prst="rect">
                <a:avLst/>
              </a:prstGeom>
              <a:noFill/>
            </p:spPr>
            <p:txBody>
              <a:bodyPr wrap="none" rtlCol="0">
                <a:spAutoFit/>
              </a:bodyPr>
              <a:lstStyle/>
              <a:p>
                <a:r>
                  <a:rPr lang="en-US" altLang="zh-CN" sz="1400" b="1" dirty="0">
                    <a:solidFill>
                      <a:schemeClr val="bg1"/>
                    </a:solidFill>
                    <a:latin typeface="Calibri" panose="020F0502020204030204" pitchFamily="34" charset="0"/>
                    <a:cs typeface="Calibri" panose="020F0502020204030204" pitchFamily="34" charset="0"/>
                  </a:rPr>
                  <a:t>Voice</a:t>
                </a:r>
                <a:endParaRPr lang="zh-CN" altLang="en-US" sz="1400" b="1" dirty="0">
                  <a:solidFill>
                    <a:schemeClr val="bg1"/>
                  </a:solidFill>
                  <a:latin typeface="Calibri" panose="020F0502020204030204" pitchFamily="34" charset="0"/>
                  <a:cs typeface="Calibri" panose="020F0502020204030204" pitchFamily="34" charset="0"/>
                </a:endParaRPr>
              </a:p>
            </p:txBody>
          </p:sp>
        </p:grpSp>
        <p:grpSp>
          <p:nvGrpSpPr>
            <p:cNvPr id="27" name="组合 26"/>
            <p:cNvGrpSpPr/>
            <p:nvPr/>
          </p:nvGrpSpPr>
          <p:grpSpPr>
            <a:xfrm>
              <a:off x="1185389" y="5465367"/>
              <a:ext cx="1803460" cy="382845"/>
              <a:chOff x="832614" y="5395091"/>
              <a:chExt cx="2394671" cy="508349"/>
            </a:xfrm>
          </p:grpSpPr>
          <p:sp>
            <p:nvSpPr>
              <p:cNvPr id="17" name="圆角矩形 16"/>
              <p:cNvSpPr/>
              <p:nvPr/>
            </p:nvSpPr>
            <p:spPr>
              <a:xfrm>
                <a:off x="832614" y="5395091"/>
                <a:ext cx="2394671" cy="508349"/>
              </a:xfrm>
              <a:prstGeom prst="round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图片 17"/>
              <p:cNvPicPr>
                <a:picLocks noChangeAspect="1"/>
              </p:cNvPicPr>
              <p:nvPr/>
            </p:nvPicPr>
            <p:blipFill>
              <a:blip r:embed="rId7"/>
              <a:stretch>
                <a:fillRect/>
              </a:stretch>
            </p:blipFill>
            <p:spPr>
              <a:xfrm>
                <a:off x="1082719" y="5395091"/>
                <a:ext cx="444424" cy="504685"/>
              </a:xfrm>
              <a:prstGeom prst="rect">
                <a:avLst/>
              </a:prstGeom>
            </p:spPr>
          </p:pic>
          <p:sp>
            <p:nvSpPr>
              <p:cNvPr id="19" name="文本框 18"/>
              <p:cNvSpPr txBox="1"/>
              <p:nvPr/>
            </p:nvSpPr>
            <p:spPr>
              <a:xfrm>
                <a:off x="1777247" y="5462767"/>
                <a:ext cx="1005009" cy="378713"/>
              </a:xfrm>
              <a:prstGeom prst="rect">
                <a:avLst/>
              </a:prstGeom>
              <a:noFill/>
            </p:spPr>
            <p:txBody>
              <a:bodyPr wrap="none" rtlCol="0">
                <a:spAutoFit/>
              </a:bodyPr>
              <a:lstStyle/>
              <a:p>
                <a:r>
                  <a:rPr lang="en-US" altLang="zh-CN" sz="1400" b="1" dirty="0">
                    <a:solidFill>
                      <a:schemeClr val="bg1"/>
                    </a:solidFill>
                    <a:latin typeface="Calibri" panose="020F0502020204030204" pitchFamily="34" charset="0"/>
                    <a:cs typeface="Calibri" panose="020F0502020204030204" pitchFamily="34" charset="0"/>
                  </a:rPr>
                  <a:t>Location</a:t>
                </a:r>
                <a:endParaRPr lang="zh-CN" altLang="en-US" sz="1400" b="1" dirty="0">
                  <a:solidFill>
                    <a:schemeClr val="bg1"/>
                  </a:solidFill>
                  <a:latin typeface="Calibri" panose="020F0502020204030204" pitchFamily="34" charset="0"/>
                  <a:cs typeface="Calibri" panose="020F0502020204030204" pitchFamily="34" charset="0"/>
                </a:endParaRPr>
              </a:p>
            </p:txBody>
          </p:sp>
        </p:grpSp>
        <p:grpSp>
          <p:nvGrpSpPr>
            <p:cNvPr id="28" name="组合 27"/>
            <p:cNvGrpSpPr/>
            <p:nvPr/>
          </p:nvGrpSpPr>
          <p:grpSpPr>
            <a:xfrm>
              <a:off x="3481589" y="5467769"/>
              <a:ext cx="1851012" cy="377859"/>
              <a:chOff x="6006498" y="5395090"/>
              <a:chExt cx="4717716" cy="508350"/>
            </a:xfrm>
          </p:grpSpPr>
          <p:sp>
            <p:nvSpPr>
              <p:cNvPr id="20" name="圆角矩形 19"/>
              <p:cNvSpPr/>
              <p:nvPr/>
            </p:nvSpPr>
            <p:spPr>
              <a:xfrm>
                <a:off x="6006498" y="5395091"/>
                <a:ext cx="4717716" cy="508349"/>
              </a:xfrm>
              <a:prstGeom prst="round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1" name="图片 20"/>
              <p:cNvPicPr>
                <a:picLocks noChangeAspect="1"/>
              </p:cNvPicPr>
              <p:nvPr/>
            </p:nvPicPr>
            <p:blipFill>
              <a:blip r:embed="rId8"/>
              <a:stretch>
                <a:fillRect/>
              </a:stretch>
            </p:blipFill>
            <p:spPr>
              <a:xfrm>
                <a:off x="6422859" y="5395090"/>
                <a:ext cx="835207" cy="468925"/>
              </a:xfrm>
              <a:prstGeom prst="rect">
                <a:avLst/>
              </a:prstGeom>
            </p:spPr>
          </p:pic>
          <p:sp>
            <p:nvSpPr>
              <p:cNvPr id="22" name="文本框 21"/>
              <p:cNvSpPr txBox="1"/>
              <p:nvPr/>
            </p:nvSpPr>
            <p:spPr>
              <a:xfrm>
                <a:off x="7768437" y="5460665"/>
                <a:ext cx="2856836" cy="383711"/>
              </a:xfrm>
              <a:prstGeom prst="rect">
                <a:avLst/>
              </a:prstGeom>
              <a:noFill/>
            </p:spPr>
            <p:txBody>
              <a:bodyPr wrap="none" rtlCol="0">
                <a:spAutoFit/>
              </a:bodyPr>
              <a:lstStyle/>
              <a:p>
                <a:r>
                  <a:rPr lang="en-US" altLang="zh-CN" sz="1400" b="1" dirty="0">
                    <a:solidFill>
                      <a:schemeClr val="bg1"/>
                    </a:solidFill>
                    <a:latin typeface="Calibri" panose="020F0502020204030204" pitchFamily="34" charset="0"/>
                    <a:cs typeface="Calibri" panose="020F0502020204030204" pitchFamily="34" charset="0"/>
                  </a:rPr>
                  <a:t>QR Code Scan</a:t>
                </a:r>
                <a:endParaRPr lang="zh-CN" altLang="en-US" sz="1400" b="1" dirty="0">
                  <a:solidFill>
                    <a:schemeClr val="bg1"/>
                  </a:solidFill>
                  <a:latin typeface="Calibri" panose="020F0502020204030204" pitchFamily="34" charset="0"/>
                  <a:cs typeface="Calibri" panose="020F0502020204030204" pitchFamily="34" charset="0"/>
                </a:endParaRPr>
              </a:p>
            </p:txBody>
          </p:sp>
        </p:grpSp>
      </p:grpSp>
      <p:sp>
        <p:nvSpPr>
          <p:cNvPr id="25" name="矩形 24"/>
          <p:cNvSpPr/>
          <p:nvPr/>
        </p:nvSpPr>
        <p:spPr>
          <a:xfrm>
            <a:off x="1583886" y="1369247"/>
            <a:ext cx="3286797" cy="400110"/>
          </a:xfrm>
          <a:prstGeom prst="rect">
            <a:avLst/>
          </a:prstGeom>
        </p:spPr>
        <p:txBody>
          <a:bodyPr wrap="none">
            <a:spAutoFit/>
          </a:bodyPr>
          <a:lstStyle/>
          <a:p>
            <a:pPr>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Complete Image Annotations</a:t>
            </a:r>
            <a:endParaRPr lang="zh-CN" altLang="en-US"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26" name="矩形 25"/>
          <p:cNvSpPr/>
          <p:nvPr/>
        </p:nvSpPr>
        <p:spPr>
          <a:xfrm>
            <a:off x="6837331" y="1369247"/>
            <a:ext cx="3632085" cy="400110"/>
          </a:xfrm>
          <a:prstGeom prst="rect">
            <a:avLst/>
          </a:prstGeom>
        </p:spPr>
        <p:txBody>
          <a:bodyPr wrap="none">
            <a:spAutoFit/>
          </a:bodyPr>
          <a:lstStyle/>
          <a:p>
            <a:pPr lvl="0">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Embedded Laser Distance Meter</a:t>
            </a:r>
            <a:endParaRPr lang="zh-CN" altLang="en-US"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7" name="矩形 6"/>
          <p:cNvSpPr/>
          <p:nvPr/>
        </p:nvSpPr>
        <p:spPr>
          <a:xfrm>
            <a:off x="6372639" y="1861307"/>
            <a:ext cx="4763446" cy="1061829"/>
          </a:xfrm>
          <a:prstGeom prst="rect">
            <a:avLst/>
          </a:prstGeom>
        </p:spPr>
        <p:txBody>
          <a:bodyPr wrap="square">
            <a:spAutoFit/>
          </a:bodyPr>
          <a:lstStyle/>
          <a:p>
            <a:pPr lvl="0"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 integrated laser distance meter provides accurate distance and area measurement from long distances, more convenient in setting parameters and generating the report.</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30" name="图片 29"/>
          <p:cNvPicPr>
            <a:picLocks noChangeAspect="1"/>
          </p:cNvPicPr>
          <p:nvPr/>
        </p:nvPicPr>
        <p:blipFill>
          <a:blip r:embed="rId9"/>
          <a:stretch>
            <a:fillRect/>
          </a:stretch>
        </p:blipFill>
        <p:spPr>
          <a:xfrm>
            <a:off x="6483027" y="3380965"/>
            <a:ext cx="4554061" cy="2840979"/>
          </a:xfrm>
          <a:prstGeom prst="rect">
            <a:avLst/>
          </a:prstGeom>
        </p:spPr>
      </p:pic>
    </p:spTree>
    <p:extLst>
      <p:ext uri="{BB962C8B-B14F-4D97-AF65-F5344CB8AC3E}">
        <p14:creationId xmlns:p14="http://schemas.microsoft.com/office/powerpoint/2010/main" val="281681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6" presetClass="emph" presetSubtype="0" fill="hold" nodeType="withEffect">
                                  <p:stCondLst>
                                    <p:cond delay="0"/>
                                  </p:stCondLst>
                                  <p:childTnLst>
                                    <p:animEffect transition="out" filter="fade">
                                      <p:cBhvr>
                                        <p:cTn id="10" dur="500" tmFilter="0, 0; .2, .5; .8, .5; 1, 0"/>
                                        <p:tgtEl>
                                          <p:spTgt spid="10"/>
                                        </p:tgtEl>
                                      </p:cBhvr>
                                    </p:animEffect>
                                    <p:animScale>
                                      <p:cBhvr>
                                        <p:cTn id="11"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65123" y="449015"/>
            <a:ext cx="4367478" cy="584775"/>
          </a:xfrm>
          <a:prstGeom prst="rect">
            <a:avLst/>
          </a:prstGeom>
          <a:noFill/>
        </p:spPr>
        <p:txBody>
          <a:bodyPr wrap="none" rtlCol="0">
            <a:spAutoFit/>
          </a:bodyPr>
          <a:lstStyle/>
          <a:p>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SP Series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Key Features</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 name="矩形 2"/>
          <p:cNvSpPr/>
          <p:nvPr/>
        </p:nvSpPr>
        <p:spPr>
          <a:xfrm>
            <a:off x="951068" y="1774551"/>
            <a:ext cx="4920686" cy="1061829"/>
          </a:xfrm>
          <a:prstGeom prst="rect">
            <a:avLst/>
          </a:prstGeom>
        </p:spPr>
        <p:txBody>
          <a:bodyPr wrap="square">
            <a:spAutoFit/>
          </a:bodyPr>
          <a:lstStyle/>
          <a:p>
            <a:pPr algn="ct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Includes 2 interchangeable Li-ion batteries and a dual bay charger to provide you with up to 8 hours of operation.  You can stay powered up for even the longest inspections.</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5" name="矩形 24"/>
          <p:cNvSpPr/>
          <p:nvPr/>
        </p:nvSpPr>
        <p:spPr>
          <a:xfrm>
            <a:off x="1583886" y="1369247"/>
            <a:ext cx="3566874" cy="400110"/>
          </a:xfrm>
          <a:prstGeom prst="rect">
            <a:avLst/>
          </a:prstGeom>
        </p:spPr>
        <p:txBody>
          <a:bodyPr wrap="none">
            <a:spAutoFit/>
          </a:bodyPr>
          <a:lstStyle/>
          <a:p>
            <a:pPr>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Interchangeable Battery System</a:t>
            </a:r>
            <a:endParaRPr lang="zh-CN" altLang="en-US"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26" name="矩形 25"/>
          <p:cNvSpPr/>
          <p:nvPr/>
        </p:nvSpPr>
        <p:spPr>
          <a:xfrm>
            <a:off x="7444753" y="1368587"/>
            <a:ext cx="3085973" cy="400110"/>
          </a:xfrm>
          <a:prstGeom prst="rect">
            <a:avLst/>
          </a:prstGeom>
        </p:spPr>
        <p:txBody>
          <a:bodyPr wrap="none">
            <a:spAutoFit/>
          </a:bodyPr>
          <a:lstStyle/>
          <a:p>
            <a:pPr>
              <a:defRPr/>
            </a:pPr>
            <a:r>
              <a:rPr lang="en-US" altLang="zh-CN"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rPr>
              <a:t>Radiometric Video Analysis</a:t>
            </a:r>
            <a:endParaRPr lang="zh-CN" altLang="en-US" sz="2000" b="1" dirty="0">
              <a:gradFill>
                <a:gsLst>
                  <a:gs pos="0">
                    <a:srgbClr val="EA592D"/>
                  </a:gs>
                  <a:gs pos="18000">
                    <a:srgbClr val="E64548"/>
                  </a:gs>
                  <a:gs pos="100000">
                    <a:srgbClr val="DF2771"/>
                  </a:gs>
                </a:gsLst>
                <a:lin ang="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7" name="矩形 6"/>
          <p:cNvSpPr/>
          <p:nvPr/>
        </p:nvSpPr>
        <p:spPr>
          <a:xfrm>
            <a:off x="6250705" y="1768697"/>
            <a:ext cx="5474068" cy="1384995"/>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Supports recording of radiometric video in-camera SD card storage, including all temperature data, for post analysis on PC software. Works seamlessly with HIKMICRO Analyzer software for intuitive viewing, advanced analysis, and processing of thermal data.</a:t>
            </a:r>
          </a:p>
        </p:txBody>
      </p:sp>
      <p:grpSp>
        <p:nvGrpSpPr>
          <p:cNvPr id="32" name="组合 31"/>
          <p:cNvGrpSpPr/>
          <p:nvPr/>
        </p:nvGrpSpPr>
        <p:grpSpPr>
          <a:xfrm>
            <a:off x="861943" y="2990706"/>
            <a:ext cx="5258069" cy="3494234"/>
            <a:chOff x="9068206" y="2316214"/>
            <a:chExt cx="2795337" cy="3427575"/>
          </a:xfrm>
        </p:grpSpPr>
        <p:sp>
          <p:nvSpPr>
            <p:cNvPr id="33" name="圆角矩形 32"/>
            <p:cNvSpPr/>
            <p:nvPr/>
          </p:nvSpPr>
          <p:spPr>
            <a:xfrm>
              <a:off x="9068206" y="2316214"/>
              <a:ext cx="2795337" cy="3427575"/>
            </a:xfrm>
            <a:prstGeom prst="roundRect">
              <a:avLst>
                <a:gd name="adj" fmla="val 7628"/>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p:nvSpPr>
          <p:spPr>
            <a:xfrm>
              <a:off x="10581517" y="4813270"/>
              <a:ext cx="1282026" cy="5132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International Use Plugs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(US/EU/UK/AU) for Power Supply</a:t>
              </a:r>
            </a:p>
          </p:txBody>
        </p:sp>
      </p:grpSp>
      <p:pic>
        <p:nvPicPr>
          <p:cNvPr id="2050" name="Picture 2" descr="http://spec.hikvision.com/fastdfs/group1/M00/2E/A9/CgFBImSP62WAR5n-AEMuX826J_4418.png?imageView2/2/w/1000/h/5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244169">
            <a:off x="3704493" y="3539500"/>
            <a:ext cx="1906358" cy="1906358"/>
          </a:xfrm>
          <a:prstGeom prst="rect">
            <a:avLst/>
          </a:prstGeom>
          <a:noFill/>
          <a:extLst>
            <a:ext uri="{909E8E84-426E-40DD-AFC4-6F175D3DCCD1}">
              <a14:hiddenFill xmlns:a14="http://schemas.microsoft.com/office/drawing/2010/main">
                <a:solidFill>
                  <a:srgbClr val="FFFFFF"/>
                </a:solidFill>
              </a14:hiddenFill>
            </a:ext>
          </a:extLst>
        </p:spPr>
      </p:pic>
      <p:sp>
        <p:nvSpPr>
          <p:cNvPr id="36" name="矩形 35"/>
          <p:cNvSpPr/>
          <p:nvPr/>
        </p:nvSpPr>
        <p:spPr>
          <a:xfrm>
            <a:off x="1797399" y="5474768"/>
            <a:ext cx="116584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8</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H</a:t>
            </a:r>
            <a:r>
              <a:rPr kumimoji="0" lang="en-US" altLang="zh-CN" sz="24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ours</a:t>
            </a:r>
          </a:p>
          <a:p>
            <a:pPr algn="ctr">
              <a:defRPr/>
            </a:pP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 hours x</a:t>
            </a:r>
            <a:r>
              <a:rPr lang="zh-CN" altLang="en-US"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 </a:t>
            </a:r>
            <a:endParaRPr lang="en-US" sz="12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pic>
        <p:nvPicPr>
          <p:cNvPr id="29" name="Picture 2" descr="http://spec.hikvision.com/fastdfs/group1/M00/1E/E0/CgFBImMpsneAbAA3AAlCFxtCSwQ758.png?imageView2/2/w/1000/h/5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6354" y="3343291"/>
            <a:ext cx="2304884" cy="230488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http://spec.hikvision.com/fastdfs/group1/M00/1E/E0/CgFBImMpsneAbAA3AAlCFxtCSwQ758.png?imageView2/2/w/1000/h/5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1605" y="3324028"/>
            <a:ext cx="2304884" cy="230488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5"/>
          <a:stretch>
            <a:fillRect/>
          </a:stretch>
        </p:blipFill>
        <p:spPr>
          <a:xfrm>
            <a:off x="6924761" y="3382904"/>
            <a:ext cx="4127291" cy="2709838"/>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88356" y="5683148"/>
            <a:ext cx="819187" cy="819187"/>
          </a:xfrm>
          <a:prstGeom prst="rect">
            <a:avLst/>
          </a:prstGeom>
        </p:spPr>
      </p:pic>
    </p:spTree>
    <p:extLst>
      <p:ext uri="{BB962C8B-B14F-4D97-AF65-F5344CB8AC3E}">
        <p14:creationId xmlns:p14="http://schemas.microsoft.com/office/powerpoint/2010/main" val="3371095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78324" y="1069771"/>
            <a:ext cx="1199367" cy="8925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200" b="1" i="1" u="none" strike="noStrike" kern="1200" cap="all" spc="0" normalizeH="0" baseline="0" noProof="0" dirty="0">
                <a:ln>
                  <a:noFill/>
                </a:ln>
                <a:solidFill>
                  <a:srgbClr val="D6D3D3"/>
                </a:soli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03.</a:t>
            </a:r>
          </a:p>
        </p:txBody>
      </p:sp>
      <p:sp>
        <p:nvSpPr>
          <p:cNvPr id="9" name="文本框 8"/>
          <p:cNvSpPr txBox="1"/>
          <p:nvPr/>
        </p:nvSpPr>
        <p:spPr>
          <a:xfrm>
            <a:off x="478324" y="1956921"/>
            <a:ext cx="3586110" cy="1508105"/>
          </a:xfrm>
          <a:prstGeom prst="rect">
            <a:avLst/>
          </a:prstGeom>
          <a:noFill/>
        </p:spPr>
        <p:txBody>
          <a:bodyPr wrap="none" rtlCol="0">
            <a:spAutoFit/>
          </a:bodyPr>
          <a:lstStyle/>
          <a:p>
            <a:pPr lvl="0">
              <a:defRPr/>
            </a:pPr>
            <a:r>
              <a:rPr lang="en-US" altLang="zh-CN" sz="46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Software and </a:t>
            </a:r>
          </a:p>
          <a:p>
            <a:pPr lvl="0">
              <a:defRPr/>
            </a:pPr>
            <a:r>
              <a:rPr lang="en-US" altLang="zh-CN" sz="46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Applications</a:t>
            </a:r>
            <a:endPar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14" name="TextBox 82"/>
          <p:cNvSpPr txBox="1"/>
          <p:nvPr/>
        </p:nvSpPr>
        <p:spPr>
          <a:xfrm>
            <a:off x="1443757" y="5045857"/>
            <a:ext cx="2101060" cy="738646"/>
          </a:xfrm>
          <a:prstGeom prst="rect">
            <a:avLst/>
          </a:prstGeom>
          <a:noFill/>
        </p:spPr>
        <p:txBody>
          <a:bodyPr wrap="squar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100" b="1" i="0" u="none" strike="noStrike" kern="1200" cap="none" spc="0" normalizeH="0" baseline="0" noProof="0" dirty="0">
                <a:ln>
                  <a:noFill/>
                </a:ln>
                <a:solidFill>
                  <a:srgbClr val="44546A"/>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HIKMICRO Viewer</a:t>
            </a:r>
          </a:p>
        </p:txBody>
      </p:sp>
      <p:sp>
        <p:nvSpPr>
          <p:cNvPr id="15" name="TextBox 49"/>
          <p:cNvSpPr txBox="1"/>
          <p:nvPr/>
        </p:nvSpPr>
        <p:spPr>
          <a:xfrm>
            <a:off x="1443757" y="3922181"/>
            <a:ext cx="2237789" cy="738646"/>
          </a:xfrm>
          <a:prstGeom prst="rect">
            <a:avLst/>
          </a:prstGeom>
          <a:noFill/>
        </p:spPr>
        <p:txBody>
          <a:bodyPr wrap="square" lIns="91422" tIns="45711" rIns="91422" bIns="45711" rtlCol="0">
            <a:spAutoFit/>
          </a:bodyPr>
          <a:lstStyle/>
          <a:p>
            <a:pPr lvl="0">
              <a:defRPr/>
            </a:pPr>
            <a:r>
              <a:rPr lang="en-US" sz="2100" b="1" dirty="0">
                <a:solidFill>
                  <a:srgbClr val="44546A"/>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HIKMICRO</a:t>
            </a:r>
          </a:p>
          <a:p>
            <a:pPr lvl="0">
              <a:defRPr/>
            </a:pPr>
            <a:r>
              <a:rPr lang="en-US" sz="2100" b="1" dirty="0">
                <a:solidFill>
                  <a:srgbClr val="44546A"/>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Analyzer</a:t>
            </a:r>
          </a:p>
        </p:txBody>
      </p:sp>
      <p:pic>
        <p:nvPicPr>
          <p:cNvPr id="17" name="图片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5775" y="3905082"/>
            <a:ext cx="772844" cy="772844"/>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7096" y="5106360"/>
            <a:ext cx="679715" cy="617641"/>
          </a:xfrm>
          <a:prstGeom prst="rect">
            <a:avLst/>
          </a:prstGeom>
        </p:spPr>
      </p:pic>
      <p:pic>
        <p:nvPicPr>
          <p:cNvPr id="19" name="图片 18"/>
          <p:cNvPicPr>
            <a:picLocks noChangeAspect="1"/>
          </p:cNvPicPr>
          <p:nvPr/>
        </p:nvPicPr>
        <p:blipFill>
          <a:blip r:embed="rId5"/>
          <a:stretch>
            <a:fillRect/>
          </a:stretch>
        </p:blipFill>
        <p:spPr>
          <a:xfrm>
            <a:off x="3425477" y="3798459"/>
            <a:ext cx="1135498" cy="986090"/>
          </a:xfrm>
          <a:prstGeom prst="rect">
            <a:avLst/>
          </a:prstGeom>
        </p:spPr>
      </p:pic>
      <p:pic>
        <p:nvPicPr>
          <p:cNvPr id="20" name="图片 19"/>
          <p:cNvPicPr>
            <a:picLocks noChangeAspect="1"/>
          </p:cNvPicPr>
          <p:nvPr/>
        </p:nvPicPr>
        <p:blipFill>
          <a:blip r:embed="rId6">
            <a:clrChange>
              <a:clrFrom>
                <a:srgbClr val="FFFFFF"/>
              </a:clrFrom>
              <a:clrTo>
                <a:srgbClr val="FFFFFF">
                  <a:alpha val="0"/>
                </a:srgbClr>
              </a:clrTo>
            </a:clrChange>
          </a:blip>
          <a:stretch>
            <a:fillRect/>
          </a:stretch>
        </p:blipFill>
        <p:spPr>
          <a:xfrm>
            <a:off x="3425477" y="4978163"/>
            <a:ext cx="612571" cy="874034"/>
          </a:xfrm>
          <a:prstGeom prst="rect">
            <a:avLst/>
          </a:prstGeom>
        </p:spPr>
      </p:pic>
    </p:spTree>
    <p:extLst>
      <p:ext uri="{BB962C8B-B14F-4D97-AF65-F5344CB8AC3E}">
        <p14:creationId xmlns:p14="http://schemas.microsoft.com/office/powerpoint/2010/main" val="2348787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324" y="449015"/>
            <a:ext cx="663194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Software - HIKMICRO Analyzer</a:t>
            </a:r>
          </a:p>
        </p:txBody>
      </p:sp>
      <p:sp>
        <p:nvSpPr>
          <p:cNvPr id="5" name="矩形 4"/>
          <p:cNvSpPr/>
          <p:nvPr/>
        </p:nvSpPr>
        <p:spPr>
          <a:xfrm>
            <a:off x="1896976" y="1392535"/>
            <a:ext cx="10151576"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75000"/>
                    <a:lumOff val="25000"/>
                    <a:alpha val="80000"/>
                  </a:prst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HIKMICRO Analyzer is a powerful and free licensed PC software designed to help users manage and analyze thousands of thermal images and videos and quickly create professional reports. Compatible with files from HIKMICRO handheld thermal cameras, providing the features you need to simplify your workflow and increase your productivity.</a:t>
            </a:r>
          </a:p>
        </p:txBody>
      </p:sp>
      <p:sp>
        <p:nvSpPr>
          <p:cNvPr id="6" name="矩形 5"/>
          <p:cNvSpPr/>
          <p:nvPr/>
        </p:nvSpPr>
        <p:spPr>
          <a:xfrm>
            <a:off x="1896976" y="902629"/>
            <a:ext cx="6556923" cy="553998"/>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EFFICIENT, POWERFUL THERMAL ANALYSIS AND REPORTING</a:t>
            </a:r>
          </a:p>
        </p:txBody>
      </p:sp>
      <p:pic>
        <p:nvPicPr>
          <p:cNvPr id="22" name="图片 2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8968" y="1233264"/>
            <a:ext cx="930377" cy="930377"/>
          </a:xfrm>
          <a:prstGeom prst="rect">
            <a:avLst/>
          </a:prstGeom>
        </p:spPr>
      </p:pic>
      <p:pic>
        <p:nvPicPr>
          <p:cNvPr id="2" name="图片 1"/>
          <p:cNvPicPr>
            <a:picLocks noChangeAspect="1"/>
          </p:cNvPicPr>
          <p:nvPr/>
        </p:nvPicPr>
        <p:blipFill>
          <a:blip r:embed="rId4"/>
          <a:stretch>
            <a:fillRect/>
          </a:stretch>
        </p:blipFill>
        <p:spPr>
          <a:xfrm>
            <a:off x="738968" y="2522386"/>
            <a:ext cx="4688462" cy="4091319"/>
          </a:xfrm>
          <a:prstGeom prst="rect">
            <a:avLst/>
          </a:prstGeom>
        </p:spPr>
      </p:pic>
      <p:grpSp>
        <p:nvGrpSpPr>
          <p:cNvPr id="28" name="组合 27"/>
          <p:cNvGrpSpPr/>
          <p:nvPr/>
        </p:nvGrpSpPr>
        <p:grpSpPr>
          <a:xfrm>
            <a:off x="6081644" y="2942417"/>
            <a:ext cx="5771040" cy="2842726"/>
            <a:chOff x="6081644" y="2942417"/>
            <a:chExt cx="5771040" cy="2842726"/>
          </a:xfrm>
        </p:grpSpPr>
        <p:sp>
          <p:nvSpPr>
            <p:cNvPr id="24" name="矩形 23"/>
            <p:cNvSpPr/>
            <p:nvPr/>
          </p:nvSpPr>
          <p:spPr>
            <a:xfrm>
              <a:off x="6081644" y="2942417"/>
              <a:ext cx="5390166" cy="1405513"/>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Free license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Import, edit and manage files</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View, edit and analysis radiometric images and videos</a:t>
              </a:r>
            </a:p>
          </p:txBody>
        </p:sp>
        <p:sp>
          <p:nvSpPr>
            <p:cNvPr id="25" name="矩形 24"/>
            <p:cNvSpPr/>
            <p:nvPr/>
          </p:nvSpPr>
          <p:spPr>
            <a:xfrm>
              <a:off x="6093483" y="4379630"/>
              <a:ext cx="5759201" cy="1405513"/>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Advanced measurement and image analysis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Batch processing with all image and measurement controls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Quick reporting with pre-defined or customized templates</a:t>
              </a:r>
            </a:p>
          </p:txBody>
        </p:sp>
      </p:grpSp>
    </p:spTree>
    <p:extLst>
      <p:ext uri="{BB962C8B-B14F-4D97-AF65-F5344CB8AC3E}">
        <p14:creationId xmlns:p14="http://schemas.microsoft.com/office/powerpoint/2010/main" val="539384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324" y="449015"/>
            <a:ext cx="56803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Applications - HIKMICRO Viewer</a:t>
            </a:r>
          </a:p>
        </p:txBody>
      </p:sp>
      <p:sp>
        <p:nvSpPr>
          <p:cNvPr id="6" name="矩形 5"/>
          <p:cNvSpPr/>
          <p:nvPr/>
        </p:nvSpPr>
        <p:spPr>
          <a:xfrm>
            <a:off x="1679388" y="1033790"/>
            <a:ext cx="8043377" cy="55399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WIRELESS ANALYSIS, REPORTING AND SHARING</a:t>
            </a:r>
          </a:p>
        </p:txBody>
      </p:sp>
      <p:sp>
        <p:nvSpPr>
          <p:cNvPr id="8" name="矩形 7"/>
          <p:cNvSpPr/>
          <p:nvPr/>
        </p:nvSpPr>
        <p:spPr>
          <a:xfrm>
            <a:off x="1717489" y="1533414"/>
            <a:ext cx="9684969"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75000"/>
                    <a:lumOff val="25000"/>
                    <a:alpha val="80000"/>
                  </a:prst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The HIKMICRO Viewer is a powerful and intuitive mobile application designed to help users wirelessly stream video, analyze thermal images and video, quickly create reports and share with customers and </a:t>
            </a:r>
            <a:r>
              <a:rPr kumimoji="0" lang="en-US" altLang="zh-CN" sz="1200" b="0" i="0" u="none" strike="noStrike" kern="1200" cap="none" spc="0" normalizeH="0" baseline="0" noProof="0" dirty="0">
                <a:ln>
                  <a:noFill/>
                </a:ln>
                <a:solidFill>
                  <a:prstClr val="black">
                    <a:lumMod val="75000"/>
                    <a:lumOff val="25000"/>
                    <a:alpha val="80000"/>
                  </a:prst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coworkers</a:t>
            </a:r>
            <a:r>
              <a:rPr kumimoji="0" lang="en-US" sz="1200" b="0" i="0" u="none" strike="noStrike" kern="1200" cap="none" spc="0" normalizeH="0" baseline="0" noProof="0" dirty="0">
                <a:ln>
                  <a:noFill/>
                </a:ln>
                <a:solidFill>
                  <a:prstClr val="black">
                    <a:lumMod val="75000"/>
                    <a:lumOff val="25000"/>
                    <a:alpha val="80000"/>
                  </a:prst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in the field. It allows you to import stored files from the camera to the mobile device. Use the app to thermally adjust levels and spans with one touch, change color palettes, adjust parameters, and more.</a:t>
            </a:r>
          </a:p>
        </p:txBody>
      </p:sp>
      <p:grpSp>
        <p:nvGrpSpPr>
          <p:cNvPr id="9" name="组合 8"/>
          <p:cNvGrpSpPr/>
          <p:nvPr/>
        </p:nvGrpSpPr>
        <p:grpSpPr>
          <a:xfrm>
            <a:off x="6918574" y="2882500"/>
            <a:ext cx="4517756" cy="2072362"/>
            <a:chOff x="5723894" y="3328119"/>
            <a:chExt cx="4517756" cy="2072362"/>
          </a:xfrm>
        </p:grpSpPr>
        <p:sp>
          <p:nvSpPr>
            <p:cNvPr id="10" name="矩形 9"/>
            <p:cNvSpPr/>
            <p:nvPr/>
          </p:nvSpPr>
          <p:spPr>
            <a:xfrm>
              <a:off x="5723894" y="3328119"/>
              <a:ext cx="3904741" cy="103618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Free license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Screen Stream Mirroring</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Import images and videos from camera</a:t>
              </a:r>
            </a:p>
          </p:txBody>
        </p:sp>
        <p:sp>
          <p:nvSpPr>
            <p:cNvPr id="11" name="矩形 10"/>
            <p:cNvSpPr/>
            <p:nvPr/>
          </p:nvSpPr>
          <p:spPr>
            <a:xfrm>
              <a:off x="5741478" y="4364300"/>
              <a:ext cx="4500172" cy="103618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Advanced measurement and image analysis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Quick reporting and sharing</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After-sales contacts and online support services</a:t>
              </a:r>
            </a:p>
          </p:txBody>
        </p:sp>
      </p:grpSp>
      <p:grpSp>
        <p:nvGrpSpPr>
          <p:cNvPr id="33" name="组合 32"/>
          <p:cNvGrpSpPr/>
          <p:nvPr/>
        </p:nvGrpSpPr>
        <p:grpSpPr>
          <a:xfrm>
            <a:off x="699438" y="2838086"/>
            <a:ext cx="5736531" cy="3332737"/>
            <a:chOff x="5065097" y="2963917"/>
            <a:chExt cx="6368072" cy="3699642"/>
          </a:xfrm>
        </p:grpSpPr>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rcRect t="3464" b="4349"/>
            <a:stretch>
              <a:fillRect/>
            </a:stretch>
          </p:blipFill>
          <p:spPr>
            <a:xfrm>
              <a:off x="5065097" y="2963917"/>
              <a:ext cx="1854913" cy="3699642"/>
            </a:xfrm>
            <a:custGeom>
              <a:avLst/>
              <a:gdLst>
                <a:gd name="connsiteX0" fmla="*/ 0 w 1854913"/>
                <a:gd name="connsiteY0" fmla="*/ 0 h 3699642"/>
                <a:gd name="connsiteX1" fmla="*/ 1854913 w 1854913"/>
                <a:gd name="connsiteY1" fmla="*/ 0 h 3699642"/>
                <a:gd name="connsiteX2" fmla="*/ 1854913 w 1854913"/>
                <a:gd name="connsiteY2" fmla="*/ 3699642 h 3699642"/>
                <a:gd name="connsiteX3" fmla="*/ 0 w 1854913"/>
                <a:gd name="connsiteY3" fmla="*/ 3699642 h 3699642"/>
              </a:gdLst>
              <a:ahLst/>
              <a:cxnLst>
                <a:cxn ang="0">
                  <a:pos x="connsiteX0" y="connsiteY0"/>
                </a:cxn>
                <a:cxn ang="0">
                  <a:pos x="connsiteX1" y="connsiteY1"/>
                </a:cxn>
                <a:cxn ang="0">
                  <a:pos x="connsiteX2" y="connsiteY2"/>
                </a:cxn>
                <a:cxn ang="0">
                  <a:pos x="connsiteX3" y="connsiteY3"/>
                </a:cxn>
              </a:cxnLst>
              <a:rect l="l" t="t" r="r" b="b"/>
              <a:pathLst>
                <a:path w="1854913" h="3699642">
                  <a:moveTo>
                    <a:pt x="0" y="0"/>
                  </a:moveTo>
                  <a:lnTo>
                    <a:pt x="1854913" y="0"/>
                  </a:lnTo>
                  <a:lnTo>
                    <a:pt x="1854913" y="3699642"/>
                  </a:lnTo>
                  <a:lnTo>
                    <a:pt x="0" y="3699642"/>
                  </a:lnTo>
                  <a:close/>
                </a:path>
              </a:pathLst>
            </a:custGeom>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rcRect t="3464" b="4349"/>
            <a:stretch>
              <a:fillRect/>
            </a:stretch>
          </p:blipFill>
          <p:spPr>
            <a:xfrm>
              <a:off x="7321675" y="2963917"/>
              <a:ext cx="1854913" cy="3699642"/>
            </a:xfrm>
            <a:custGeom>
              <a:avLst/>
              <a:gdLst>
                <a:gd name="connsiteX0" fmla="*/ 0 w 1854913"/>
                <a:gd name="connsiteY0" fmla="*/ 0 h 3699642"/>
                <a:gd name="connsiteX1" fmla="*/ 1854913 w 1854913"/>
                <a:gd name="connsiteY1" fmla="*/ 0 h 3699642"/>
                <a:gd name="connsiteX2" fmla="*/ 1854913 w 1854913"/>
                <a:gd name="connsiteY2" fmla="*/ 3699642 h 3699642"/>
                <a:gd name="connsiteX3" fmla="*/ 0 w 1854913"/>
                <a:gd name="connsiteY3" fmla="*/ 3699642 h 3699642"/>
              </a:gdLst>
              <a:ahLst/>
              <a:cxnLst>
                <a:cxn ang="0">
                  <a:pos x="connsiteX0" y="connsiteY0"/>
                </a:cxn>
                <a:cxn ang="0">
                  <a:pos x="connsiteX1" y="connsiteY1"/>
                </a:cxn>
                <a:cxn ang="0">
                  <a:pos x="connsiteX2" y="connsiteY2"/>
                </a:cxn>
                <a:cxn ang="0">
                  <a:pos x="connsiteX3" y="connsiteY3"/>
                </a:cxn>
              </a:cxnLst>
              <a:rect l="l" t="t" r="r" b="b"/>
              <a:pathLst>
                <a:path w="1854913" h="3699642">
                  <a:moveTo>
                    <a:pt x="0" y="0"/>
                  </a:moveTo>
                  <a:lnTo>
                    <a:pt x="1854913" y="0"/>
                  </a:lnTo>
                  <a:lnTo>
                    <a:pt x="1854913" y="3699642"/>
                  </a:lnTo>
                  <a:lnTo>
                    <a:pt x="0" y="3699642"/>
                  </a:lnTo>
                  <a:close/>
                </a:path>
              </a:pathLst>
            </a:cu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rcRect t="3464" b="4349"/>
            <a:stretch>
              <a:fillRect/>
            </a:stretch>
          </p:blipFill>
          <p:spPr>
            <a:xfrm>
              <a:off x="9578256" y="2963917"/>
              <a:ext cx="1854913" cy="3699642"/>
            </a:xfrm>
            <a:custGeom>
              <a:avLst/>
              <a:gdLst>
                <a:gd name="connsiteX0" fmla="*/ 0 w 1854913"/>
                <a:gd name="connsiteY0" fmla="*/ 0 h 3699642"/>
                <a:gd name="connsiteX1" fmla="*/ 1854913 w 1854913"/>
                <a:gd name="connsiteY1" fmla="*/ 0 h 3699642"/>
                <a:gd name="connsiteX2" fmla="*/ 1854913 w 1854913"/>
                <a:gd name="connsiteY2" fmla="*/ 3699642 h 3699642"/>
                <a:gd name="connsiteX3" fmla="*/ 0 w 1854913"/>
                <a:gd name="connsiteY3" fmla="*/ 3699642 h 3699642"/>
              </a:gdLst>
              <a:ahLst/>
              <a:cxnLst>
                <a:cxn ang="0">
                  <a:pos x="connsiteX0" y="connsiteY0"/>
                </a:cxn>
                <a:cxn ang="0">
                  <a:pos x="connsiteX1" y="connsiteY1"/>
                </a:cxn>
                <a:cxn ang="0">
                  <a:pos x="connsiteX2" y="connsiteY2"/>
                </a:cxn>
                <a:cxn ang="0">
                  <a:pos x="connsiteX3" y="connsiteY3"/>
                </a:cxn>
              </a:cxnLst>
              <a:rect l="l" t="t" r="r" b="b"/>
              <a:pathLst>
                <a:path w="1854913" h="3699642">
                  <a:moveTo>
                    <a:pt x="0" y="0"/>
                  </a:moveTo>
                  <a:lnTo>
                    <a:pt x="1854913" y="0"/>
                  </a:lnTo>
                  <a:lnTo>
                    <a:pt x="1854913" y="3699642"/>
                  </a:lnTo>
                  <a:lnTo>
                    <a:pt x="0" y="3699642"/>
                  </a:lnTo>
                  <a:close/>
                </a:path>
              </a:pathLst>
            </a:custGeom>
          </p:spPr>
        </p:pic>
        <p:sp>
          <p:nvSpPr>
            <p:cNvPr id="31" name="右箭头 30"/>
            <p:cNvSpPr/>
            <p:nvPr/>
          </p:nvSpPr>
          <p:spPr>
            <a:xfrm>
              <a:off x="6829012" y="4638641"/>
              <a:ext cx="583660" cy="350196"/>
            </a:xfrm>
            <a:prstGeom prst="rightArrow">
              <a:avLst/>
            </a:prstGeom>
            <a:solidFill>
              <a:srgbClr val="E54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右箭头 31"/>
            <p:cNvSpPr/>
            <p:nvPr/>
          </p:nvSpPr>
          <p:spPr>
            <a:xfrm>
              <a:off x="9085590" y="4638641"/>
              <a:ext cx="583660" cy="350196"/>
            </a:xfrm>
            <a:prstGeom prst="rightArrow">
              <a:avLst/>
            </a:prstGeom>
            <a:solidFill>
              <a:srgbClr val="E54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8649605" y="5670705"/>
            <a:ext cx="2378902" cy="339978"/>
            <a:chOff x="4774182" y="6552166"/>
            <a:chExt cx="3221821" cy="460443"/>
          </a:xfrm>
        </p:grpSpPr>
        <p:sp>
          <p:nvSpPr>
            <p:cNvPr id="22" name="矩形 21"/>
            <p:cNvSpPr/>
            <p:nvPr/>
          </p:nvSpPr>
          <p:spPr>
            <a:xfrm>
              <a:off x="4799294" y="6781777"/>
              <a:ext cx="3196709"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https://</a:t>
              </a:r>
              <a:r>
                <a:rPr kumimoji="0" lang="en-US" sz="9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www.hikmicrotech.com</a:t>
              </a:r>
              <a:r>
                <a:rPr kumimoji="0" lang="en-US"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t>
              </a:r>
              <a:r>
                <a:rPr kumimoji="0" lang="en-US" sz="9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en</a:t>
              </a:r>
              <a:r>
                <a:rPr kumimoji="0" lang="en-US"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/product-c-detail/19</a:t>
              </a:r>
            </a:p>
          </p:txBody>
        </p:sp>
        <p:sp>
          <p:nvSpPr>
            <p:cNvPr id="23" name="矩形 22"/>
            <p:cNvSpPr/>
            <p:nvPr/>
          </p:nvSpPr>
          <p:spPr>
            <a:xfrm>
              <a:off x="4774182" y="6552166"/>
              <a:ext cx="121520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Download at:</a:t>
              </a:r>
              <a:endParaRPr kumimoji="0" 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组合 38"/>
          <p:cNvGrpSpPr/>
          <p:nvPr/>
        </p:nvGrpSpPr>
        <p:grpSpPr>
          <a:xfrm>
            <a:off x="7059910" y="5129073"/>
            <a:ext cx="1570307" cy="960983"/>
            <a:chOff x="8769479" y="4257605"/>
            <a:chExt cx="2979522" cy="1823381"/>
          </a:xfrm>
        </p:grpSpPr>
        <p:pic>
          <p:nvPicPr>
            <p:cNvPr id="34" name="Picture 2"/>
            <p:cNvPicPr>
              <a:picLocks noChangeAspect="1" noChangeArrowheads="1"/>
            </p:cNvPicPr>
            <p:nvPr/>
          </p:nvPicPr>
          <p:blipFill rotWithShape="1">
            <a:blip r:embed="rId5"/>
            <a:srcRect b="48917"/>
            <a:stretch/>
          </p:blipFill>
          <p:spPr>
            <a:xfrm>
              <a:off x="10389742" y="5585982"/>
              <a:ext cx="1324093" cy="474821"/>
            </a:xfrm>
            <a:prstGeom prst="rect">
              <a:avLst/>
            </a:prstGeom>
            <a:noFill/>
          </p:spPr>
        </p:pic>
        <p:pic>
          <p:nvPicPr>
            <p:cNvPr id="35" name="图片 34"/>
            <p:cNvPicPr>
              <a:picLocks noChangeAspect="1"/>
            </p:cNvPicPr>
            <p:nvPr/>
          </p:nvPicPr>
          <p:blipFill>
            <a:blip r:embed="rId6"/>
            <a:stretch/>
          </p:blipFill>
          <p:spPr>
            <a:xfrm>
              <a:off x="8818924" y="4257606"/>
              <a:ext cx="1328377" cy="1328377"/>
            </a:xfrm>
            <a:prstGeom prst="rect">
              <a:avLst/>
            </a:prstGeom>
          </p:spPr>
        </p:pic>
        <p:pic>
          <p:nvPicPr>
            <p:cNvPr id="36" name="Picture 2"/>
            <p:cNvPicPr>
              <a:picLocks noChangeAspect="1" noChangeArrowheads="1"/>
            </p:cNvPicPr>
            <p:nvPr/>
          </p:nvPicPr>
          <p:blipFill rotWithShape="1">
            <a:blip r:embed="rId5"/>
            <a:srcRect t="51083"/>
            <a:stretch/>
          </p:blipFill>
          <p:spPr>
            <a:xfrm>
              <a:off x="8769479" y="5607843"/>
              <a:ext cx="1377822" cy="473143"/>
            </a:xfrm>
            <a:prstGeom prst="rect">
              <a:avLst/>
            </a:prstGeom>
            <a:noFill/>
          </p:spPr>
        </p:pic>
        <p:pic>
          <p:nvPicPr>
            <p:cNvPr id="37" name="图片 36"/>
            <p:cNvPicPr>
              <a:picLocks noChangeAspect="1"/>
            </p:cNvPicPr>
            <p:nvPr/>
          </p:nvPicPr>
          <p:blipFill>
            <a:blip r:embed="rId7"/>
            <a:stretch/>
          </p:blipFill>
          <p:spPr>
            <a:xfrm>
              <a:off x="10449191" y="4257605"/>
              <a:ext cx="1299810" cy="1328377"/>
            </a:xfrm>
            <a:prstGeom prst="rect">
              <a:avLst/>
            </a:prstGeom>
          </p:spPr>
        </p:pic>
      </p:grpSp>
      <p:pic>
        <p:nvPicPr>
          <p:cNvPr id="38" name="图片 37"/>
          <p:cNvPicPr>
            <a:picLocks noChangeAspect="1"/>
          </p:cNvPicPr>
          <p:nvPr/>
        </p:nvPicPr>
        <p:blipFill>
          <a:blip r:embed="rId8"/>
          <a:srcRect r="426"/>
          <a:stretch/>
        </p:blipFill>
        <p:spPr>
          <a:xfrm>
            <a:off x="699438" y="1349695"/>
            <a:ext cx="779960" cy="783295"/>
          </a:xfrm>
          <a:custGeom>
            <a:avLst/>
            <a:gdLst/>
            <a:ahLst/>
            <a:cxnLst/>
            <a:rect l="l" t="t" r="r" b="b"/>
            <a:pathLst>
              <a:path w="1015999" h="1020343">
                <a:moveTo>
                  <a:pt x="166157" y="0"/>
                </a:moveTo>
                <a:lnTo>
                  <a:pt x="846027" y="0"/>
                </a:lnTo>
                <a:cubicBezTo>
                  <a:pt x="939900" y="0"/>
                  <a:pt x="1015999" y="76099"/>
                  <a:pt x="1015999" y="169972"/>
                </a:cubicBezTo>
                <a:lnTo>
                  <a:pt x="1015999" y="850371"/>
                </a:lnTo>
                <a:cubicBezTo>
                  <a:pt x="1015999" y="944244"/>
                  <a:pt x="939900" y="1020343"/>
                  <a:pt x="846027" y="1020343"/>
                </a:cubicBezTo>
                <a:lnTo>
                  <a:pt x="166157" y="1020343"/>
                </a:lnTo>
                <a:cubicBezTo>
                  <a:pt x="95752" y="1020343"/>
                  <a:pt x="35345" y="977537"/>
                  <a:pt x="9542" y="916532"/>
                </a:cubicBezTo>
                <a:lnTo>
                  <a:pt x="0" y="885794"/>
                </a:lnTo>
                <a:lnTo>
                  <a:pt x="0" y="134549"/>
                </a:lnTo>
                <a:lnTo>
                  <a:pt x="9542" y="103811"/>
                </a:lnTo>
                <a:cubicBezTo>
                  <a:pt x="35345" y="42806"/>
                  <a:pt x="95752" y="0"/>
                  <a:pt x="166157" y="0"/>
                </a:cubicBezTo>
                <a:close/>
              </a:path>
            </a:pathLst>
          </a:custGeom>
        </p:spPr>
      </p:pic>
    </p:spTree>
    <p:extLst>
      <p:ext uri="{BB962C8B-B14F-4D97-AF65-F5344CB8AC3E}">
        <p14:creationId xmlns:p14="http://schemas.microsoft.com/office/powerpoint/2010/main" val="24702607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ICON" val="#8964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9066</TotalTime>
  <Words>2217</Words>
  <Application>Microsoft Office PowerPoint</Application>
  <PresentationFormat>Panorámica</PresentationFormat>
  <Paragraphs>292</Paragraphs>
  <Slides>24</Slides>
  <Notes>19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24</vt:i4>
      </vt:variant>
    </vt:vector>
  </HeadingPairs>
  <TitlesOfParts>
    <vt:vector size="31" baseType="lpstr">
      <vt:lpstr>等线</vt:lpstr>
      <vt:lpstr>等线 Light</vt:lpstr>
      <vt:lpstr>微软雅黑</vt:lpstr>
      <vt:lpstr>Arial</vt:lpstr>
      <vt:lpstr>Calibri</vt:lpstr>
      <vt:lpstr>Wingdings</vt:lpstr>
      <vt:lpstr>Office 主题​​</vt:lpstr>
      <vt:lpstr>Presentación de PowerPoint</vt:lpstr>
      <vt:lpstr>Presentación de PowerPoint</vt:lpstr>
      <vt:lpstr>Presentación de PowerPoint</vt:lpstr>
      <vt:lpstr>Presentación de PowerPoint</vt:lpstr>
      <vt:lpstr>Product Overview</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王翔宇12</dc:creator>
  <cp:lastModifiedBy>Facundo Sanchez Lomonaco</cp:lastModifiedBy>
  <cp:revision>889</cp:revision>
  <dcterms:created xsi:type="dcterms:W3CDTF">2023-02-20T12:22:39Z</dcterms:created>
  <dcterms:modified xsi:type="dcterms:W3CDTF">2024-08-29T14:31:41Z</dcterms:modified>
</cp:coreProperties>
</file>