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1" r:id="rId2"/>
  </p:sldMasterIdLst>
  <p:notesMasterIdLst>
    <p:notesMasterId r:id="rId27"/>
  </p:notesMasterIdLst>
  <p:sldIdLst>
    <p:sldId id="307" r:id="rId3"/>
    <p:sldId id="263" r:id="rId4"/>
    <p:sldId id="381" r:id="rId5"/>
    <p:sldId id="382" r:id="rId6"/>
    <p:sldId id="383" r:id="rId7"/>
    <p:sldId id="384" r:id="rId8"/>
    <p:sldId id="393" r:id="rId9"/>
    <p:sldId id="394" r:id="rId10"/>
    <p:sldId id="361" r:id="rId11"/>
    <p:sldId id="363" r:id="rId12"/>
    <p:sldId id="364" r:id="rId13"/>
    <p:sldId id="365" r:id="rId14"/>
    <p:sldId id="366" r:id="rId15"/>
    <p:sldId id="367" r:id="rId16"/>
    <p:sldId id="369" r:id="rId17"/>
    <p:sldId id="370" r:id="rId18"/>
    <p:sldId id="371" r:id="rId19"/>
    <p:sldId id="372" r:id="rId20"/>
    <p:sldId id="373" r:id="rId21"/>
    <p:sldId id="376" r:id="rId22"/>
    <p:sldId id="377" r:id="rId23"/>
    <p:sldId id="378" r:id="rId24"/>
    <p:sldId id="379" r:id="rId25"/>
    <p:sldId id="3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3A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91783" autoAdjust="0"/>
  </p:normalViewPr>
  <p:slideViewPr>
    <p:cSldViewPr snapToGrid="0">
      <p:cViewPr varScale="1">
        <p:scale>
          <a:sx n="75" d="100"/>
          <a:sy n="75" d="100"/>
        </p:scale>
        <p:origin x="74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B1E2CC-0251-4315-B046-1E17E37E6A12}" type="datetimeFigureOut">
              <a:rPr lang="en-US" smtClean="0"/>
              <a:t>8/29/2024</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46D20-2DCD-4566-8B3C-D668C75DFC26}" type="slidenum">
              <a:rPr lang="en-US" smtClean="0"/>
              <a:t>‹Nº›</a:t>
            </a:fld>
            <a:endParaRPr lang="en-US"/>
          </a:p>
        </p:txBody>
      </p:sp>
    </p:spTree>
    <p:extLst>
      <p:ext uri="{BB962C8B-B14F-4D97-AF65-F5344CB8AC3E}">
        <p14:creationId xmlns:p14="http://schemas.microsoft.com/office/powerpoint/2010/main" val="255008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D845E-A95F-428C-89D0-91573D4220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100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B2B46D20-2DCD-4566-8B3C-D668C75DFC26}" type="slidenum">
              <a:rPr lang="en-US" smtClean="0"/>
              <a:t>7</a:t>
            </a:fld>
            <a:endParaRPr lang="en-US"/>
          </a:p>
        </p:txBody>
      </p:sp>
    </p:spTree>
    <p:extLst>
      <p:ext uri="{BB962C8B-B14F-4D97-AF65-F5344CB8AC3E}">
        <p14:creationId xmlns:p14="http://schemas.microsoft.com/office/powerpoint/2010/main" val="10789591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714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分类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rot="2700000">
            <a:off x="4514824" y="-2354623"/>
            <a:ext cx="4186996" cy="4186996"/>
          </a:xfrm>
          <a:prstGeom prst="rect">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738590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3082215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3496160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尾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4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86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分类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rot="2700000">
            <a:off x="4514824" y="-2354623"/>
            <a:ext cx="4186996" cy="4186996"/>
          </a:xfrm>
          <a:prstGeom prst="rect">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427743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1963575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60115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内页标题形式">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2397160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结尾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3661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40DCF-A5E4-4C1C-9CB7-1A1D90456BE8}" type="datetimeFigureOut">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95D3C-ECAC-430C-ACFA-53DBE4ED2919}" type="slidenum">
              <a:rPr lang="zh-CN" altLang="en-US" smtClean="0"/>
              <a:t>‹Nº›</a:t>
            </a:fld>
            <a:endParaRPr lang="zh-CN" altLang="en-US"/>
          </a:p>
        </p:txBody>
      </p:sp>
    </p:spTree>
    <p:extLst>
      <p:ext uri="{BB962C8B-B14F-4D97-AF65-F5344CB8AC3E}">
        <p14:creationId xmlns:p14="http://schemas.microsoft.com/office/powerpoint/2010/main" val="76475689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40DCF-A5E4-4C1C-9CB7-1A1D90456BE8}" type="datetimeFigureOut">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95D3C-ECAC-430C-ACFA-53DBE4ED2919}" type="slidenum">
              <a:rPr lang="zh-CN" altLang="en-US" smtClean="0"/>
              <a:t>‹Nº›</a:t>
            </a:fld>
            <a:endParaRPr lang="zh-CN" altLang="en-US"/>
          </a:p>
        </p:txBody>
      </p:sp>
    </p:spTree>
    <p:extLst>
      <p:ext uri="{BB962C8B-B14F-4D97-AF65-F5344CB8AC3E}">
        <p14:creationId xmlns:p14="http://schemas.microsoft.com/office/powerpoint/2010/main" val="344088282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8" r:id="rId5"/>
    <p:sldLayoutId id="214748368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1.jp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media" Target="../media/media2.mp4"/><Relationship Id="rId7" Type="http://schemas.openxmlformats.org/officeDocument/2006/relationships/image" Target="../media/image24.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3.png"/><Relationship Id="rId5" Type="http://schemas.openxmlformats.org/officeDocument/2006/relationships/slideLayout" Target="../slideLayouts/slideLayout4.xml"/><Relationship Id="rId4" Type="http://schemas.openxmlformats.org/officeDocument/2006/relationships/video" Target="../media/media2.mp4"/><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5" Type="http://schemas.openxmlformats.org/officeDocument/2006/relationships/image" Target="../media/image41.jpe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8" name="文本框 7"/>
          <p:cNvSpPr txBox="1"/>
          <p:nvPr/>
        </p:nvSpPr>
        <p:spPr>
          <a:xfrm>
            <a:off x="484082" y="2839389"/>
            <a:ext cx="640669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all" spc="0" normalizeH="0" baseline="0" noProof="0" dirty="0">
                <a:ln>
                  <a:noFill/>
                </a:ln>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a:t>
            </a:r>
            <a:r>
              <a:rPr lang="en-US" altLang="zh-CN" sz="4800" b="1" cap="all" dirty="0">
                <a:solidFill>
                  <a:srgbClr val="FF0000"/>
                </a:soli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a:t>
            </a:r>
            <a:r>
              <a:rPr kumimoji="0" lang="en-US" altLang="zh-CN" sz="4800" b="1" i="0" u="none" strike="noStrike" kern="1200" cap="all" spc="0" normalizeH="0" baseline="0" noProof="0" dirty="0">
                <a:ln>
                  <a:noFill/>
                </a:ln>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Series</a:t>
            </a:r>
          </a:p>
        </p:txBody>
      </p:sp>
      <p:sp>
        <p:nvSpPr>
          <p:cNvPr id="9" name="文本框 8"/>
          <p:cNvSpPr txBox="1"/>
          <p:nvPr/>
        </p:nvSpPr>
        <p:spPr>
          <a:xfrm>
            <a:off x="484082" y="1667368"/>
            <a:ext cx="48352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all" spc="0" normalizeH="0" baseline="0" noProof="0" dirty="0">
                <a:ln>
                  <a:noFill/>
                </a:ln>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Products Introduction</a:t>
            </a:r>
          </a:p>
        </p:txBody>
      </p:sp>
      <p:sp>
        <p:nvSpPr>
          <p:cNvPr id="12" name="矩形 11"/>
          <p:cNvSpPr/>
          <p:nvPr/>
        </p:nvSpPr>
        <p:spPr>
          <a:xfrm>
            <a:off x="641344" y="4339314"/>
            <a:ext cx="1991901" cy="509590"/>
          </a:xfrm>
          <a:prstGeom prst="rect">
            <a:avLst/>
          </a:prstGeom>
          <a:gradFill>
            <a:gsLst>
              <a:gs pos="0">
                <a:srgbClr val="EA592D"/>
              </a:gs>
              <a:gs pos="100000">
                <a:srgbClr val="DF277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3" name="文本框 12"/>
          <p:cNvSpPr txBox="1"/>
          <p:nvPr/>
        </p:nvSpPr>
        <p:spPr>
          <a:xfrm>
            <a:off x="830920" y="4301721"/>
            <a:ext cx="1612749"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all"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2023.Q2</a:t>
            </a:r>
          </a:p>
        </p:txBody>
      </p:sp>
      <p:sp>
        <p:nvSpPr>
          <p:cNvPr id="14" name="文本框 13"/>
          <p:cNvSpPr txBox="1"/>
          <p:nvPr/>
        </p:nvSpPr>
        <p:spPr>
          <a:xfrm>
            <a:off x="484082" y="3667969"/>
            <a:ext cx="945842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IR Performance, Surprisingly Affordable, and Absolutely Brilliant</a:t>
            </a:r>
          </a:p>
        </p:txBody>
      </p:sp>
      <p:pic>
        <p:nvPicPr>
          <p:cNvPr id="15" name="图片 14"/>
          <p:cNvPicPr>
            <a:picLocks noChangeAspect="1"/>
          </p:cNvPicPr>
          <p:nvPr/>
        </p:nvPicPr>
        <p:blipFill>
          <a:blip r:embed="rId2"/>
          <a:stretch>
            <a:fillRect/>
          </a:stretch>
        </p:blipFill>
        <p:spPr>
          <a:xfrm>
            <a:off x="641344" y="5270422"/>
            <a:ext cx="4152900" cy="1247775"/>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9173" y="492259"/>
            <a:ext cx="3519767" cy="3519767"/>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4857" y="3667969"/>
            <a:ext cx="2677984" cy="2677984"/>
          </a:xfrm>
          <a:prstGeom prst="rect">
            <a:avLst/>
          </a:prstGeom>
        </p:spPr>
      </p:pic>
    </p:spTree>
    <p:extLst>
      <p:ext uri="{BB962C8B-B14F-4D97-AF65-F5344CB8AC3E}">
        <p14:creationId xmlns:p14="http://schemas.microsoft.com/office/powerpoint/2010/main" val="361092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324" y="449015"/>
            <a:ext cx="599837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Product Positioning</a:t>
            </a:r>
          </a:p>
        </p:txBody>
      </p:sp>
      <p:grpSp>
        <p:nvGrpSpPr>
          <p:cNvPr id="16" name="组合 15"/>
          <p:cNvGrpSpPr/>
          <p:nvPr/>
        </p:nvGrpSpPr>
        <p:grpSpPr>
          <a:xfrm>
            <a:off x="478324" y="1168533"/>
            <a:ext cx="8837928" cy="732404"/>
            <a:chOff x="478324" y="1270133"/>
            <a:chExt cx="8837928" cy="732404"/>
          </a:xfrm>
        </p:grpSpPr>
        <p:sp>
          <p:nvSpPr>
            <p:cNvPr id="4" name="矩形 3"/>
            <p:cNvSpPr/>
            <p:nvPr/>
          </p:nvSpPr>
          <p:spPr>
            <a:xfrm>
              <a:off x="478324" y="1540872"/>
              <a:ext cx="883792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Mini2 Series</a:t>
              </a:r>
              <a:endPar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8" name="矩形 7"/>
            <p:cNvSpPr/>
            <p:nvPr/>
          </p:nvSpPr>
          <p:spPr>
            <a:xfrm>
              <a:off x="478324" y="1270133"/>
              <a:ext cx="41028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Smartphone Attachment Thermal Camera</a:t>
              </a:r>
            </a:p>
          </p:txBody>
        </p:sp>
      </p:grpSp>
      <p:grpSp>
        <p:nvGrpSpPr>
          <p:cNvPr id="7" name="组合 6"/>
          <p:cNvGrpSpPr/>
          <p:nvPr/>
        </p:nvGrpSpPr>
        <p:grpSpPr>
          <a:xfrm>
            <a:off x="478324" y="3607902"/>
            <a:ext cx="9180025" cy="769442"/>
            <a:chOff x="478324" y="3490090"/>
            <a:chExt cx="9180025" cy="769442"/>
          </a:xfrm>
        </p:grpSpPr>
        <p:sp>
          <p:nvSpPr>
            <p:cNvPr id="3" name="文本框 2"/>
            <p:cNvSpPr txBox="1"/>
            <p:nvPr/>
          </p:nvSpPr>
          <p:spPr>
            <a:xfrm>
              <a:off x="478324" y="3490090"/>
              <a:ext cx="86401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Positioning</a:t>
              </a: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9" name="矩形 8"/>
            <p:cNvSpPr/>
            <p:nvPr/>
          </p:nvSpPr>
          <p:spPr>
            <a:xfrm>
              <a:off x="483710" y="3890200"/>
              <a:ext cx="917463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Best choice for affordable smartphone attachment thermal camera</a:t>
              </a:r>
            </a:p>
          </p:txBody>
        </p:sp>
      </p:grpSp>
      <p:grpSp>
        <p:nvGrpSpPr>
          <p:cNvPr id="15" name="组合 14"/>
          <p:cNvGrpSpPr/>
          <p:nvPr/>
        </p:nvGrpSpPr>
        <p:grpSpPr>
          <a:xfrm>
            <a:off x="478324" y="2130479"/>
            <a:ext cx="10455013" cy="1203638"/>
            <a:chOff x="478324" y="2125649"/>
            <a:chExt cx="10455013" cy="1203638"/>
          </a:xfrm>
        </p:grpSpPr>
        <p:sp>
          <p:nvSpPr>
            <p:cNvPr id="5" name="矩形 4"/>
            <p:cNvSpPr/>
            <p:nvPr/>
          </p:nvSpPr>
          <p:spPr>
            <a:xfrm>
              <a:off x="478324" y="2125649"/>
              <a:ext cx="888392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slogan: </a:t>
              </a:r>
            </a:p>
          </p:txBody>
        </p:sp>
        <p:sp>
          <p:nvSpPr>
            <p:cNvPr id="6" name="矩形 5"/>
            <p:cNvSpPr/>
            <p:nvPr/>
          </p:nvSpPr>
          <p:spPr>
            <a:xfrm>
              <a:off x="478324" y="2469656"/>
              <a:ext cx="10455013" cy="464871"/>
            </a:xfrm>
            <a:prstGeom prst="rect">
              <a:avLst/>
            </a:prstGeom>
          </p:spPr>
          <p:txBody>
            <a:bodyPr wrap="square">
              <a:spAutoFit/>
            </a:bodyPr>
            <a:lstStyle/>
            <a:p>
              <a:pPr lvl="0">
                <a:lnSpc>
                  <a:spcPct val="150000"/>
                </a:lnSpc>
                <a:defRPr/>
              </a:pPr>
              <a:r>
                <a:rPr lang="en-US" altLang="zh-CN"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Make your phone smarter with HIKMICRO Thermal</a:t>
              </a:r>
              <a:endParaRPr kumimoji="0" lang="en-US" altLang="zh-CN"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1" name="矩形 10"/>
            <p:cNvSpPr/>
            <p:nvPr/>
          </p:nvSpPr>
          <p:spPr>
            <a:xfrm>
              <a:off x="478324" y="2865699"/>
              <a:ext cx="6412781" cy="463588"/>
            </a:xfrm>
            <a:prstGeom prst="rect">
              <a:avLst/>
            </a:prstGeom>
          </p:spPr>
          <p:txBody>
            <a:bodyPr wrap="none">
              <a:spAutoFit/>
            </a:bodyPr>
            <a:lstStyle/>
            <a:p>
              <a:pPr lvl="0">
                <a:lnSpc>
                  <a:spcPct val="150000"/>
                </a:lnSpc>
                <a:defRPr/>
              </a:pPr>
              <a:r>
                <a:rPr lang="en-US" altLang="zh-CN"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256 x 192 IR Resolution </a:t>
              </a:r>
              <a:r>
                <a:rPr kumimoji="0" lang="en-US" altLang="zh-CN"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25 Hz | ±2 °C or 2%</a:t>
              </a:r>
              <a:r>
                <a:rPr kumimoji="0" lang="zh-CN" altLang="en-US"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r>
                <a:rPr kumimoji="0" lang="en-US" altLang="zh-CN"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Accuracy | </a:t>
              </a:r>
              <a:r>
                <a:rPr lang="en-US" altLang="zh-CN" dirty="0">
                  <a:latin typeface="Calibri" panose="020F0502020204030204" pitchFamily="34" charset="0"/>
                  <a:cs typeface="Calibri" panose="020F0502020204030204" pitchFamily="34" charset="0"/>
                  <a:sym typeface="Calibri" panose="020F0502020204030204" pitchFamily="34" charset="0"/>
                </a:rPr>
                <a:t>Mini Size</a:t>
              </a:r>
              <a:endParaRPr kumimoji="0" lang="en-US" altLang="zh-CN" sz="18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17" name="组合 16"/>
          <p:cNvGrpSpPr/>
          <p:nvPr/>
        </p:nvGrpSpPr>
        <p:grpSpPr>
          <a:xfrm>
            <a:off x="478324" y="4606886"/>
            <a:ext cx="11269176" cy="769442"/>
            <a:chOff x="478324" y="4537916"/>
            <a:chExt cx="11269176" cy="769442"/>
          </a:xfrm>
        </p:grpSpPr>
        <p:sp>
          <p:nvSpPr>
            <p:cNvPr id="10" name="文本框 9"/>
            <p:cNvSpPr txBox="1"/>
            <p:nvPr/>
          </p:nvSpPr>
          <p:spPr>
            <a:xfrm>
              <a:off x="478324" y="4537916"/>
              <a:ext cx="86401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Users</a:t>
              </a: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2" name="矩形 11"/>
            <p:cNvSpPr/>
            <p:nvPr/>
          </p:nvSpPr>
          <p:spPr>
            <a:xfrm>
              <a:off x="483710" y="4938026"/>
              <a:ext cx="11263790" cy="369332"/>
            </a:xfrm>
            <a:prstGeom prst="rect">
              <a:avLst/>
            </a:prstGeom>
          </p:spPr>
          <p:txBody>
            <a:bodyPr wrap="square">
              <a:spAutoFit/>
            </a:bodyPr>
            <a:lstStyle/>
            <a:p>
              <a:pPr lvl="0">
                <a:defRPr/>
              </a:pPr>
              <a:r>
                <a:rPr lang="en-US" altLang="zh-CN"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Tech Geek, House Owner, Electrician, Mechanical Inspector, Automotive Technician, HVAC Professional, Plumber, etc.</a:t>
              </a:r>
            </a:p>
          </p:txBody>
        </p:sp>
      </p:grpSp>
      <p:grpSp>
        <p:nvGrpSpPr>
          <p:cNvPr id="18" name="组合 17"/>
          <p:cNvGrpSpPr/>
          <p:nvPr/>
        </p:nvGrpSpPr>
        <p:grpSpPr>
          <a:xfrm>
            <a:off x="478324" y="5605869"/>
            <a:ext cx="11269176" cy="1046441"/>
            <a:chOff x="478324" y="5707469"/>
            <a:chExt cx="11269176" cy="1046441"/>
          </a:xfrm>
        </p:grpSpPr>
        <p:sp>
          <p:nvSpPr>
            <p:cNvPr id="13" name="文本框 12"/>
            <p:cNvSpPr txBox="1"/>
            <p:nvPr/>
          </p:nvSpPr>
          <p:spPr>
            <a:xfrm>
              <a:off x="478324" y="5707469"/>
              <a:ext cx="8640187" cy="400110"/>
            </a:xfrm>
            <a:prstGeom prst="rect">
              <a:avLst/>
            </a:prstGeom>
            <a:noFill/>
          </p:spPr>
          <p:txBody>
            <a:bodyPr wrap="square" rtlCol="0">
              <a:spAutoFit/>
            </a:bodyPr>
            <a:lstStyle/>
            <a:p>
              <a:pPr lvl="0">
                <a:defRPr/>
              </a:pPr>
              <a:r>
                <a:rPr lang="en-US" altLang="zh-CN" sz="2000" b="1"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Application Scenarios</a:t>
              </a:r>
              <a:r>
                <a:rPr kumimoji="0" lang="zh-CN" altLang="en-US"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kumimoji="0" lang="en-US" altLang="zh-CN" sz="20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4" name="矩形 13"/>
            <p:cNvSpPr/>
            <p:nvPr/>
          </p:nvSpPr>
          <p:spPr>
            <a:xfrm>
              <a:off x="483710" y="6107579"/>
              <a:ext cx="11263790" cy="646331"/>
            </a:xfrm>
            <a:prstGeom prst="rect">
              <a:avLst/>
            </a:prstGeom>
          </p:spPr>
          <p:txBody>
            <a:bodyPr wrap="square">
              <a:spAutoFit/>
            </a:bodyPr>
            <a:lstStyle/>
            <a:p>
              <a:pPr lvl="0">
                <a:defRPr/>
              </a:pPr>
              <a:r>
                <a:rPr lang="en-US" altLang="zh-CN"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Building inspection, HVAC inspection, Automotive inspection, Electrical inspection, Mechanical inspection, Printed Circuit Board Inspection, outdoor, etc.</a:t>
              </a:r>
            </a:p>
          </p:txBody>
        </p:sp>
      </p:gr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3866" y="370595"/>
            <a:ext cx="3519767" cy="3519767"/>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4345" y="2202187"/>
            <a:ext cx="2677984" cy="2677984"/>
          </a:xfrm>
          <a:prstGeom prst="rect">
            <a:avLst/>
          </a:prstGeom>
        </p:spPr>
      </p:pic>
      <p:sp>
        <p:nvSpPr>
          <p:cNvPr id="22" name="文本框 21"/>
          <p:cNvSpPr txBox="1"/>
          <p:nvPr/>
        </p:nvSpPr>
        <p:spPr>
          <a:xfrm>
            <a:off x="9308224" y="1914805"/>
            <a:ext cx="1027845" cy="369332"/>
          </a:xfrm>
          <a:prstGeom prst="rect">
            <a:avLst/>
          </a:prstGeom>
          <a:noFill/>
        </p:spPr>
        <p:txBody>
          <a:bodyPr wrap="none" rtlCol="0">
            <a:spAutoFit/>
          </a:bodyPr>
          <a:lstStyle/>
          <a:p>
            <a:pPr marL="285750" indent="-285750">
              <a:buFont typeface="Arial" panose="020B0604020202020204" pitchFamily="34" charset="0"/>
              <a:buChar char="•"/>
            </a:pPr>
            <a:r>
              <a:rPr lang="en-US" altLang="zh-CN" b="1" dirty="0">
                <a:latin typeface="Calibri" panose="020F0502020204030204" pitchFamily="34" charset="0"/>
                <a:cs typeface="Calibri" panose="020F0502020204030204" pitchFamily="34" charset="0"/>
                <a:sym typeface="Calibri" panose="020F0502020204030204" pitchFamily="34" charset="0"/>
              </a:rPr>
              <a:t>Mini2</a:t>
            </a:r>
            <a:endParaRPr lang="en-US" b="1" dirty="0">
              <a:latin typeface="Calibri" panose="020F0502020204030204" pitchFamily="34" charset="0"/>
              <a:cs typeface="Calibri" panose="020F0502020204030204" pitchFamily="34" charset="0"/>
              <a:sym typeface="Calibri" panose="020F0502020204030204" pitchFamily="34" charset="0"/>
            </a:endParaRPr>
          </a:p>
        </p:txBody>
      </p:sp>
      <p:sp>
        <p:nvSpPr>
          <p:cNvPr id="23" name="文本框 22"/>
          <p:cNvSpPr txBox="1"/>
          <p:nvPr/>
        </p:nvSpPr>
        <p:spPr>
          <a:xfrm>
            <a:off x="8314627" y="3591790"/>
            <a:ext cx="1422184" cy="369332"/>
          </a:xfrm>
          <a:prstGeom prst="rect">
            <a:avLst/>
          </a:prstGeom>
          <a:noFill/>
        </p:spPr>
        <p:txBody>
          <a:bodyPr wrap="none" rtlCol="0">
            <a:spAutoFit/>
          </a:bodyPr>
          <a:lstStyle/>
          <a:p>
            <a:pPr marL="285750" indent="-285750">
              <a:buFont typeface="Arial" panose="020B0604020202020204" pitchFamily="34" charset="0"/>
              <a:buChar char="•"/>
            </a:pPr>
            <a:r>
              <a:rPr lang="en-US" altLang="zh-CN" b="1" dirty="0">
                <a:latin typeface="Calibri" panose="020F0502020204030204" pitchFamily="34" charset="0"/>
                <a:cs typeface="Calibri" panose="020F0502020204030204" pitchFamily="34" charset="0"/>
                <a:sym typeface="Calibri" panose="020F0502020204030204" pitchFamily="34" charset="0"/>
              </a:rPr>
              <a:t>Mini2Plus</a:t>
            </a:r>
            <a:endParaRPr lang="en-US" b="1" dirty="0">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0689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324" y="449015"/>
            <a:ext cx="47105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Form Factor</a:t>
            </a:r>
          </a:p>
        </p:txBody>
      </p:sp>
      <p:sp>
        <p:nvSpPr>
          <p:cNvPr id="7" name="矩形 6"/>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8" name="直角三角形 7"/>
          <p:cNvSpPr/>
          <p:nvPr/>
        </p:nvSpPr>
        <p:spPr>
          <a:xfrm>
            <a:off x="-129179" y="5058952"/>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4" name="矩形 13"/>
          <p:cNvSpPr/>
          <p:nvPr/>
        </p:nvSpPr>
        <p:spPr>
          <a:xfrm>
            <a:off x="3116072" y="4551706"/>
            <a:ext cx="1050288"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err="1">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a:t>
            </a:r>
            <a:endParaRPr kumimoji="0" lang="en-US" altLang="zh-CN" sz="28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6" name="矩形 15"/>
          <p:cNvSpPr/>
          <p:nvPr/>
        </p:nvSpPr>
        <p:spPr>
          <a:xfrm>
            <a:off x="7440607" y="4540715"/>
            <a:ext cx="166423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err="1">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Mini2Plus</a:t>
            </a:r>
            <a:endParaRPr kumimoji="0" lang="en-US" altLang="zh-CN" sz="28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0" name="圆角矩形 9"/>
          <p:cNvSpPr/>
          <p:nvPr/>
        </p:nvSpPr>
        <p:spPr>
          <a:xfrm>
            <a:off x="2144693" y="1452482"/>
            <a:ext cx="2993047" cy="2993047"/>
          </a:xfrm>
          <a:prstGeom prst="roundRect">
            <a:avLst>
              <a:gd name="adj" fmla="val 9821"/>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5" name="圆角矩形 14"/>
          <p:cNvSpPr/>
          <p:nvPr/>
        </p:nvSpPr>
        <p:spPr>
          <a:xfrm>
            <a:off x="6776202" y="1452482"/>
            <a:ext cx="2993047" cy="2993047"/>
          </a:xfrm>
          <a:prstGeom prst="roundRect">
            <a:avLst>
              <a:gd name="adj" fmla="val 9821"/>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nvGrpSpPr>
          <p:cNvPr id="11" name="组合 10"/>
          <p:cNvGrpSpPr/>
          <p:nvPr/>
        </p:nvGrpSpPr>
        <p:grpSpPr>
          <a:xfrm>
            <a:off x="6933733" y="1630624"/>
            <a:ext cx="2677984" cy="2677984"/>
            <a:chOff x="6930761" y="2176078"/>
            <a:chExt cx="1957060" cy="195706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0761" y="2176078"/>
              <a:ext cx="1957060" cy="1957060"/>
            </a:xfrm>
            <a:prstGeom prst="rect">
              <a:avLst/>
            </a:prstGeom>
          </p:spPr>
        </p:pic>
        <p:sp>
          <p:nvSpPr>
            <p:cNvPr id="22" name="文本框 21"/>
            <p:cNvSpPr txBox="1"/>
            <p:nvPr/>
          </p:nvSpPr>
          <p:spPr>
            <a:xfrm>
              <a:off x="7659206" y="2306096"/>
              <a:ext cx="434849" cy="42735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E43B55"/>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①</a:t>
              </a:r>
            </a:p>
          </p:txBody>
        </p:sp>
        <p:sp>
          <p:nvSpPr>
            <p:cNvPr id="23" name="文本框 22"/>
            <p:cNvSpPr txBox="1"/>
            <p:nvPr/>
          </p:nvSpPr>
          <p:spPr>
            <a:xfrm>
              <a:off x="7103110" y="3234879"/>
              <a:ext cx="415498" cy="4273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E43B55"/>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②</a:t>
              </a:r>
            </a:p>
          </p:txBody>
        </p:sp>
        <p:sp>
          <p:nvSpPr>
            <p:cNvPr id="28" name="文本框 27"/>
            <p:cNvSpPr txBox="1"/>
            <p:nvPr/>
          </p:nvSpPr>
          <p:spPr>
            <a:xfrm>
              <a:off x="8198460" y="3097806"/>
              <a:ext cx="415498" cy="4273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E43B55"/>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③</a:t>
              </a:r>
            </a:p>
          </p:txBody>
        </p:sp>
      </p:grpSp>
      <p:sp>
        <p:nvSpPr>
          <p:cNvPr id="29" name="文本框 28"/>
          <p:cNvSpPr txBox="1"/>
          <p:nvPr/>
        </p:nvSpPr>
        <p:spPr>
          <a:xfrm>
            <a:off x="2530335" y="5384942"/>
            <a:ext cx="1921745" cy="923330"/>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① Interface: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Android USB-C</a:t>
            </a:r>
            <a:endPar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②</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r>
              <a:rPr kumimoji="0" lang="en-US" sz="1200" b="1" i="0" u="none" strike="noStrike" kern="1200" cap="none" spc="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Focus-free</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thermal lens</a:t>
            </a:r>
          </a:p>
          <a:p>
            <a:pPr lvl="0">
              <a:lnSpc>
                <a:spcPct val="150000"/>
              </a:lnSpc>
              <a:defRPr/>
            </a:pPr>
            <a:r>
              <a:rPr lang="en-US" altLang="zh-CN" sz="12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③ Aluminum alloy</a:t>
            </a:r>
            <a:r>
              <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housing</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30" name="文本框 29"/>
          <p:cNvSpPr txBox="1"/>
          <p:nvPr/>
        </p:nvSpPr>
        <p:spPr>
          <a:xfrm>
            <a:off x="7070473" y="5384942"/>
            <a:ext cx="2077556" cy="923330"/>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① Interface: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Android USB-C</a:t>
            </a:r>
            <a:endPar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②</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r>
              <a:rPr kumimoji="0" lang="en-US" sz="1200" b="1" i="0" u="none" strike="noStrike" kern="1200" cap="none" spc="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Manual Focus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thermal lens</a:t>
            </a:r>
          </a:p>
          <a:p>
            <a:pPr lvl="0">
              <a:lnSpc>
                <a:spcPct val="150000"/>
              </a:lnSpc>
              <a:defRPr/>
            </a:pPr>
            <a:r>
              <a:rPr kumimoji="0" lang="en-US" altLang="zh-CN"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③ </a:t>
            </a:r>
            <a:r>
              <a:rPr lang="en-US" altLang="zh-CN" sz="12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Aluminum alloy housing</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nvGrpSpPr>
          <p:cNvPr id="9" name="组合 8"/>
          <p:cNvGrpSpPr/>
          <p:nvPr/>
        </p:nvGrpSpPr>
        <p:grpSpPr>
          <a:xfrm>
            <a:off x="1881333" y="1282558"/>
            <a:ext cx="3519767" cy="3519767"/>
            <a:chOff x="2014744" y="1670825"/>
            <a:chExt cx="2283641" cy="2283641"/>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4744" y="1670825"/>
              <a:ext cx="2283641" cy="2283641"/>
            </a:xfrm>
            <a:prstGeom prst="rect">
              <a:avLst/>
            </a:prstGeom>
          </p:spPr>
        </p:pic>
        <p:sp>
          <p:nvSpPr>
            <p:cNvPr id="17" name="文本框 16"/>
            <p:cNvSpPr txBox="1"/>
            <p:nvPr/>
          </p:nvSpPr>
          <p:spPr>
            <a:xfrm>
              <a:off x="3062241" y="1991412"/>
              <a:ext cx="386061" cy="3794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E43B55"/>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①</a:t>
              </a:r>
            </a:p>
          </p:txBody>
        </p:sp>
        <p:sp>
          <p:nvSpPr>
            <p:cNvPr id="18" name="文本框 17"/>
            <p:cNvSpPr txBox="1"/>
            <p:nvPr/>
          </p:nvSpPr>
          <p:spPr>
            <a:xfrm>
              <a:off x="2510063" y="2827800"/>
              <a:ext cx="415498" cy="3794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E43B55"/>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②</a:t>
              </a:r>
            </a:p>
          </p:txBody>
        </p:sp>
        <p:sp>
          <p:nvSpPr>
            <p:cNvPr id="27" name="文本框 26"/>
            <p:cNvSpPr txBox="1"/>
            <p:nvPr/>
          </p:nvSpPr>
          <p:spPr>
            <a:xfrm>
              <a:off x="3299365" y="2458468"/>
              <a:ext cx="415498" cy="3794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E43B55"/>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③</a:t>
              </a:r>
            </a:p>
          </p:txBody>
        </p:sp>
      </p:grpSp>
    </p:spTree>
    <p:extLst>
      <p:ext uri="{BB962C8B-B14F-4D97-AF65-F5344CB8AC3E}">
        <p14:creationId xmlns:p14="http://schemas.microsoft.com/office/powerpoint/2010/main" val="139368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478324" y="449015"/>
            <a:ext cx="8580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Naming Rules</a:t>
            </a:r>
          </a:p>
        </p:txBody>
      </p:sp>
      <p:sp>
        <p:nvSpPr>
          <p:cNvPr id="16" name="矩形 15"/>
          <p:cNvSpPr/>
          <p:nvPr/>
        </p:nvSpPr>
        <p:spPr>
          <a:xfrm rot="2700000">
            <a:off x="11440549" y="667395"/>
            <a:ext cx="4250013" cy="4250013"/>
          </a:xfrm>
          <a:prstGeom prst="rect">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2" name="直角三角形 21"/>
          <p:cNvSpPr/>
          <p:nvPr/>
        </p:nvSpPr>
        <p:spPr>
          <a:xfrm>
            <a:off x="-129179" y="5058952"/>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nvGrpSpPr>
          <p:cNvPr id="2" name="组合 1"/>
          <p:cNvGrpSpPr/>
          <p:nvPr/>
        </p:nvGrpSpPr>
        <p:grpSpPr>
          <a:xfrm>
            <a:off x="3099948" y="2040644"/>
            <a:ext cx="5172942" cy="2852613"/>
            <a:chOff x="1728275" y="2040644"/>
            <a:chExt cx="5172942" cy="2852613"/>
          </a:xfrm>
        </p:grpSpPr>
        <p:sp>
          <p:nvSpPr>
            <p:cNvPr id="17" name="文本框 16"/>
            <p:cNvSpPr txBox="1"/>
            <p:nvPr/>
          </p:nvSpPr>
          <p:spPr>
            <a:xfrm>
              <a:off x="1728275" y="3877429"/>
              <a:ext cx="155561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Series</a:t>
              </a:r>
            </a:p>
          </p:txBody>
        </p:sp>
        <p:sp>
          <p:nvSpPr>
            <p:cNvPr id="18" name="矩形 17"/>
            <p:cNvSpPr/>
            <p:nvPr/>
          </p:nvSpPr>
          <p:spPr>
            <a:xfrm>
              <a:off x="1763101" y="4357726"/>
              <a:ext cx="1990834"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 Smartphone Attachment Series</a:t>
              </a:r>
            </a:p>
          </p:txBody>
        </p:sp>
        <p:sp>
          <p:nvSpPr>
            <p:cNvPr id="19" name="文本框 18"/>
            <p:cNvSpPr txBox="1"/>
            <p:nvPr/>
          </p:nvSpPr>
          <p:spPr>
            <a:xfrm>
              <a:off x="3609723" y="3877429"/>
              <a:ext cx="120398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Resolution</a:t>
              </a:r>
            </a:p>
          </p:txBody>
        </p:sp>
        <p:sp>
          <p:nvSpPr>
            <p:cNvPr id="20" name="矩形 19"/>
            <p:cNvSpPr/>
            <p:nvPr/>
          </p:nvSpPr>
          <p:spPr>
            <a:xfrm>
              <a:off x="3615799" y="4374256"/>
              <a:ext cx="1814567" cy="29828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 256×192</a:t>
              </a:r>
            </a:p>
          </p:txBody>
        </p:sp>
        <p:sp>
          <p:nvSpPr>
            <p:cNvPr id="21" name="文本框 20"/>
            <p:cNvSpPr txBox="1"/>
            <p:nvPr/>
          </p:nvSpPr>
          <p:spPr>
            <a:xfrm>
              <a:off x="1912848" y="2040644"/>
              <a:ext cx="4597734"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1" i="0" u="sng" strike="noStrike" kern="1200" cap="none" spc="10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a:t>
              </a:r>
              <a:r>
                <a:rPr kumimoji="0" lang="en-US" altLang="zh-CN" sz="6000" b="1" i="0" u="none" strike="noStrike" kern="1200" cap="none" spc="10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r>
                <a:rPr kumimoji="0" lang="en-US" altLang="zh-CN" sz="6000" b="1" i="0" u="sng" strike="noStrike" kern="1200" cap="none" spc="10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a:t>
              </a:r>
              <a:r>
                <a:rPr kumimoji="0" lang="en-US" altLang="zh-CN" sz="6000" b="1" i="0" u="none" strike="noStrike" kern="1200" cap="none" spc="10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r>
                <a:rPr kumimoji="0" lang="en-US" altLang="zh-CN" sz="6000" b="1" i="0" u="sng" strike="noStrike" kern="1200" cap="none" spc="10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Plus</a:t>
              </a:r>
            </a:p>
          </p:txBody>
        </p:sp>
        <p:sp>
          <p:nvSpPr>
            <p:cNvPr id="31" name="文本框 30"/>
            <p:cNvSpPr txBox="1"/>
            <p:nvPr/>
          </p:nvSpPr>
          <p:spPr>
            <a:xfrm>
              <a:off x="4952018" y="3877429"/>
              <a:ext cx="16308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Extended</a:t>
              </a:r>
            </a:p>
          </p:txBody>
        </p:sp>
        <p:sp>
          <p:nvSpPr>
            <p:cNvPr id="32" name="矩形 31"/>
            <p:cNvSpPr/>
            <p:nvPr/>
          </p:nvSpPr>
          <p:spPr>
            <a:xfrm>
              <a:off x="5192553" y="4344492"/>
              <a:ext cx="1708664"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Default: Fixed focus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Plus: Manual focus</a:t>
              </a:r>
            </a:p>
          </p:txBody>
        </p:sp>
        <p:cxnSp>
          <p:nvCxnSpPr>
            <p:cNvPr id="39" name="直接连接符 38"/>
            <p:cNvCxnSpPr/>
            <p:nvPr/>
          </p:nvCxnSpPr>
          <p:spPr>
            <a:xfrm>
              <a:off x="2920420" y="3094594"/>
              <a:ext cx="4343" cy="744548"/>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232557" y="3094594"/>
              <a:ext cx="4343" cy="744548"/>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767436" y="3094594"/>
              <a:ext cx="4343" cy="744548"/>
            </a:xfrm>
            <a:prstGeom prst="line">
              <a:avLst/>
            </a:prstGeom>
            <a:ln w="254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91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22744" y="1128898"/>
            <a:ext cx="11581188" cy="5460587"/>
          </a:xfrm>
          <a:prstGeom prst="roundRect">
            <a:avLst>
              <a:gd name="adj" fmla="val 497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26" name="图片 25"/>
          <p:cNvPicPr>
            <a:picLocks noChangeAspect="1"/>
          </p:cNvPicPr>
          <p:nvPr/>
        </p:nvPicPr>
        <p:blipFill>
          <a:blip r:embed="rId2"/>
          <a:stretch>
            <a:fillRect/>
          </a:stretch>
        </p:blipFill>
        <p:spPr>
          <a:xfrm>
            <a:off x="1205669" y="1964591"/>
            <a:ext cx="2223857" cy="2944940"/>
          </a:xfrm>
          <a:prstGeom prst="rect">
            <a:avLst/>
          </a:prstGeom>
        </p:spPr>
      </p:pic>
      <p:sp>
        <p:nvSpPr>
          <p:cNvPr id="36" name="矩形 35"/>
          <p:cNvSpPr/>
          <p:nvPr/>
        </p:nvSpPr>
        <p:spPr>
          <a:xfrm>
            <a:off x="1157879" y="5797755"/>
            <a:ext cx="235241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House</a:t>
            </a:r>
            <a:r>
              <a:rPr kumimoji="0" lang="en-US" altLang="zh-CN" sz="1400" b="0" i="0" u="none" strike="noStrike" kern="1200" cap="none" spc="0" normalizeH="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Owner 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Building Inspector</a:t>
            </a:r>
            <a:endPar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37" name="圆角矩形 36"/>
          <p:cNvSpPr/>
          <p:nvPr/>
        </p:nvSpPr>
        <p:spPr>
          <a:xfrm>
            <a:off x="1165579" y="5005159"/>
            <a:ext cx="2353200" cy="715089"/>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Inspection</a:t>
            </a:r>
          </a:p>
        </p:txBody>
      </p:sp>
      <p:sp>
        <p:nvSpPr>
          <p:cNvPr id="31" name="文本框 30"/>
          <p:cNvSpPr txBox="1"/>
          <p:nvPr/>
        </p:nvSpPr>
        <p:spPr>
          <a:xfrm>
            <a:off x="6463559" y="5039538"/>
            <a:ext cx="2090683" cy="646331"/>
          </a:xfrm>
          <a:prstGeom prst="rect">
            <a:avLst/>
          </a:prstGeom>
          <a:noFill/>
        </p:spPr>
        <p:txBody>
          <a:bodyPr wrap="square" rtlCol="0">
            <a:spAutoFit/>
          </a:bodyPr>
          <a:lstStyle/>
          <a:p>
            <a:pPr lvl="0" algn="ctr">
              <a:defRPr/>
            </a:pPr>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Automotive Inspection</a:t>
            </a:r>
            <a:endParaRPr kumimoji="0" lang="en-US" altLang="zh-CN"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6570" y="1964591"/>
            <a:ext cx="2207672" cy="2943563"/>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46218" y="1964592"/>
            <a:ext cx="2237652" cy="2983536"/>
          </a:xfrm>
          <a:prstGeom prst="rect">
            <a:avLst/>
          </a:prstGeom>
        </p:spPr>
      </p:pic>
      <p:sp>
        <p:nvSpPr>
          <p:cNvPr id="2" name="文本框 1"/>
          <p:cNvSpPr txBox="1"/>
          <p:nvPr/>
        </p:nvSpPr>
        <p:spPr>
          <a:xfrm>
            <a:off x="478324" y="449015"/>
            <a:ext cx="625543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Application Scenarios</a:t>
            </a:r>
          </a:p>
        </p:txBody>
      </p:sp>
      <p:sp>
        <p:nvSpPr>
          <p:cNvPr id="4" name="矩形 3"/>
          <p:cNvSpPr/>
          <p:nvPr/>
        </p:nvSpPr>
        <p:spPr>
          <a:xfrm>
            <a:off x="648011" y="1197815"/>
            <a:ext cx="9773245" cy="50629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altLang="zh-CN"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Users and Benefits</a:t>
            </a:r>
          </a:p>
        </p:txBody>
      </p:sp>
      <p:sp>
        <p:nvSpPr>
          <p:cNvPr id="38" name="圆角矩形 37"/>
          <p:cNvSpPr/>
          <p:nvPr/>
        </p:nvSpPr>
        <p:spPr>
          <a:xfrm>
            <a:off x="8741437" y="5005159"/>
            <a:ext cx="2477192" cy="408623"/>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PCB Board Detection</a:t>
            </a:r>
          </a:p>
        </p:txBody>
      </p:sp>
      <p:sp>
        <p:nvSpPr>
          <p:cNvPr id="39" name="圆角矩形 38"/>
          <p:cNvSpPr/>
          <p:nvPr/>
        </p:nvSpPr>
        <p:spPr>
          <a:xfrm>
            <a:off x="8842340" y="5769924"/>
            <a:ext cx="2275387" cy="578882"/>
          </a:xfrm>
          <a:prstGeom prst="round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Electronic Component Designer</a:t>
            </a:r>
          </a:p>
        </p:txBody>
      </p:sp>
      <p:sp>
        <p:nvSpPr>
          <p:cNvPr id="40" name="圆角矩形 15"/>
          <p:cNvSpPr/>
          <p:nvPr/>
        </p:nvSpPr>
        <p:spPr>
          <a:xfrm>
            <a:off x="6550066" y="5769924"/>
            <a:ext cx="1816864" cy="578882"/>
          </a:xfrm>
          <a:prstGeom prst="roundRect">
            <a:avLst/>
          </a:prstGeom>
        </p:spPr>
        <p:txBody>
          <a:bodyPr wrap="square">
            <a:spAutoFit/>
          </a:bodyPr>
          <a:lstStyle/>
          <a:p>
            <a:pPr lvl="0" algn="ct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Automotive Technician</a:t>
            </a:r>
            <a:endPar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3934" y="8332103"/>
            <a:ext cx="5143500" cy="6858000"/>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83898" y="1963754"/>
            <a:ext cx="2208300" cy="2944400"/>
          </a:xfrm>
          <a:prstGeom prst="rect">
            <a:avLst/>
          </a:prstGeom>
        </p:spPr>
      </p:pic>
      <p:sp>
        <p:nvSpPr>
          <p:cNvPr id="27" name="文本框 26"/>
          <p:cNvSpPr txBox="1"/>
          <p:nvPr/>
        </p:nvSpPr>
        <p:spPr>
          <a:xfrm>
            <a:off x="3836632" y="5039538"/>
            <a:ext cx="2090683" cy="369332"/>
          </a:xfrm>
          <a:prstGeom prst="rect">
            <a:avLst/>
          </a:prstGeom>
          <a:noFill/>
        </p:spPr>
        <p:txBody>
          <a:bodyPr wrap="square" rtlCol="0">
            <a:spAutoFit/>
          </a:bodyPr>
          <a:lstStyle/>
          <a:p>
            <a:pPr lvl="0" algn="ctr">
              <a:defRPr/>
            </a:pPr>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Electrical Inspection</a:t>
            </a:r>
            <a:endParaRPr kumimoji="0" lang="en-US" altLang="zh-CN"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8" name="圆角矩形 15"/>
          <p:cNvSpPr/>
          <p:nvPr/>
        </p:nvSpPr>
        <p:spPr>
          <a:xfrm>
            <a:off x="3923139" y="5769924"/>
            <a:ext cx="1816864" cy="340519"/>
          </a:xfrm>
          <a:prstGeom prst="roundRect">
            <a:avLst/>
          </a:prstGeom>
        </p:spPr>
        <p:txBody>
          <a:bodyPr wrap="square">
            <a:spAutoFit/>
          </a:bodyPr>
          <a:lstStyle/>
          <a:p>
            <a:pPr lvl="0" algn="ct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Electrician</a:t>
            </a:r>
            <a:endPar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607864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478324" y="449015"/>
            <a:ext cx="558685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What’s in the Box</a:t>
            </a:r>
          </a:p>
        </p:txBody>
      </p:sp>
      <p:graphicFrame>
        <p:nvGraphicFramePr>
          <p:cNvPr id="6" name="表格 5"/>
          <p:cNvGraphicFramePr>
            <a:graphicFrameLocks noGrp="1"/>
          </p:cNvGraphicFramePr>
          <p:nvPr>
            <p:extLst>
              <p:ext uri="{D42A27DB-BD31-4B8C-83A1-F6EECF244321}">
                <p14:modId xmlns:p14="http://schemas.microsoft.com/office/powerpoint/2010/main" val="3436694619"/>
              </p:ext>
            </p:extLst>
          </p:nvPr>
        </p:nvGraphicFramePr>
        <p:xfrm>
          <a:off x="5047949" y="1815494"/>
          <a:ext cx="6777567" cy="3669912"/>
        </p:xfrm>
        <a:graphic>
          <a:graphicData uri="http://schemas.openxmlformats.org/drawingml/2006/table">
            <a:tbl>
              <a:tblPr firstRow="1" bandRow="1">
                <a:tableStyleId>{5C22544A-7EE6-4342-B048-85BDC9FD1C3A}</a:tableStyleId>
              </a:tblPr>
              <a:tblGrid>
                <a:gridCol w="2259189">
                  <a:extLst>
                    <a:ext uri="{9D8B030D-6E8A-4147-A177-3AD203B41FA5}">
                      <a16:colId xmlns:a16="http://schemas.microsoft.com/office/drawing/2014/main" val="59576579"/>
                    </a:ext>
                  </a:extLst>
                </a:gridCol>
                <a:gridCol w="2259189">
                  <a:extLst>
                    <a:ext uri="{9D8B030D-6E8A-4147-A177-3AD203B41FA5}">
                      <a16:colId xmlns:a16="http://schemas.microsoft.com/office/drawing/2014/main" val="2353080683"/>
                    </a:ext>
                  </a:extLst>
                </a:gridCol>
                <a:gridCol w="2259189">
                  <a:extLst>
                    <a:ext uri="{9D8B030D-6E8A-4147-A177-3AD203B41FA5}">
                      <a16:colId xmlns:a16="http://schemas.microsoft.com/office/drawing/2014/main" val="3744149025"/>
                    </a:ext>
                  </a:extLst>
                </a:gridCol>
              </a:tblGrid>
              <a:tr h="611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7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Accessories</a:t>
                      </a:r>
                    </a:p>
                  </a:txBody>
                  <a:tcPr marL="144000" marR="100998" marT="33666" marB="33666" anchor="ctr">
                    <a:gradFill>
                      <a:gsLst>
                        <a:gs pos="5000">
                          <a:srgbClr val="EA592D"/>
                        </a:gs>
                        <a:gs pos="100000">
                          <a:srgbClr val="DF2771"/>
                        </a:gs>
                      </a:gsLst>
                      <a:lin ang="13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Items</a:t>
                      </a:r>
                    </a:p>
                  </a:txBody>
                  <a:tcPr marL="144000" marR="100998" marT="33666" marB="33666" anchor="ctr">
                    <a:gradFill>
                      <a:gsLst>
                        <a:gs pos="5000">
                          <a:srgbClr val="EA592D"/>
                        </a:gs>
                        <a:gs pos="100000">
                          <a:srgbClr val="DF2771"/>
                        </a:gs>
                      </a:gsLst>
                      <a:lin ang="13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Quantity</a:t>
                      </a:r>
                    </a:p>
                  </a:txBody>
                  <a:tcPr marL="144000" marR="100998" marT="33666" marB="33666"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611652">
                <a:tc>
                  <a:txBody>
                    <a:bodyPr/>
                    <a:lstStyle/>
                    <a:p>
                      <a:pPr marL="0" algn="l" defTabSz="914400" rtl="0" eaLnBrk="1" fontAlgn="ctr" latinLnBrk="0" hangingPunct="1"/>
                      <a:r>
                        <a:rPr lang="en-US" sz="1400" b="1"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Device</a:t>
                      </a:r>
                    </a:p>
                  </a:txBody>
                  <a:tcPr marL="144000" marR="9525" marT="9525" marB="0" anchor="ctr">
                    <a:solidFill>
                      <a:schemeClr val="bg1">
                        <a:lumMod val="95000"/>
                      </a:schemeClr>
                    </a:solidFill>
                  </a:tcPr>
                </a:tc>
                <a:tc>
                  <a:txBody>
                    <a:bodyPr/>
                    <a:lstStyle/>
                    <a:p>
                      <a:pPr marL="0" algn="l"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Thermal Imager</a:t>
                      </a:r>
                    </a:p>
                  </a:txBody>
                  <a:tcPr marL="144000" marR="9525" marT="9525" marB="0" anchor="ctr">
                    <a:solidFill>
                      <a:schemeClr val="bg1">
                        <a:lumMod val="95000"/>
                      </a:schemeClr>
                    </a:solidFill>
                  </a:tcPr>
                </a:tc>
                <a:tc>
                  <a:txBody>
                    <a:bodyPr/>
                    <a:lstStyle/>
                    <a:p>
                      <a:pPr marL="0" algn="ctr"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a:t>
                      </a:r>
                    </a:p>
                  </a:txBody>
                  <a:tcPr marL="144000" marR="9525" marT="9525" marB="0" anchor="ctr">
                    <a:solidFill>
                      <a:schemeClr val="bg1">
                        <a:lumMod val="95000"/>
                      </a:schemeClr>
                    </a:solidFill>
                  </a:tcPr>
                </a:tc>
                <a:extLst>
                  <a:ext uri="{0D108BD9-81ED-4DB2-BD59-A6C34878D82A}">
                    <a16:rowId xmlns:a16="http://schemas.microsoft.com/office/drawing/2014/main" val="1284648612"/>
                  </a:ext>
                </a:extLst>
              </a:tr>
              <a:tr h="611652">
                <a:tc>
                  <a:txBody>
                    <a:bodyPr/>
                    <a:lstStyle/>
                    <a:p>
                      <a:pPr marL="0" algn="l" defTabSz="914400" rtl="0" eaLnBrk="1" fontAlgn="ctr" latinLnBrk="0" hangingPunct="1"/>
                      <a:r>
                        <a:rPr lang="en-US" sz="1400" b="1"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Brackets</a:t>
                      </a:r>
                    </a:p>
                  </a:txBody>
                  <a:tcPr marL="144000" marR="9525" marT="9525" marB="0" anchor="ctr">
                    <a:solidFill>
                      <a:schemeClr val="bg1">
                        <a:lumMod val="95000"/>
                      </a:schemeClr>
                    </a:solidFill>
                  </a:tcPr>
                </a:tc>
                <a:tc>
                  <a:txBody>
                    <a:bodyPr/>
                    <a:lstStyle/>
                    <a:p>
                      <a:pPr marL="0" algn="l"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USB Adaptor</a:t>
                      </a:r>
                    </a:p>
                  </a:txBody>
                  <a:tcPr marL="144000" marR="9525" marT="9525" marB="0" anchor="ctr">
                    <a:solidFill>
                      <a:schemeClr val="bg1">
                        <a:lumMod val="95000"/>
                      </a:schemeClr>
                    </a:solidFill>
                  </a:tcPr>
                </a:tc>
                <a:tc>
                  <a:txBody>
                    <a:bodyPr/>
                    <a:lstStyle/>
                    <a:p>
                      <a:pPr marL="0" algn="ctr"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a:t>
                      </a:r>
                    </a:p>
                  </a:txBody>
                  <a:tcPr marL="144000" marR="9525" marT="9525" marB="0" anchor="ctr">
                    <a:solidFill>
                      <a:schemeClr val="bg1">
                        <a:lumMod val="95000"/>
                      </a:schemeClr>
                    </a:solidFill>
                  </a:tcPr>
                </a:tc>
                <a:extLst>
                  <a:ext uri="{0D108BD9-81ED-4DB2-BD59-A6C34878D82A}">
                    <a16:rowId xmlns:a16="http://schemas.microsoft.com/office/drawing/2014/main" val="3177193535"/>
                  </a:ext>
                </a:extLst>
              </a:tr>
              <a:tr h="611652">
                <a:tc>
                  <a:txBody>
                    <a:bodyPr/>
                    <a:lstStyle/>
                    <a:p>
                      <a:pPr marL="0" algn="l" defTabSz="914400" rtl="0" eaLnBrk="1" fontAlgn="ctr" latinLnBrk="0" hangingPunct="1"/>
                      <a:r>
                        <a:rPr lang="en-US" sz="1400" b="1"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Cables</a:t>
                      </a:r>
                    </a:p>
                  </a:txBody>
                  <a:tcPr marL="144000" marR="9525" marT="9525" marB="0" anchor="ctr">
                    <a:solidFill>
                      <a:schemeClr val="bg1">
                        <a:lumMod val="95000"/>
                      </a:schemeClr>
                    </a:solidFill>
                  </a:tcPr>
                </a:tc>
                <a:tc>
                  <a:txBody>
                    <a:bodyPr/>
                    <a:lstStyle/>
                    <a:p>
                      <a:pPr marL="0" algn="l"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Extension </a:t>
                      </a:r>
                      <a:r>
                        <a:rPr lang="en-US" altLang="zh-CN"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Cord</a:t>
                      </a:r>
                      <a:endPar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144000" marR="9525" marT="9525" marB="0" anchor="ctr">
                    <a:solidFill>
                      <a:schemeClr val="bg1">
                        <a:lumMod val="95000"/>
                      </a:schemeClr>
                    </a:solidFill>
                  </a:tcPr>
                </a:tc>
                <a:tc>
                  <a:txBody>
                    <a:bodyPr/>
                    <a:lstStyle/>
                    <a:p>
                      <a:pPr marL="0" algn="ctr"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a:t>
                      </a:r>
                    </a:p>
                  </a:txBody>
                  <a:tcPr marL="144000" marR="9525" marT="9525" marB="0" anchor="ctr">
                    <a:solidFill>
                      <a:schemeClr val="bg1">
                        <a:lumMod val="95000"/>
                      </a:schemeClr>
                    </a:solidFill>
                  </a:tcPr>
                </a:tc>
                <a:extLst>
                  <a:ext uri="{0D108BD9-81ED-4DB2-BD59-A6C34878D82A}">
                    <a16:rowId xmlns:a16="http://schemas.microsoft.com/office/drawing/2014/main" val="3652517938"/>
                  </a:ext>
                </a:extLst>
              </a:tr>
              <a:tr h="611652">
                <a:tc>
                  <a:txBody>
                    <a:bodyPr/>
                    <a:lstStyle/>
                    <a:p>
                      <a:pPr marL="0" algn="l" defTabSz="914400" rtl="0" eaLnBrk="1" fontAlgn="ctr" latinLnBrk="0" hangingPunct="1"/>
                      <a:r>
                        <a:rPr lang="en-US" sz="1400" b="1"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Cases and Pouches</a:t>
                      </a:r>
                    </a:p>
                  </a:txBody>
                  <a:tcPr marL="144000" marR="9525" marT="9525" marB="0" anchor="ctr">
                    <a:solidFill>
                      <a:schemeClr val="bg1">
                        <a:lumMod val="95000"/>
                      </a:schemeClr>
                    </a:solidFill>
                  </a:tcPr>
                </a:tc>
                <a:tc>
                  <a:txBody>
                    <a:bodyPr/>
                    <a:lstStyle/>
                    <a:p>
                      <a:pPr marL="0" algn="l"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Storage Case</a:t>
                      </a:r>
                    </a:p>
                  </a:txBody>
                  <a:tcPr marL="144000" marR="9525" marT="9525" marB="0" anchor="ctr">
                    <a:solidFill>
                      <a:schemeClr val="bg1">
                        <a:lumMod val="95000"/>
                      </a:schemeClr>
                    </a:solidFill>
                  </a:tcPr>
                </a:tc>
                <a:tc>
                  <a:txBody>
                    <a:bodyPr/>
                    <a:lstStyle/>
                    <a:p>
                      <a:pPr marL="0" algn="ctr"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a:t>
                      </a:r>
                    </a:p>
                  </a:txBody>
                  <a:tcPr marL="144000" marR="9525" marT="9525" marB="0" anchor="ctr">
                    <a:solidFill>
                      <a:schemeClr val="bg1">
                        <a:lumMod val="95000"/>
                      </a:schemeClr>
                    </a:solidFill>
                  </a:tcPr>
                </a:tc>
                <a:extLst>
                  <a:ext uri="{0D108BD9-81ED-4DB2-BD59-A6C34878D82A}">
                    <a16:rowId xmlns:a16="http://schemas.microsoft.com/office/drawing/2014/main" val="3399909999"/>
                  </a:ext>
                </a:extLst>
              </a:tr>
              <a:tr h="611652">
                <a:tc>
                  <a:txBody>
                    <a:bodyPr/>
                    <a:lstStyle/>
                    <a:p>
                      <a:pPr marL="0" algn="l" defTabSz="914400" rtl="0" eaLnBrk="1" fontAlgn="ctr" latinLnBrk="0" hangingPunct="1"/>
                      <a:r>
                        <a:rPr lang="en-US" sz="1400" b="1"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Manuals</a:t>
                      </a:r>
                    </a:p>
                  </a:txBody>
                  <a:tcPr marL="144000" marR="9525" marT="9525" marB="0" anchor="ctr">
                    <a:solidFill>
                      <a:schemeClr val="bg1">
                        <a:lumMod val="95000"/>
                      </a:schemeClr>
                    </a:solidFill>
                  </a:tcPr>
                </a:tc>
                <a:tc>
                  <a:txBody>
                    <a:bodyPr/>
                    <a:lstStyle/>
                    <a:p>
                      <a:pPr marL="0" algn="l" defTabSz="914400" rtl="0" eaLnBrk="1" fontAlgn="ctr" latinLnBrk="0" hangingPunct="1">
                        <a:lnSpc>
                          <a:spcPct val="150000"/>
                        </a:lnSpc>
                      </a:pPr>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Quick Start Guide (Baseline) </a:t>
                      </a:r>
                      <a:b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br>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User Manual (Amazon or optional)</a:t>
                      </a:r>
                    </a:p>
                  </a:txBody>
                  <a:tcPr marL="144000" marR="9525" marT="9525" marB="0" anchor="ctr">
                    <a:solidFill>
                      <a:schemeClr val="bg1">
                        <a:lumMod val="95000"/>
                      </a:schemeClr>
                    </a:solidFill>
                  </a:tcPr>
                </a:tc>
                <a:tc>
                  <a:txBody>
                    <a:bodyPr/>
                    <a:lstStyle/>
                    <a:p>
                      <a:pPr marL="0" algn="ctr" defTabSz="914400" rtl="0" eaLnBrk="1" fontAlgn="ctr" latinLnBrk="0" hangingPunct="1"/>
                      <a:r>
                        <a:rPr lang="en-US" sz="10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a:t>
                      </a:r>
                    </a:p>
                  </a:txBody>
                  <a:tcPr marL="144000" marR="9525" marT="9525" marB="0" anchor="ctr">
                    <a:solidFill>
                      <a:schemeClr val="bg1">
                        <a:lumMod val="95000"/>
                      </a:schemeClr>
                    </a:solidFill>
                  </a:tcPr>
                </a:tc>
                <a:extLst>
                  <a:ext uri="{0D108BD9-81ED-4DB2-BD59-A6C34878D82A}">
                    <a16:rowId xmlns:a16="http://schemas.microsoft.com/office/drawing/2014/main" val="309999751"/>
                  </a:ext>
                </a:extLst>
              </a:tr>
            </a:tbl>
          </a:graphicData>
        </a:graphic>
      </p:graphicFrame>
      <p:pic>
        <p:nvPicPr>
          <p:cNvPr id="2" name="图片 1"/>
          <p:cNvPicPr>
            <a:picLocks noChangeAspect="1"/>
          </p:cNvPicPr>
          <p:nvPr/>
        </p:nvPicPr>
        <p:blipFill>
          <a:blip r:embed="rId2"/>
          <a:stretch>
            <a:fillRect/>
          </a:stretch>
        </p:blipFill>
        <p:spPr>
          <a:xfrm>
            <a:off x="206549" y="2457526"/>
            <a:ext cx="4585913" cy="2385848"/>
          </a:xfrm>
          <a:prstGeom prst="rect">
            <a:avLst/>
          </a:prstGeom>
        </p:spPr>
      </p:pic>
    </p:spTree>
    <p:extLst>
      <p:ext uri="{BB962C8B-B14F-4D97-AF65-F5344CB8AC3E}">
        <p14:creationId xmlns:p14="http://schemas.microsoft.com/office/powerpoint/2010/main" val="2918427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324" y="449015"/>
            <a:ext cx="44399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Difference</a:t>
            </a:r>
          </a:p>
        </p:txBody>
      </p:sp>
      <p:sp>
        <p:nvSpPr>
          <p:cNvPr id="4" name="矩形 3"/>
          <p:cNvSpPr/>
          <p:nvPr/>
        </p:nvSpPr>
        <p:spPr>
          <a:xfrm>
            <a:off x="478324" y="1605854"/>
            <a:ext cx="5945625" cy="4360168"/>
          </a:xfrm>
          <a:prstGeom prst="rect">
            <a:avLst/>
          </a:prstGeom>
        </p:spPr>
        <p:txBody>
          <a:bodyPr wrap="square">
            <a:spAutoFit/>
          </a:bodyPr>
          <a:lstStyle/>
          <a:p>
            <a:pPr>
              <a:lnSpc>
                <a:spcPct val="150000"/>
              </a:lnSpc>
              <a:spcAft>
                <a:spcPts val="800"/>
              </a:spcAft>
              <a:defRPr/>
            </a:pPr>
            <a:r>
              <a:rPr lang="en-US" sz="28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 Mini2 series offers wide-angle and manual focus options. </a:t>
            </a:r>
          </a:p>
          <a:p>
            <a:pPr indent="-342900">
              <a:lnSpc>
                <a:spcPct val="150000"/>
              </a:lnSpc>
              <a:spcAft>
                <a:spcPts val="800"/>
              </a:spcAft>
              <a:buFont typeface="Arial" panose="020B0604020202020204" pitchFamily="34" charset="0"/>
              <a:buChar char="•"/>
              <a:defRPr/>
            </a:pPr>
            <a:r>
              <a:rPr lang="en-US" sz="20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 Mini2Plus with </a:t>
            </a:r>
            <a:r>
              <a:rPr lang="en-US" altLang="zh-CN" sz="20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t>
            </a:r>
            <a:r>
              <a:rPr lang="en-US" sz="20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anual focus lens provides a clear view of small objects such as electronic components or distant larger objects like electrical or mechanical equipment from a safe distance. </a:t>
            </a:r>
          </a:p>
          <a:p>
            <a:pPr indent="-342900">
              <a:lnSpc>
                <a:spcPct val="150000"/>
              </a:lnSpc>
              <a:spcAft>
                <a:spcPts val="800"/>
              </a:spcAft>
              <a:buFont typeface="Arial" panose="020B0604020202020204" pitchFamily="34" charset="0"/>
              <a:buChar char="•"/>
              <a:defRPr/>
            </a:pPr>
            <a:r>
              <a:rPr lang="en-US" sz="20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 Mini2 with its 50° wide-angle lens is ideal for quickly scanning walls, facades, and large objects.</a:t>
            </a:r>
          </a:p>
        </p:txBody>
      </p:sp>
      <p:grpSp>
        <p:nvGrpSpPr>
          <p:cNvPr id="7" name="组合 6"/>
          <p:cNvGrpSpPr/>
          <p:nvPr/>
        </p:nvGrpSpPr>
        <p:grpSpPr>
          <a:xfrm>
            <a:off x="6423949" y="1605854"/>
            <a:ext cx="5438277" cy="4627306"/>
            <a:chOff x="6941820" y="1255334"/>
            <a:chExt cx="4686018" cy="3987226"/>
          </a:xfrm>
        </p:grpSpPr>
        <p:pic>
          <p:nvPicPr>
            <p:cNvPr id="5" name="图片 4"/>
            <p:cNvPicPr>
              <a:picLocks noChangeAspect="1"/>
            </p:cNvPicPr>
            <p:nvPr/>
          </p:nvPicPr>
          <p:blipFill>
            <a:blip r:embed="rId3"/>
            <a:stretch>
              <a:fillRect/>
            </a:stretch>
          </p:blipFill>
          <p:spPr>
            <a:xfrm>
              <a:off x="6941820" y="1255334"/>
              <a:ext cx="4686018" cy="3987226"/>
            </a:xfrm>
            <a:prstGeom prst="rect">
              <a:avLst/>
            </a:prstGeom>
          </p:spPr>
        </p:pic>
        <p:pic>
          <p:nvPicPr>
            <p:cNvPr id="6" name="图片 5"/>
            <p:cNvPicPr>
              <a:picLocks noChangeAspect="1"/>
            </p:cNvPicPr>
            <p:nvPr/>
          </p:nvPicPr>
          <p:blipFill>
            <a:blip r:embed="rId4"/>
            <a:stretch>
              <a:fillRect/>
            </a:stretch>
          </p:blipFill>
          <p:spPr>
            <a:xfrm>
              <a:off x="6941820" y="1255334"/>
              <a:ext cx="1428750" cy="1066800"/>
            </a:xfrm>
            <a:prstGeom prst="rect">
              <a:avLst/>
            </a:prstGeom>
          </p:spPr>
        </p:pic>
      </p:grpSp>
    </p:spTree>
    <p:extLst>
      <p:ext uri="{BB962C8B-B14F-4D97-AF65-F5344CB8AC3E}">
        <p14:creationId xmlns:p14="http://schemas.microsoft.com/office/powerpoint/2010/main" val="109419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895512" y="599550"/>
            <a:ext cx="11137048" cy="3337771"/>
            <a:chOff x="895512" y="790050"/>
            <a:chExt cx="11137048" cy="3337771"/>
          </a:xfrm>
        </p:grpSpPr>
        <p:grpSp>
          <p:nvGrpSpPr>
            <p:cNvPr id="4" name="组合 3"/>
            <p:cNvGrpSpPr/>
            <p:nvPr/>
          </p:nvGrpSpPr>
          <p:grpSpPr>
            <a:xfrm>
              <a:off x="895512" y="1464736"/>
              <a:ext cx="3801825" cy="1812107"/>
              <a:chOff x="1075744" y="2304534"/>
              <a:chExt cx="5081135" cy="2421880"/>
            </a:xfrm>
          </p:grpSpPr>
          <p:sp>
            <p:nvSpPr>
              <p:cNvPr id="2" name="矩形 1"/>
              <p:cNvSpPr/>
              <p:nvPr/>
            </p:nvSpPr>
            <p:spPr>
              <a:xfrm>
                <a:off x="1075744" y="2304534"/>
                <a:ext cx="4512948" cy="699283"/>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Manual Focus </a:t>
                </a:r>
              </a:p>
            </p:txBody>
          </p:sp>
          <p:sp>
            <p:nvSpPr>
              <p:cNvPr id="3" name="矩形 2"/>
              <p:cNvSpPr/>
              <p:nvPr/>
            </p:nvSpPr>
            <p:spPr>
              <a:xfrm>
                <a:off x="1075744" y="3018254"/>
                <a:ext cx="5081135" cy="1708160"/>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Equipped with a manual focus lens for inspection at various distances from 7 cm (0.23 </a:t>
                </a:r>
                <a:r>
                  <a:rPr lang="en-US"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ft</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to 10 m (</a:t>
                </a:r>
                <a:r>
                  <a:rPr lang="en-US"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32.8ft</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Viewing small objects like electronic components as small as 0.5 mm, or viewing more distant objects like electrical or mechanical equipment that require a safe distance.</a:t>
                </a:r>
              </a:p>
            </p:txBody>
          </p:sp>
        </p:gr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6051" y="1033790"/>
              <a:ext cx="2320524" cy="3094031"/>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4890" y="1033790"/>
              <a:ext cx="2320524" cy="3094031"/>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5414" y="1856221"/>
              <a:ext cx="2207146" cy="2207146"/>
            </a:xfrm>
            <a:prstGeom prst="rect">
              <a:avLst/>
            </a:prstGeom>
          </p:spPr>
        </p:pic>
        <p:sp>
          <p:nvSpPr>
            <p:cNvPr id="8" name="右弧形箭头 7"/>
            <p:cNvSpPr/>
            <p:nvPr/>
          </p:nvSpPr>
          <p:spPr>
            <a:xfrm>
              <a:off x="10365015" y="2780503"/>
              <a:ext cx="580477" cy="1096258"/>
            </a:xfrm>
            <a:prstGeom prst="curvedLeftArrow">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9" name="椭圆 8"/>
            <p:cNvSpPr/>
            <p:nvPr/>
          </p:nvSpPr>
          <p:spPr>
            <a:xfrm>
              <a:off x="6740613" y="790050"/>
              <a:ext cx="670761" cy="670761"/>
            </a:xfrm>
            <a:prstGeom prst="ellipse">
              <a:avLst/>
            </a:prstGeom>
            <a:gradFill>
              <a:gsLst>
                <a:gs pos="5000">
                  <a:srgbClr val="EA592D"/>
                </a:gs>
                <a:gs pos="100000">
                  <a:srgbClr val="DF277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0" name="文本框 9"/>
            <p:cNvSpPr txBox="1"/>
            <p:nvPr/>
          </p:nvSpPr>
          <p:spPr>
            <a:xfrm>
              <a:off x="6711254" y="952716"/>
              <a:ext cx="647919" cy="345429"/>
            </a:xfrm>
            <a:prstGeom prst="rect">
              <a:avLst/>
            </a:prstGeom>
            <a:noFill/>
          </p:spPr>
          <p:txBody>
            <a:bodyPr wrap="none" rtlCol="0">
              <a:spAutoFit/>
            </a:bodyPr>
            <a:lstStyle/>
            <a:p>
              <a:r>
                <a:rPr lang="en-US" sz="2400" dirty="0">
                  <a:solidFill>
                    <a:schemeClr val="bg1"/>
                  </a:solidFill>
                  <a:latin typeface="Calibri" panose="020F0502020204030204" pitchFamily="34" charset="0"/>
                  <a:cs typeface="Calibri" panose="020F0502020204030204" pitchFamily="34" charset="0"/>
                  <a:sym typeface="Calibri" panose="020F0502020204030204" pitchFamily="34" charset="0"/>
                </a:rPr>
                <a:t>0.5 </a:t>
              </a:r>
              <a:r>
                <a:rPr lang="en-US" altLang="zh-CN" sz="1100" dirty="0">
                  <a:solidFill>
                    <a:schemeClr val="bg1"/>
                  </a:solidFill>
                  <a:latin typeface="Calibri" panose="020F0502020204030204" pitchFamily="34" charset="0"/>
                  <a:cs typeface="Calibri" panose="020F0502020204030204" pitchFamily="34" charset="0"/>
                  <a:sym typeface="Calibri" panose="020F0502020204030204" pitchFamily="34" charset="0"/>
                </a:rPr>
                <a:t>m</a:t>
              </a:r>
              <a:r>
                <a:rPr lang="en-US" sz="1100" dirty="0">
                  <a:solidFill>
                    <a:schemeClr val="bg1"/>
                  </a:solidFill>
                  <a:latin typeface="Calibri" panose="020F0502020204030204" pitchFamily="34" charset="0"/>
                  <a:cs typeface="Calibri" panose="020F0502020204030204" pitchFamily="34" charset="0"/>
                  <a:sym typeface="Calibri" panose="020F0502020204030204" pitchFamily="34" charset="0"/>
                </a:rPr>
                <a:t>m</a:t>
              </a:r>
            </a:p>
          </p:txBody>
        </p:sp>
      </p:grpSp>
      <p:grpSp>
        <p:nvGrpSpPr>
          <p:cNvPr id="12" name="组合 11"/>
          <p:cNvGrpSpPr/>
          <p:nvPr/>
        </p:nvGrpSpPr>
        <p:grpSpPr>
          <a:xfrm>
            <a:off x="6740613" y="4893216"/>
            <a:ext cx="5402056" cy="1418978"/>
            <a:chOff x="1075744" y="2304534"/>
            <a:chExt cx="5402056" cy="1418978"/>
          </a:xfrm>
        </p:grpSpPr>
        <p:sp>
          <p:nvSpPr>
            <p:cNvPr id="13" name="矩形 12"/>
            <p:cNvSpPr/>
            <p:nvPr/>
          </p:nvSpPr>
          <p:spPr>
            <a:xfrm>
              <a:off x="1075744" y="2304534"/>
              <a:ext cx="5402056"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Mini2PLus: Focus-free </a:t>
              </a:r>
              <a:r>
                <a:rPr lang="en-US" altLang="zh-CN"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Wide Angle</a:t>
              </a:r>
              <a:endPar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4" name="矩形 13"/>
            <p:cNvSpPr/>
            <p:nvPr/>
          </p:nvSpPr>
          <p:spPr>
            <a:xfrm>
              <a:off x="1075744" y="3018254"/>
              <a:ext cx="5081135" cy="705258"/>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 focus free lens with wide-angle provides a large field of view, which is great for large scale scanning.</a:t>
              </a:r>
            </a:p>
          </p:txBody>
        </p:sp>
      </p:grpSp>
      <p:sp>
        <p:nvSpPr>
          <p:cNvPr id="15" name="文本框 14"/>
          <p:cNvSpPr txBox="1"/>
          <p:nvPr/>
        </p:nvSpPr>
        <p:spPr>
          <a:xfrm>
            <a:off x="478324" y="449015"/>
            <a:ext cx="44399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Difference</a:t>
            </a:r>
          </a:p>
        </p:txBody>
      </p:sp>
      <p:pic>
        <p:nvPicPr>
          <p:cNvPr id="17" name="图片 16"/>
          <p:cNvPicPr>
            <a:picLocks noChangeAspect="1"/>
          </p:cNvPicPr>
          <p:nvPr/>
        </p:nvPicPr>
        <p:blipFill>
          <a:blip r:embed="rId5"/>
          <a:stretch>
            <a:fillRect/>
          </a:stretch>
        </p:blipFill>
        <p:spPr>
          <a:xfrm>
            <a:off x="478324" y="3800641"/>
            <a:ext cx="3359175" cy="2916616"/>
          </a:xfrm>
          <a:prstGeom prst="rect">
            <a:avLst/>
          </a:pr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6530" y="4127821"/>
            <a:ext cx="3519767" cy="3519767"/>
          </a:xfrm>
          <a:prstGeom prst="rect">
            <a:avLst/>
          </a:prstGeom>
        </p:spPr>
      </p:pic>
    </p:spTree>
    <p:extLst>
      <p:ext uri="{BB962C8B-B14F-4D97-AF65-F5344CB8AC3E}">
        <p14:creationId xmlns:p14="http://schemas.microsoft.com/office/powerpoint/2010/main" val="1617853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8324" y="449015"/>
            <a:ext cx="577754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 Common Features</a:t>
            </a:r>
          </a:p>
        </p:txBody>
      </p:sp>
      <p:grpSp>
        <p:nvGrpSpPr>
          <p:cNvPr id="9" name="组合 8"/>
          <p:cNvGrpSpPr/>
          <p:nvPr/>
        </p:nvGrpSpPr>
        <p:grpSpPr>
          <a:xfrm>
            <a:off x="-354963" y="2126708"/>
            <a:ext cx="12765214" cy="2830233"/>
            <a:chOff x="770453" y="2104111"/>
            <a:chExt cx="10455013" cy="2318028"/>
          </a:xfrm>
        </p:grpSpPr>
        <p:sp>
          <p:nvSpPr>
            <p:cNvPr id="2" name="矩形 1"/>
            <p:cNvSpPr/>
            <p:nvPr/>
          </p:nvSpPr>
          <p:spPr>
            <a:xfrm>
              <a:off x="2392436" y="2398648"/>
              <a:ext cx="6891309" cy="1210011"/>
            </a:xfrm>
            <a:prstGeom prst="rect">
              <a:avLst/>
            </a:prstGeom>
          </p:spPr>
          <p:txBody>
            <a:bodyPr wrap="none">
              <a:spAutoFit/>
            </a:bodyPr>
            <a:lstStyle/>
            <a:p>
              <a:pPr algn="ctr">
                <a:lnSpc>
                  <a:spcPct val="150000"/>
                </a:lnSpc>
                <a:spcAft>
                  <a:spcPts val="800"/>
                </a:spcAft>
                <a:defRPr/>
              </a:pPr>
              <a:r>
                <a:rPr lang="en-US" altLang="zh-CN" sz="54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Mini2 Series</a:t>
              </a:r>
              <a:endParaRPr lang="en-US" altLang="zh-CN" sz="2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 name="矩形 3"/>
            <p:cNvSpPr/>
            <p:nvPr/>
          </p:nvSpPr>
          <p:spPr>
            <a:xfrm>
              <a:off x="3109188" y="2104111"/>
              <a:ext cx="5399748" cy="589072"/>
            </a:xfrm>
            <a:prstGeom prst="rect">
              <a:avLst/>
            </a:prstGeom>
          </p:spPr>
          <p:txBody>
            <a:bodyPr wrap="none">
              <a:spAutoFit/>
            </a:bodyPr>
            <a:lstStyle/>
            <a:p>
              <a:pPr algn="ctr">
                <a:lnSpc>
                  <a:spcPct val="150000"/>
                </a:lnSpc>
                <a:spcAft>
                  <a:spcPts val="800"/>
                </a:spcAft>
                <a:defRPr/>
              </a:pPr>
              <a:r>
                <a:rPr lang="en-US" altLang="zh-CN" sz="2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Smartphone Attachment Thermal Camera</a:t>
              </a:r>
            </a:p>
          </p:txBody>
        </p:sp>
        <p:grpSp>
          <p:nvGrpSpPr>
            <p:cNvPr id="6" name="组合 5"/>
            <p:cNvGrpSpPr/>
            <p:nvPr/>
          </p:nvGrpSpPr>
          <p:grpSpPr>
            <a:xfrm>
              <a:off x="770453" y="3505447"/>
              <a:ext cx="10455013" cy="916692"/>
              <a:chOff x="868494" y="2258319"/>
              <a:chExt cx="10455013" cy="916692"/>
            </a:xfrm>
          </p:grpSpPr>
          <p:sp>
            <p:nvSpPr>
              <p:cNvPr id="7" name="矩形 6"/>
              <p:cNvSpPr/>
              <p:nvPr/>
            </p:nvSpPr>
            <p:spPr>
              <a:xfrm>
                <a:off x="868494" y="2258319"/>
                <a:ext cx="10455013" cy="550262"/>
              </a:xfrm>
              <a:prstGeom prst="rect">
                <a:avLst/>
              </a:prstGeom>
            </p:spPr>
            <p:txBody>
              <a:bodyPr wrap="square">
                <a:spAutoFit/>
              </a:bodyPr>
              <a:lstStyle/>
              <a:p>
                <a:pPr lvl="0" algn="ctr">
                  <a:lnSpc>
                    <a:spcPct val="150000"/>
                  </a:lnSpc>
                  <a:spcAft>
                    <a:spcPts val="800"/>
                  </a:spcAft>
                  <a:defRPr/>
                </a:pPr>
                <a:r>
                  <a:rPr lang="en-US" altLang="zh-CN" sz="28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Make your phone smarter with HIKMICRO Thermal</a:t>
                </a:r>
              </a:p>
            </p:txBody>
          </p:sp>
          <p:sp>
            <p:nvSpPr>
              <p:cNvPr id="8" name="矩形 7"/>
              <p:cNvSpPr/>
              <p:nvPr/>
            </p:nvSpPr>
            <p:spPr>
              <a:xfrm>
                <a:off x="3469892" y="2795321"/>
                <a:ext cx="5252220" cy="379690"/>
              </a:xfrm>
              <a:prstGeom prst="rect">
                <a:avLst/>
              </a:prstGeom>
            </p:spPr>
            <p:txBody>
              <a:bodyPr wrap="none">
                <a:spAutoFit/>
              </a:bodyPr>
              <a:lstStyle/>
              <a:p>
                <a:pPr algn="ctr">
                  <a:lnSpc>
                    <a:spcPct val="150000"/>
                  </a:lnSpc>
                  <a:spcAft>
                    <a:spcPts val="800"/>
                  </a:spcAft>
                  <a:defRPr/>
                </a:pPr>
                <a:r>
                  <a:rPr lang="en-US" altLang="zh-CN"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256 x 192 IR Resolution | 25 Hz | ±2 °C or 2%</a:t>
                </a:r>
                <a:r>
                  <a:rPr lang="zh-CN" altLang="en-US"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r>
                  <a:rPr lang="en-US" altLang="zh-CN"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Accuracy | Mini Size</a:t>
                </a:r>
              </a:p>
            </p:txBody>
          </p:sp>
        </p:grpSp>
      </p:grpSp>
    </p:spTree>
    <p:extLst>
      <p:ext uri="{BB962C8B-B14F-4D97-AF65-F5344CB8AC3E}">
        <p14:creationId xmlns:p14="http://schemas.microsoft.com/office/powerpoint/2010/main" val="1997969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1" y="0"/>
            <a:ext cx="12185817" cy="6858000"/>
          </a:xfrm>
          <a:prstGeom prst="rect">
            <a:avLst/>
          </a:prstGeom>
        </p:spPr>
      </p:pic>
      <p:sp>
        <p:nvSpPr>
          <p:cNvPr id="6" name="矩形 5"/>
          <p:cNvSpPr/>
          <p:nvPr/>
        </p:nvSpPr>
        <p:spPr>
          <a:xfrm>
            <a:off x="6183" y="-142875"/>
            <a:ext cx="12185817" cy="6858000"/>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4" name="组合 3"/>
          <p:cNvGrpSpPr/>
          <p:nvPr/>
        </p:nvGrpSpPr>
        <p:grpSpPr>
          <a:xfrm>
            <a:off x="736600" y="2574920"/>
            <a:ext cx="10718800" cy="1665200"/>
            <a:chOff x="736600" y="2450237"/>
            <a:chExt cx="10718800" cy="1665200"/>
          </a:xfrm>
        </p:grpSpPr>
        <p:sp>
          <p:nvSpPr>
            <p:cNvPr id="2" name="矩形 1"/>
            <p:cNvSpPr/>
            <p:nvPr/>
          </p:nvSpPr>
          <p:spPr>
            <a:xfrm>
              <a:off x="736600" y="2450237"/>
              <a:ext cx="10718800" cy="1200329"/>
            </a:xfrm>
            <a:prstGeom prst="rect">
              <a:avLst/>
            </a:prstGeom>
          </p:spPr>
          <p:txBody>
            <a:bodyPr wrap="square">
              <a:spAutoFit/>
            </a:bodyPr>
            <a:lstStyle/>
            <a:p>
              <a:pPr algn="ctr"/>
              <a:r>
                <a:rPr lang="en-US" sz="36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Premium Performance,</a:t>
              </a:r>
            </a:p>
            <a:p>
              <a:pPr algn="ctr"/>
              <a:r>
                <a:rPr lang="en-US" sz="36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Small Package</a:t>
              </a:r>
            </a:p>
          </p:txBody>
        </p:sp>
        <p:sp>
          <p:nvSpPr>
            <p:cNvPr id="3" name="矩形 2"/>
            <p:cNvSpPr/>
            <p:nvPr/>
          </p:nvSpPr>
          <p:spPr>
            <a:xfrm>
              <a:off x="3662898" y="3650566"/>
              <a:ext cx="4866204" cy="464871"/>
            </a:xfrm>
            <a:prstGeom prst="rect">
              <a:avLst/>
            </a:prstGeom>
          </p:spPr>
          <p:txBody>
            <a:bodyPr wrap="none">
              <a:spAutoFit/>
            </a:bodyPr>
            <a:lstStyle/>
            <a:p>
              <a:pPr algn="ctr">
                <a:lnSpc>
                  <a:spcPct val="150000"/>
                </a:lnSpc>
                <a:spcAft>
                  <a:spcPts val="800"/>
                </a:spcAft>
                <a:defRPr/>
              </a:pPr>
              <a:r>
                <a:rPr lang="en-US" b="1"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Explore your world in thermal with high accuracy</a:t>
              </a:r>
            </a:p>
          </p:txBody>
        </p:sp>
      </p:grpSp>
    </p:spTree>
    <p:extLst>
      <p:ext uri="{BB962C8B-B14F-4D97-AF65-F5344CB8AC3E}">
        <p14:creationId xmlns:p14="http://schemas.microsoft.com/office/powerpoint/2010/main" val="3285552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2344" y="2185421"/>
            <a:ext cx="4488883" cy="2098715"/>
            <a:chOff x="1075744" y="2304534"/>
            <a:chExt cx="4488883" cy="2098715"/>
          </a:xfrm>
        </p:grpSpPr>
        <p:sp>
          <p:nvSpPr>
            <p:cNvPr id="2" name="矩形 1"/>
            <p:cNvSpPr/>
            <p:nvPr/>
          </p:nvSpPr>
          <p:spPr>
            <a:xfrm>
              <a:off x="1075744" y="2304534"/>
              <a:ext cx="4210768"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Super Clear Thermal Image</a:t>
              </a:r>
            </a:p>
          </p:txBody>
        </p:sp>
        <p:sp>
          <p:nvSpPr>
            <p:cNvPr id="3" name="矩形 2"/>
            <p:cNvSpPr/>
            <p:nvPr/>
          </p:nvSpPr>
          <p:spPr>
            <a:xfrm>
              <a:off x="1075744" y="3018254"/>
              <a:ext cx="4488883" cy="1384995"/>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Eco Series features a highly sensitive (NETD &lt; 40 mK) </a:t>
              </a:r>
              <a:r>
                <a:rPr lang="en-US"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VOx</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detector with a resolution of  256 x 192  (49,152) pixels, along with optimized image enhancement algorithms to provide clear thermal images.</a:t>
              </a:r>
            </a:p>
          </p:txBody>
        </p:sp>
      </p:gr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5944" y="908964"/>
            <a:ext cx="2654887" cy="3539851"/>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264" y="908964"/>
            <a:ext cx="2654889" cy="3539851"/>
          </a:xfrm>
          <a:prstGeom prst="rect">
            <a:avLst/>
          </a:prstGeom>
        </p:spPr>
      </p:pic>
      <p:grpSp>
        <p:nvGrpSpPr>
          <p:cNvPr id="10" name="组合 9"/>
          <p:cNvGrpSpPr/>
          <p:nvPr/>
        </p:nvGrpSpPr>
        <p:grpSpPr>
          <a:xfrm>
            <a:off x="6319592" y="4728669"/>
            <a:ext cx="4497614" cy="1965208"/>
            <a:chOff x="444923" y="4668858"/>
            <a:chExt cx="4883000" cy="2133600"/>
          </a:xfrm>
        </p:grpSpPr>
        <p:pic>
          <p:nvPicPr>
            <p:cNvPr id="7" name="图片 6"/>
            <p:cNvPicPr>
              <a:picLocks noChangeAspect="1"/>
            </p:cNvPicPr>
            <p:nvPr/>
          </p:nvPicPr>
          <p:blipFill>
            <a:blip r:embed="rId4"/>
            <a:stretch>
              <a:fillRect/>
            </a:stretch>
          </p:blipFill>
          <p:spPr>
            <a:xfrm>
              <a:off x="444923" y="4668858"/>
              <a:ext cx="2362200" cy="2133600"/>
            </a:xfrm>
            <a:prstGeom prst="rect">
              <a:avLst/>
            </a:prstGeom>
          </p:spPr>
        </p:pic>
        <p:pic>
          <p:nvPicPr>
            <p:cNvPr id="8" name="图片 7"/>
            <p:cNvPicPr>
              <a:picLocks noChangeAspect="1"/>
            </p:cNvPicPr>
            <p:nvPr/>
          </p:nvPicPr>
          <p:blipFill>
            <a:blip r:embed="rId5"/>
            <a:stretch>
              <a:fillRect/>
            </a:stretch>
          </p:blipFill>
          <p:spPr>
            <a:xfrm>
              <a:off x="2975248" y="4668858"/>
              <a:ext cx="2352675" cy="2105025"/>
            </a:xfrm>
            <a:prstGeom prst="rect">
              <a:avLst/>
            </a:prstGeom>
          </p:spPr>
        </p:pic>
      </p:grpSp>
    </p:spTree>
    <p:extLst>
      <p:ext uri="{BB962C8B-B14F-4D97-AF65-F5344CB8AC3E}">
        <p14:creationId xmlns:p14="http://schemas.microsoft.com/office/powerpoint/2010/main" val="980778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89144" y="2721852"/>
            <a:ext cx="5081135" cy="1418978"/>
            <a:chOff x="1075744" y="2304534"/>
            <a:chExt cx="5081135" cy="1418978"/>
          </a:xfrm>
        </p:grpSpPr>
        <p:sp>
          <p:nvSpPr>
            <p:cNvPr id="3" name="矩形 2"/>
            <p:cNvSpPr/>
            <p:nvPr/>
          </p:nvSpPr>
          <p:spPr>
            <a:xfrm>
              <a:off x="1075744" y="2304534"/>
              <a:ext cx="3193503"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 Hz Smooth Video</a:t>
              </a:r>
            </a:p>
          </p:txBody>
        </p:sp>
        <p:sp>
          <p:nvSpPr>
            <p:cNvPr id="4" name="矩形 3"/>
            <p:cNvSpPr/>
            <p:nvPr/>
          </p:nvSpPr>
          <p:spPr>
            <a:xfrm>
              <a:off x="1075744" y="3018254"/>
              <a:ext cx="5081135" cy="705258"/>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 Hz image refresh provides a smooth image and video while panning across scenes or viewing moving items</a:t>
              </a:r>
            </a:p>
          </p:txBody>
        </p:sp>
      </p:grpSp>
      <p:pic>
        <p:nvPicPr>
          <p:cNvPr id="5" name="20221122154526749">
            <a:hlinkClick r:id="" action="ppaction://media"/>
          </p:cNvPr>
          <p:cNvPicPr>
            <a:picLocks noChangeAspect="1"/>
          </p:cNvPicPr>
          <p:nvPr>
            <a:videoFile r:link="rId1"/>
            <p:extLst>
              <p:ext uri="{DAA4B4D4-6D71-4841-9C94-3DE7FCFB9230}">
                <p14:media xmlns:p14="http://schemas.microsoft.com/office/powerpoint/2010/main" r:embed="rId2">
                  <p14:trim st="8473" end="6329"/>
                </p14:media>
              </p:ext>
            </p:extLst>
          </p:nvPr>
        </p:nvPicPr>
        <p:blipFill>
          <a:blip r:embed="rId6"/>
          <a:stretch>
            <a:fillRect/>
          </a:stretch>
        </p:blipFill>
        <p:spPr>
          <a:xfrm>
            <a:off x="455126" y="737399"/>
            <a:ext cx="2976679" cy="3968905"/>
          </a:xfrm>
          <a:prstGeom prst="rect">
            <a:avLst/>
          </a:prstGeom>
        </p:spPr>
      </p:pic>
      <p:pic>
        <p:nvPicPr>
          <p:cNvPr id="6" name="2022112310594749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3572135" y="2377575"/>
            <a:ext cx="2976679" cy="3968905"/>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5660" y="4318869"/>
            <a:ext cx="387435" cy="387435"/>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662670" y="5959045"/>
            <a:ext cx="387435" cy="387435"/>
          </a:xfrm>
          <a:prstGeom prst="rect">
            <a:avLst/>
          </a:prstGeom>
        </p:spPr>
      </p:pic>
      <p:pic>
        <p:nvPicPr>
          <p:cNvPr id="9" name="图片 8"/>
          <p:cNvPicPr>
            <a:picLocks noChangeAspect="1"/>
          </p:cNvPicPr>
          <p:nvPr/>
        </p:nvPicPr>
        <p:blipFill>
          <a:blip r:embed="rId9"/>
          <a:stretch>
            <a:fillRect/>
          </a:stretch>
        </p:blipFill>
        <p:spPr>
          <a:xfrm>
            <a:off x="739377" y="4901565"/>
            <a:ext cx="2175766" cy="1956435"/>
          </a:xfrm>
          <a:prstGeom prst="rect">
            <a:avLst/>
          </a:prstGeom>
        </p:spPr>
      </p:pic>
    </p:spTree>
    <p:extLst>
      <p:ext uri="{BB962C8B-B14F-4D97-AF65-F5344CB8AC3E}">
        <p14:creationId xmlns:p14="http://schemas.microsoft.com/office/powerpoint/2010/main" val="26934450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vol="80000">
                <p:cTn id="13" fill="hold" display="0">
                  <p:stCondLst>
                    <p:cond delay="indefinite"/>
                  </p:st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2344" y="2560269"/>
            <a:ext cx="4601156" cy="2015936"/>
            <a:chOff x="1075744" y="2304534"/>
            <a:chExt cx="6475953" cy="2015936"/>
          </a:xfrm>
        </p:grpSpPr>
        <p:sp>
          <p:nvSpPr>
            <p:cNvPr id="3" name="矩形 2"/>
            <p:cNvSpPr/>
            <p:nvPr/>
          </p:nvSpPr>
          <p:spPr>
            <a:xfrm>
              <a:off x="1075744" y="2304534"/>
              <a:ext cx="5021323" cy="954107"/>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Accurate Temperature </a:t>
              </a:r>
            </a:p>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Measurements</a:t>
              </a:r>
            </a:p>
          </p:txBody>
        </p:sp>
        <p:sp>
          <p:nvSpPr>
            <p:cNvPr id="4" name="矩形 3"/>
            <p:cNvSpPr/>
            <p:nvPr/>
          </p:nvSpPr>
          <p:spPr>
            <a:xfrm>
              <a:off x="1075744" y="3258641"/>
              <a:ext cx="6475953" cy="1061829"/>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Eco Series accurately measures temperatures from -20°C (-4°F) to 350°C (662°F), with a temperature accuracy up to ±2°C (±0.5°F) / ± 2 %.</a:t>
              </a:r>
            </a:p>
          </p:txBody>
        </p:sp>
      </p:grpSp>
      <p:pic>
        <p:nvPicPr>
          <p:cNvPr id="5" name="图片 4"/>
          <p:cNvPicPr>
            <a:picLocks noChangeAspect="1"/>
          </p:cNvPicPr>
          <p:nvPr/>
        </p:nvPicPr>
        <p:blipFill>
          <a:blip r:embed="rId2">
            <a:clrChange>
              <a:clrFrom>
                <a:srgbClr val="F4F4F4"/>
              </a:clrFrom>
              <a:clrTo>
                <a:srgbClr val="F4F4F4">
                  <a:alpha val="0"/>
                </a:srgbClr>
              </a:clrTo>
            </a:clrChange>
          </a:blip>
          <a:stretch>
            <a:fillRect/>
          </a:stretch>
        </p:blipFill>
        <p:spPr>
          <a:xfrm>
            <a:off x="5260975" y="2199251"/>
            <a:ext cx="6316302" cy="3325249"/>
          </a:xfrm>
          <a:prstGeom prst="rect">
            <a:avLst/>
          </a:prstGeom>
        </p:spPr>
      </p:pic>
    </p:spTree>
    <p:extLst>
      <p:ext uri="{BB962C8B-B14F-4D97-AF65-F5344CB8AC3E}">
        <p14:creationId xmlns:p14="http://schemas.microsoft.com/office/powerpoint/2010/main" val="2541226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89143" y="2560269"/>
            <a:ext cx="5081135" cy="1418978"/>
            <a:chOff x="1075744" y="2304534"/>
            <a:chExt cx="5081135" cy="1418978"/>
          </a:xfrm>
        </p:grpSpPr>
        <p:sp>
          <p:nvSpPr>
            <p:cNvPr id="3" name="矩形 2"/>
            <p:cNvSpPr/>
            <p:nvPr/>
          </p:nvSpPr>
          <p:spPr>
            <a:xfrm>
              <a:off x="1075744" y="2304534"/>
              <a:ext cx="1606274"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 Size </a:t>
              </a:r>
            </a:p>
          </p:txBody>
        </p:sp>
        <p:sp>
          <p:nvSpPr>
            <p:cNvPr id="4" name="矩形 3"/>
            <p:cNvSpPr/>
            <p:nvPr/>
          </p:nvSpPr>
          <p:spPr>
            <a:xfrm>
              <a:off x="1075744" y="3018254"/>
              <a:ext cx="5081135" cy="705258"/>
            </a:xfrm>
            <a:prstGeom prst="rect">
              <a:avLst/>
            </a:prstGeom>
          </p:spPr>
          <p:txBody>
            <a:bodyPr wrap="square">
              <a:spAutoFit/>
            </a:bodyPr>
            <a:lstStyle/>
            <a:p>
              <a:pPr>
                <a:lnSpc>
                  <a:spcPct val="150000"/>
                </a:lnSpc>
                <a:spcAft>
                  <a:spcPts val="800"/>
                </a:spcAft>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t’ll fit in your pocket, tool bag, or anywhere convenient for quick and easy access.</a:t>
              </a:r>
            </a:p>
          </p:txBody>
        </p:sp>
      </p:grpSp>
      <p:pic>
        <p:nvPicPr>
          <p:cNvPr id="5" name="图片 4"/>
          <p:cNvPicPr>
            <a:picLocks noChangeAspect="1"/>
          </p:cNvPicPr>
          <p:nvPr/>
        </p:nvPicPr>
        <p:blipFill>
          <a:blip r:embed="rId2"/>
          <a:stretch>
            <a:fillRect/>
          </a:stretch>
        </p:blipFill>
        <p:spPr>
          <a:xfrm>
            <a:off x="131214" y="746084"/>
            <a:ext cx="3857625" cy="2724150"/>
          </a:xfrm>
          <a:prstGeom prst="rect">
            <a:avLst/>
          </a:prstGeom>
        </p:spPr>
      </p:pic>
      <p:sp>
        <p:nvSpPr>
          <p:cNvPr id="6" name="矩形 5"/>
          <p:cNvSpPr/>
          <p:nvPr/>
        </p:nvSpPr>
        <p:spPr>
          <a:xfrm>
            <a:off x="3764155" y="1913938"/>
            <a:ext cx="1900072" cy="646331"/>
          </a:xfrm>
          <a:prstGeom prst="rect">
            <a:avLst/>
          </a:prstGeom>
        </p:spPr>
        <p:txBody>
          <a:bodyPr wrap="none">
            <a:spAutoFit/>
          </a:bodyPr>
          <a:lstStyle/>
          <a:p>
            <a:r>
              <a:rPr lang="en-US" altLang="zh-CN"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a:t>
            </a:r>
            <a:r>
              <a:rPr lang="en-US" altLang="zh-CN"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p>
            <a:r>
              <a:rPr lang="en-US"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only 26 g (0.92 </a:t>
            </a:r>
            <a:r>
              <a:rPr lang="en-US"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oz</a:t>
            </a:r>
            <a:r>
              <a:rPr lang="en-US"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lang="en-US" dirty="0">
              <a:latin typeface="Calibri" panose="020F0502020204030204" pitchFamily="34" charset="0"/>
              <a:cs typeface="Calibri" panose="020F0502020204030204" pitchFamily="34" charset="0"/>
              <a:sym typeface="Calibri" panose="020F0502020204030204" pitchFamily="34" charset="0"/>
            </a:endParaRPr>
          </a:p>
        </p:txBody>
      </p:sp>
      <p:sp>
        <p:nvSpPr>
          <p:cNvPr id="8" name="矩形 7"/>
          <p:cNvSpPr/>
          <p:nvPr/>
        </p:nvSpPr>
        <p:spPr>
          <a:xfrm>
            <a:off x="1399327" y="4531014"/>
            <a:ext cx="1900072" cy="646331"/>
          </a:xfrm>
          <a:prstGeom prst="rect">
            <a:avLst/>
          </a:prstGeom>
        </p:spPr>
        <p:txBody>
          <a:bodyPr wrap="none">
            <a:spAutoFit/>
          </a:bodyPr>
          <a:lstStyle/>
          <a:p>
            <a:r>
              <a:rPr lang="en-US" altLang="zh-CN"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Mini2Plus</a:t>
            </a:r>
            <a:r>
              <a:rPr lang="en-US" altLang="zh-CN"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p>
            <a:r>
              <a:rPr lang="en-US"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only 24 g (0.85 </a:t>
            </a:r>
            <a:r>
              <a:rPr lang="en-US"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oz</a:t>
            </a:r>
            <a:r>
              <a:rPr lang="en-US"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lang="en-US" dirty="0">
              <a:latin typeface="Calibri" panose="020F0502020204030204" pitchFamily="34" charset="0"/>
              <a:cs typeface="Calibri" panose="020F0502020204030204" pitchFamily="34" charset="0"/>
              <a:sym typeface="Calibri" panose="020F0502020204030204" pitchFamily="34" charset="0"/>
            </a:endParaRPr>
          </a:p>
        </p:txBody>
      </p:sp>
      <p:pic>
        <p:nvPicPr>
          <p:cNvPr id="10" name="图片 9"/>
          <p:cNvPicPr>
            <a:picLocks noChangeAspect="1"/>
          </p:cNvPicPr>
          <p:nvPr/>
        </p:nvPicPr>
        <p:blipFill>
          <a:blip r:embed="rId3"/>
          <a:stretch>
            <a:fillRect/>
          </a:stretch>
        </p:blipFill>
        <p:spPr>
          <a:xfrm>
            <a:off x="3337658" y="3470234"/>
            <a:ext cx="3078281" cy="3067518"/>
          </a:xfrm>
          <a:prstGeom prst="rect">
            <a:avLst/>
          </a:prstGeom>
        </p:spPr>
      </p:pic>
    </p:spTree>
    <p:extLst>
      <p:ext uri="{BB962C8B-B14F-4D97-AF65-F5344CB8AC3E}">
        <p14:creationId xmlns:p14="http://schemas.microsoft.com/office/powerpoint/2010/main" val="155833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2" y="0"/>
            <a:ext cx="12185817" cy="6858000"/>
          </a:xfrm>
          <a:prstGeom prst="rect">
            <a:avLst/>
          </a:prstGeom>
        </p:spPr>
      </p:pic>
      <p:sp>
        <p:nvSpPr>
          <p:cNvPr id="6" name="矩形 5"/>
          <p:cNvSpPr/>
          <p:nvPr/>
        </p:nvSpPr>
        <p:spPr>
          <a:xfrm>
            <a:off x="3092" y="0"/>
            <a:ext cx="12185817"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4" name="组合 3"/>
          <p:cNvGrpSpPr/>
          <p:nvPr/>
        </p:nvGrpSpPr>
        <p:grpSpPr>
          <a:xfrm>
            <a:off x="736600" y="2574920"/>
            <a:ext cx="10718800" cy="1665200"/>
            <a:chOff x="736600" y="2450237"/>
            <a:chExt cx="10718800" cy="1665200"/>
          </a:xfrm>
        </p:grpSpPr>
        <p:sp>
          <p:nvSpPr>
            <p:cNvPr id="2" name="矩形 1"/>
            <p:cNvSpPr/>
            <p:nvPr/>
          </p:nvSpPr>
          <p:spPr>
            <a:xfrm>
              <a:off x="736600" y="2450237"/>
              <a:ext cx="10718800" cy="1200329"/>
            </a:xfrm>
            <a:prstGeom prst="rect">
              <a:avLst/>
            </a:prstGeom>
          </p:spPr>
          <p:txBody>
            <a:bodyPr wrap="square">
              <a:spAutoFit/>
            </a:bodyPr>
            <a:lstStyle/>
            <a:p>
              <a:pPr algn="ctr"/>
              <a:r>
                <a:rPr lang="en-US" sz="36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Ready for any job </a:t>
              </a:r>
            </a:p>
            <a:p>
              <a:pPr algn="ctr"/>
              <a:r>
                <a:rPr lang="en-US" sz="36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or just for fun </a:t>
              </a:r>
            </a:p>
          </p:txBody>
        </p:sp>
        <p:sp>
          <p:nvSpPr>
            <p:cNvPr id="3" name="矩形 2"/>
            <p:cNvSpPr/>
            <p:nvPr/>
          </p:nvSpPr>
          <p:spPr>
            <a:xfrm>
              <a:off x="3340853" y="3650566"/>
              <a:ext cx="5510290" cy="464871"/>
            </a:xfrm>
            <a:prstGeom prst="rect">
              <a:avLst/>
            </a:prstGeom>
          </p:spPr>
          <p:txBody>
            <a:bodyPr wrap="none">
              <a:spAutoFit/>
            </a:bodyPr>
            <a:lstStyle/>
            <a:p>
              <a:pPr algn="ctr">
                <a:lnSpc>
                  <a:spcPct val="150000"/>
                </a:lnSpc>
                <a:spcAft>
                  <a:spcPts val="800"/>
                </a:spcAft>
                <a:defRPr/>
              </a:pPr>
              <a:r>
                <a:rPr lang="en-US" b="1"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Small, easy to carry, and ready 24/7 for almost anything</a:t>
              </a:r>
            </a:p>
          </p:txBody>
        </p:sp>
      </p:grpSp>
    </p:spTree>
    <p:extLst>
      <p:ext uri="{BB962C8B-B14F-4D97-AF65-F5344CB8AC3E}">
        <p14:creationId xmlns:p14="http://schemas.microsoft.com/office/powerpoint/2010/main" val="3559984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2344" y="2721852"/>
            <a:ext cx="5081135" cy="1418978"/>
            <a:chOff x="1075744" y="2304534"/>
            <a:chExt cx="5081135" cy="1418978"/>
          </a:xfrm>
        </p:grpSpPr>
        <p:sp>
          <p:nvSpPr>
            <p:cNvPr id="2" name="矩形 1"/>
            <p:cNvSpPr/>
            <p:nvPr/>
          </p:nvSpPr>
          <p:spPr>
            <a:xfrm>
              <a:off x="1075744" y="2304534"/>
              <a:ext cx="2172326"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Plug and Play</a:t>
              </a:r>
            </a:p>
          </p:txBody>
        </p:sp>
        <p:sp>
          <p:nvSpPr>
            <p:cNvPr id="3" name="矩形 2"/>
            <p:cNvSpPr/>
            <p:nvPr/>
          </p:nvSpPr>
          <p:spPr>
            <a:xfrm>
              <a:off x="1075744" y="3018254"/>
              <a:ext cx="5081135" cy="705258"/>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Instantly attaches to your smart phone or tablet and ready to go in seconds</a:t>
              </a:r>
            </a:p>
          </p:txBody>
        </p:sp>
      </p:grpSp>
      <p:pic>
        <p:nvPicPr>
          <p:cNvPr id="5" name="图片 4"/>
          <p:cNvPicPr>
            <a:picLocks noChangeAspect="1"/>
          </p:cNvPicPr>
          <p:nvPr/>
        </p:nvPicPr>
        <p:blipFill>
          <a:blip r:embed="rId2"/>
          <a:stretch>
            <a:fillRect/>
          </a:stretch>
        </p:blipFill>
        <p:spPr>
          <a:xfrm>
            <a:off x="5794484" y="1518416"/>
            <a:ext cx="6012003" cy="3663184"/>
          </a:xfrm>
          <a:prstGeom prst="rect">
            <a:avLst/>
          </a:prstGeom>
        </p:spPr>
      </p:pic>
    </p:spTree>
    <p:extLst>
      <p:ext uri="{BB962C8B-B14F-4D97-AF65-F5344CB8AC3E}">
        <p14:creationId xmlns:p14="http://schemas.microsoft.com/office/powerpoint/2010/main" val="3550751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89144" y="2721852"/>
            <a:ext cx="5081135" cy="2098715"/>
            <a:chOff x="1075744" y="2304534"/>
            <a:chExt cx="5081135" cy="2098715"/>
          </a:xfrm>
        </p:grpSpPr>
        <p:sp>
          <p:nvSpPr>
            <p:cNvPr id="6" name="矩形 5"/>
            <p:cNvSpPr/>
            <p:nvPr/>
          </p:nvSpPr>
          <p:spPr>
            <a:xfrm>
              <a:off x="1075744" y="2304534"/>
              <a:ext cx="2076274"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Battery-free </a:t>
              </a:r>
            </a:p>
          </p:txBody>
        </p:sp>
        <p:sp>
          <p:nvSpPr>
            <p:cNvPr id="7" name="矩形 6"/>
            <p:cNvSpPr/>
            <p:nvPr/>
          </p:nvSpPr>
          <p:spPr>
            <a:xfrm>
              <a:off x="1075744" y="3018254"/>
              <a:ext cx="5081135" cy="1384995"/>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Eco Series is battery-free so you’ll never need to charge it up or find a charger cable. It’s powered by your phone, designed to run on very little power to maximize your mobile device run time, and ready whenever you are.</a:t>
              </a:r>
            </a:p>
          </p:txBody>
        </p:sp>
      </p:grpSp>
      <p:pic>
        <p:nvPicPr>
          <p:cNvPr id="2" name="图片 1"/>
          <p:cNvPicPr>
            <a:picLocks noChangeAspect="1"/>
          </p:cNvPicPr>
          <p:nvPr/>
        </p:nvPicPr>
        <p:blipFill>
          <a:blip r:embed="rId2"/>
          <a:stretch>
            <a:fillRect/>
          </a:stretch>
        </p:blipFill>
        <p:spPr>
          <a:xfrm>
            <a:off x="404155" y="2983462"/>
            <a:ext cx="5878867" cy="1676755"/>
          </a:xfrm>
          <a:prstGeom prst="rect">
            <a:avLst/>
          </a:prstGeom>
        </p:spPr>
      </p:pic>
    </p:spTree>
    <p:extLst>
      <p:ext uri="{BB962C8B-B14F-4D97-AF65-F5344CB8AC3E}">
        <p14:creationId xmlns:p14="http://schemas.microsoft.com/office/powerpoint/2010/main" val="421896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2344" y="2379643"/>
            <a:ext cx="5081135" cy="2098715"/>
            <a:chOff x="1075744" y="2304534"/>
            <a:chExt cx="5081135" cy="2098715"/>
          </a:xfrm>
        </p:grpSpPr>
        <p:sp>
          <p:nvSpPr>
            <p:cNvPr id="2" name="矩形 1"/>
            <p:cNvSpPr/>
            <p:nvPr/>
          </p:nvSpPr>
          <p:spPr>
            <a:xfrm>
              <a:off x="1075744" y="2304534"/>
              <a:ext cx="3195940"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Durable and Rugged</a:t>
              </a:r>
            </a:p>
          </p:txBody>
        </p:sp>
        <p:sp>
          <p:nvSpPr>
            <p:cNvPr id="3" name="矩形 2"/>
            <p:cNvSpPr/>
            <p:nvPr/>
          </p:nvSpPr>
          <p:spPr>
            <a:xfrm>
              <a:off x="1075744" y="3018254"/>
              <a:ext cx="5081135" cy="1384995"/>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Designed for where you work, live or relax, the Mini2 Series features IP40-rated aluminum alloy housings, passes strict drop tests up to 1 meter (3.3 feet), and comes with a three-year warranty.</a:t>
              </a:r>
            </a:p>
          </p:txBody>
        </p:sp>
      </p:grpSp>
      <p:pic>
        <p:nvPicPr>
          <p:cNvPr id="5" name="图片 4"/>
          <p:cNvPicPr>
            <a:picLocks noChangeAspect="1"/>
          </p:cNvPicPr>
          <p:nvPr/>
        </p:nvPicPr>
        <p:blipFill>
          <a:blip r:embed="rId2">
            <a:clrChange>
              <a:clrFrom>
                <a:srgbClr val="FCFCFC"/>
              </a:clrFrom>
              <a:clrTo>
                <a:srgbClr val="FCFCFC">
                  <a:alpha val="0"/>
                </a:srgbClr>
              </a:clrTo>
            </a:clrChange>
          </a:blip>
          <a:stretch>
            <a:fillRect/>
          </a:stretch>
        </p:blipFill>
        <p:spPr>
          <a:xfrm>
            <a:off x="5204896" y="1572419"/>
            <a:ext cx="6720754" cy="3713163"/>
          </a:xfrm>
          <a:prstGeom prst="rect">
            <a:avLst/>
          </a:prstGeom>
        </p:spPr>
      </p:pic>
      <p:pic>
        <p:nvPicPr>
          <p:cNvPr id="7" name="图片 6"/>
          <p:cNvPicPr>
            <a:picLocks noChangeAspect="1"/>
          </p:cNvPicPr>
          <p:nvPr/>
        </p:nvPicPr>
        <p:blipFill>
          <a:blip r:embed="rId3">
            <a:clrChange>
              <a:clrFrom>
                <a:srgbClr val="080404"/>
              </a:clrFrom>
              <a:clrTo>
                <a:srgbClr val="080404">
                  <a:alpha val="0"/>
                </a:srgbClr>
              </a:clrTo>
            </a:clrChange>
          </a:blip>
          <a:stretch>
            <a:fillRect/>
          </a:stretch>
        </p:blipFill>
        <p:spPr>
          <a:xfrm>
            <a:off x="9940758" y="2902863"/>
            <a:ext cx="1794392" cy="2238167"/>
          </a:xfrm>
          <a:prstGeom prst="rect">
            <a:avLst/>
          </a:prstGeom>
        </p:spPr>
      </p:pic>
    </p:spTree>
    <p:extLst>
      <p:ext uri="{BB962C8B-B14F-4D97-AF65-F5344CB8AC3E}">
        <p14:creationId xmlns:p14="http://schemas.microsoft.com/office/powerpoint/2010/main" val="207815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1" y="0"/>
            <a:ext cx="12185817" cy="6858000"/>
          </a:xfrm>
          <a:prstGeom prst="rect">
            <a:avLst/>
          </a:prstGeom>
        </p:spPr>
      </p:pic>
      <p:sp>
        <p:nvSpPr>
          <p:cNvPr id="6" name="矩形 5"/>
          <p:cNvSpPr/>
          <p:nvPr/>
        </p:nvSpPr>
        <p:spPr>
          <a:xfrm>
            <a:off x="3090" y="0"/>
            <a:ext cx="12185817"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4" name="组合 3"/>
          <p:cNvGrpSpPr/>
          <p:nvPr/>
        </p:nvGrpSpPr>
        <p:grpSpPr>
          <a:xfrm>
            <a:off x="736600" y="2876381"/>
            <a:ext cx="10718800" cy="1111202"/>
            <a:chOff x="736600" y="2450237"/>
            <a:chExt cx="10718800" cy="1111202"/>
          </a:xfrm>
        </p:grpSpPr>
        <p:sp>
          <p:nvSpPr>
            <p:cNvPr id="2" name="矩形 1"/>
            <p:cNvSpPr/>
            <p:nvPr/>
          </p:nvSpPr>
          <p:spPr>
            <a:xfrm>
              <a:off x="736600" y="2450237"/>
              <a:ext cx="10718800" cy="646331"/>
            </a:xfrm>
            <a:prstGeom prst="rect">
              <a:avLst/>
            </a:prstGeom>
          </p:spPr>
          <p:txBody>
            <a:bodyPr wrap="square">
              <a:spAutoFit/>
            </a:bodyPr>
            <a:lstStyle/>
            <a:p>
              <a:pPr algn="ctr"/>
              <a:r>
                <a:rPr lang="en-US" sz="36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Eco Series</a:t>
              </a:r>
            </a:p>
          </p:txBody>
        </p:sp>
        <p:sp>
          <p:nvSpPr>
            <p:cNvPr id="3" name="矩形 2"/>
            <p:cNvSpPr/>
            <p:nvPr/>
          </p:nvSpPr>
          <p:spPr>
            <a:xfrm>
              <a:off x="5022277" y="3096568"/>
              <a:ext cx="2147446" cy="464871"/>
            </a:xfrm>
            <a:prstGeom prst="rect">
              <a:avLst/>
            </a:prstGeom>
          </p:spPr>
          <p:txBody>
            <a:bodyPr wrap="none">
              <a:spAutoFit/>
            </a:bodyPr>
            <a:lstStyle/>
            <a:p>
              <a:pPr algn="ctr">
                <a:lnSpc>
                  <a:spcPct val="150000"/>
                </a:lnSpc>
                <a:spcAft>
                  <a:spcPts val="800"/>
                </a:spcAft>
                <a:defRPr/>
              </a:pPr>
              <a:r>
                <a:rPr lang="en-US" b="1"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Connecting with you</a:t>
              </a:r>
            </a:p>
          </p:txBody>
        </p:sp>
      </p:grpSp>
    </p:spTree>
    <p:extLst>
      <p:ext uri="{BB962C8B-B14F-4D97-AF65-F5344CB8AC3E}">
        <p14:creationId xmlns:p14="http://schemas.microsoft.com/office/powerpoint/2010/main" val="1805260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244644" y="1913939"/>
            <a:ext cx="5081135" cy="2745045"/>
            <a:chOff x="1075744" y="2304534"/>
            <a:chExt cx="5081135" cy="2745045"/>
          </a:xfrm>
        </p:grpSpPr>
        <p:sp>
          <p:nvSpPr>
            <p:cNvPr id="6" name="矩形 5"/>
            <p:cNvSpPr/>
            <p:nvPr/>
          </p:nvSpPr>
          <p:spPr>
            <a:xfrm>
              <a:off x="1075744" y="2304534"/>
              <a:ext cx="4603761"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Multiple Practical Accessories</a:t>
              </a:r>
            </a:p>
          </p:txBody>
        </p:sp>
        <p:sp>
          <p:nvSpPr>
            <p:cNvPr id="7" name="矩形 6"/>
            <p:cNvSpPr/>
            <p:nvPr/>
          </p:nvSpPr>
          <p:spPr>
            <a:xfrm>
              <a:off x="1075744" y="3018254"/>
              <a:ext cx="5081135" cy="2031325"/>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 40 cm (15.75 in) extending cord connects between your device and the camera allowing remote viewing, inspection through narrow, confined openings,  or difficult to reach places. Also included is a 18 mm extended connector to accommodate smartphones or tablets in a protective case. A protective case is provided for storing your camera and keeping it free of scratches.</a:t>
              </a:r>
            </a:p>
          </p:txBody>
        </p:sp>
      </p:gr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142" y="1493024"/>
            <a:ext cx="5080000" cy="3810000"/>
          </a:xfrm>
          <a:prstGeom prst="rect">
            <a:avLst/>
          </a:prstGeom>
        </p:spPr>
      </p:pic>
      <p:pic>
        <p:nvPicPr>
          <p:cNvPr id="8" name="图片 7"/>
          <p:cNvPicPr>
            <a:picLocks noChangeAspect="1"/>
          </p:cNvPicPr>
          <p:nvPr/>
        </p:nvPicPr>
        <p:blipFill>
          <a:blip r:embed="rId3">
            <a:clrChange>
              <a:clrFrom>
                <a:srgbClr val="F3F3F3"/>
              </a:clrFrom>
              <a:clrTo>
                <a:srgbClr val="F3F3F3">
                  <a:alpha val="0"/>
                </a:srgbClr>
              </a:clrTo>
            </a:clrChange>
          </a:blip>
          <a:stretch>
            <a:fillRect/>
          </a:stretch>
        </p:blipFill>
        <p:spPr>
          <a:xfrm>
            <a:off x="4835260" y="4833346"/>
            <a:ext cx="1641612" cy="2024654"/>
          </a:xfrm>
          <a:prstGeom prst="rect">
            <a:avLst/>
          </a:prstGeom>
        </p:spPr>
      </p:pic>
      <p:grpSp>
        <p:nvGrpSpPr>
          <p:cNvPr id="17" name="组合 16"/>
          <p:cNvGrpSpPr/>
          <p:nvPr/>
        </p:nvGrpSpPr>
        <p:grpSpPr>
          <a:xfrm>
            <a:off x="5851747" y="5704114"/>
            <a:ext cx="692818" cy="740228"/>
            <a:chOff x="5851747" y="5704114"/>
            <a:chExt cx="692818" cy="740228"/>
          </a:xfrm>
        </p:grpSpPr>
        <p:cxnSp>
          <p:nvCxnSpPr>
            <p:cNvPr id="9" name="直接连接符 8"/>
            <p:cNvCxnSpPr/>
            <p:nvPr/>
          </p:nvCxnSpPr>
          <p:spPr>
            <a:xfrm>
              <a:off x="6012415" y="5704114"/>
              <a:ext cx="464457" cy="0"/>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cxnSp>
          <p:nvCxnSpPr>
            <p:cNvPr id="10" name="直接连接符 9"/>
            <p:cNvCxnSpPr/>
            <p:nvPr/>
          </p:nvCxnSpPr>
          <p:spPr>
            <a:xfrm>
              <a:off x="6012415" y="6444342"/>
              <a:ext cx="464457" cy="0"/>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cxnSp>
          <p:nvCxnSpPr>
            <p:cNvPr id="12" name="直接连接符 11"/>
            <p:cNvCxnSpPr/>
            <p:nvPr/>
          </p:nvCxnSpPr>
          <p:spPr>
            <a:xfrm>
              <a:off x="6244643" y="5704114"/>
              <a:ext cx="0" cy="141559"/>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cxnSp>
          <p:nvCxnSpPr>
            <p:cNvPr id="13" name="直接连接符 12"/>
            <p:cNvCxnSpPr/>
            <p:nvPr/>
          </p:nvCxnSpPr>
          <p:spPr>
            <a:xfrm>
              <a:off x="6244643" y="6255657"/>
              <a:ext cx="0" cy="188685"/>
            </a:xfrm>
            <a:prstGeom prst="line">
              <a:avLst/>
            </a:prstGeom>
            <a:ln>
              <a:solidFill>
                <a:srgbClr val="E95335"/>
              </a:solidFill>
            </a:ln>
          </p:spPr>
          <p:style>
            <a:lnRef idx="3">
              <a:schemeClr val="dk1"/>
            </a:lnRef>
            <a:fillRef idx="0">
              <a:schemeClr val="dk1"/>
            </a:fillRef>
            <a:effectRef idx="2">
              <a:schemeClr val="dk1"/>
            </a:effectRef>
            <a:fontRef idx="minor">
              <a:schemeClr val="tx1"/>
            </a:fontRef>
          </p:style>
        </p:cxnSp>
        <p:sp>
          <p:nvSpPr>
            <p:cNvPr id="16" name="文本框 15"/>
            <p:cNvSpPr txBox="1"/>
            <p:nvPr/>
          </p:nvSpPr>
          <p:spPr>
            <a:xfrm>
              <a:off x="5851747" y="5920340"/>
              <a:ext cx="692818" cy="307777"/>
            </a:xfrm>
            <a:prstGeom prst="rect">
              <a:avLst/>
            </a:prstGeom>
            <a:noFill/>
          </p:spPr>
          <p:txBody>
            <a:bodyPr wrap="none" rtlCol="0">
              <a:spAutoFit/>
            </a:bodyPr>
            <a:lstStyle/>
            <a:p>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18 mm</a:t>
              </a:r>
            </a:p>
          </p:txBody>
        </p:sp>
      </p:grpSp>
    </p:spTree>
    <p:extLst>
      <p:ext uri="{BB962C8B-B14F-4D97-AF65-F5344CB8AC3E}">
        <p14:creationId xmlns:p14="http://schemas.microsoft.com/office/powerpoint/2010/main" val="341473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2344" y="2469540"/>
            <a:ext cx="5081135" cy="2015936"/>
            <a:chOff x="1075744" y="2304534"/>
            <a:chExt cx="5081135" cy="2015936"/>
          </a:xfrm>
        </p:grpSpPr>
        <p:sp>
          <p:nvSpPr>
            <p:cNvPr id="2" name="矩形 1"/>
            <p:cNvSpPr/>
            <p:nvPr/>
          </p:nvSpPr>
          <p:spPr>
            <a:xfrm>
              <a:off x="1075744" y="2304534"/>
              <a:ext cx="3879395" cy="954107"/>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APP </a:t>
              </a:r>
            </a:p>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for smartphone or tablet</a:t>
              </a:r>
            </a:p>
          </p:txBody>
        </p:sp>
        <p:sp>
          <p:nvSpPr>
            <p:cNvPr id="3" name="矩形 2"/>
            <p:cNvSpPr/>
            <p:nvPr/>
          </p:nvSpPr>
          <p:spPr>
            <a:xfrm>
              <a:off x="1075744" y="3258641"/>
              <a:ext cx="5081135" cy="1061829"/>
            </a:xfrm>
            <a:prstGeom prst="rect">
              <a:avLst/>
            </a:prstGeom>
          </p:spPr>
          <p:txBody>
            <a:bodyPr wrap="square">
              <a:spAutoFit/>
            </a:bodyPr>
            <a:lstStyle/>
            <a:p>
              <a:pPr>
                <a:lnSpc>
                  <a:spcPct val="150000"/>
                </a:lnSpc>
                <a:spcAft>
                  <a:spcPts val="800"/>
                </a:spcAft>
                <a:defRPr/>
              </a:pPr>
              <a:r>
                <a:rPr lang="en-US"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Min2</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series is compatible with our free HIKMICRO Viewer for smartphones providing a user friendly user interface and the link to operating the camera</a:t>
              </a:r>
            </a:p>
          </p:txBody>
        </p:sp>
      </p:grpSp>
      <p:grpSp>
        <p:nvGrpSpPr>
          <p:cNvPr id="13" name="组合 12"/>
          <p:cNvGrpSpPr/>
          <p:nvPr/>
        </p:nvGrpSpPr>
        <p:grpSpPr>
          <a:xfrm>
            <a:off x="7360293" y="5525117"/>
            <a:ext cx="6045884" cy="1103856"/>
            <a:chOff x="11651007" y="1668782"/>
            <a:chExt cx="10117922" cy="1847328"/>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33095" y="2046081"/>
              <a:ext cx="3911599" cy="1470029"/>
            </a:xfrm>
            <a:prstGeom prst="rect">
              <a:avLst/>
            </a:prstGeom>
          </p:spPr>
        </p:pic>
        <p:pic>
          <p:nvPicPr>
            <p:cNvPr id="6" name="图片 5"/>
            <p:cNvPicPr>
              <a:picLocks noChangeAspect="1"/>
            </p:cNvPicPr>
            <p:nvPr/>
          </p:nvPicPr>
          <p:blipFill>
            <a:blip r:embed="rId3"/>
            <a:srcRect r="426"/>
            <a:stretch>
              <a:fillRect/>
            </a:stretch>
          </p:blipFill>
          <p:spPr>
            <a:xfrm>
              <a:off x="11651007" y="1668782"/>
              <a:ext cx="1632397" cy="1639376"/>
            </a:xfrm>
            <a:custGeom>
              <a:avLst/>
              <a:gdLst>
                <a:gd name="connsiteX0" fmla="*/ 234495 w 1433868"/>
                <a:gd name="connsiteY0" fmla="*/ 0 h 1440000"/>
                <a:gd name="connsiteX1" fmla="*/ 1193988 w 1433868"/>
                <a:gd name="connsiteY1" fmla="*/ 0 h 1440000"/>
                <a:gd name="connsiteX2" fmla="*/ 1433868 w 1433868"/>
                <a:gd name="connsiteY2" fmla="*/ 239880 h 1440000"/>
                <a:gd name="connsiteX3" fmla="*/ 1433868 w 1433868"/>
                <a:gd name="connsiteY3" fmla="*/ 1200120 h 1440000"/>
                <a:gd name="connsiteX4" fmla="*/ 1193988 w 1433868"/>
                <a:gd name="connsiteY4" fmla="*/ 1440000 h 1440000"/>
                <a:gd name="connsiteX5" fmla="*/ 234495 w 1433868"/>
                <a:gd name="connsiteY5" fmla="*/ 1440000 h 1440000"/>
                <a:gd name="connsiteX6" fmla="*/ 13466 w 1433868"/>
                <a:gd name="connsiteY6" fmla="*/ 1293492 h 1440000"/>
                <a:gd name="connsiteX7" fmla="*/ 0 w 1433868"/>
                <a:gd name="connsiteY7" fmla="*/ 1250112 h 1440000"/>
                <a:gd name="connsiteX8" fmla="*/ 0 w 1433868"/>
                <a:gd name="connsiteY8" fmla="*/ 189888 h 1440000"/>
                <a:gd name="connsiteX9" fmla="*/ 13466 w 1433868"/>
                <a:gd name="connsiteY9" fmla="*/ 146508 h 1440000"/>
                <a:gd name="connsiteX10" fmla="*/ 234495 w 1433868"/>
                <a:gd name="connsiteY10"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868" h="1440000">
                  <a:moveTo>
                    <a:pt x="234495" y="0"/>
                  </a:moveTo>
                  <a:lnTo>
                    <a:pt x="1193988" y="0"/>
                  </a:lnTo>
                  <a:cubicBezTo>
                    <a:pt x="1326470" y="0"/>
                    <a:pt x="1433868" y="107398"/>
                    <a:pt x="1433868" y="239880"/>
                  </a:cubicBezTo>
                  <a:lnTo>
                    <a:pt x="1433868" y="1200120"/>
                  </a:lnTo>
                  <a:cubicBezTo>
                    <a:pt x="1433868" y="1332602"/>
                    <a:pt x="1326470" y="1440000"/>
                    <a:pt x="1193988" y="1440000"/>
                  </a:cubicBezTo>
                  <a:lnTo>
                    <a:pt x="234495" y="1440000"/>
                  </a:lnTo>
                  <a:cubicBezTo>
                    <a:pt x="135134" y="1440000"/>
                    <a:pt x="49882" y="1379589"/>
                    <a:pt x="13466" y="1293492"/>
                  </a:cubicBezTo>
                  <a:lnTo>
                    <a:pt x="0" y="1250112"/>
                  </a:lnTo>
                  <a:lnTo>
                    <a:pt x="0" y="189888"/>
                  </a:lnTo>
                  <a:lnTo>
                    <a:pt x="13466" y="146508"/>
                  </a:lnTo>
                  <a:cubicBezTo>
                    <a:pt x="49882" y="60411"/>
                    <a:pt x="135134" y="0"/>
                    <a:pt x="234495" y="0"/>
                  </a:cubicBezTo>
                  <a:close/>
                </a:path>
              </a:pathLst>
            </a:custGeom>
          </p:spPr>
        </p:pic>
        <p:sp>
          <p:nvSpPr>
            <p:cNvPr id="7" name="矩形 6"/>
            <p:cNvSpPr/>
            <p:nvPr/>
          </p:nvSpPr>
          <p:spPr>
            <a:xfrm>
              <a:off x="15144140" y="1668782"/>
              <a:ext cx="6624789" cy="6180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fontAlgn="auto">
                <a:lnSpc>
                  <a:spcPct val="100000"/>
                </a:lnSpc>
                <a:spcBef>
                  <a:spcPts val="0"/>
                </a:spcBef>
                <a:spcAft>
                  <a:spcPts val="0"/>
                </a:spcAft>
                <a:buClrTx/>
                <a:buSzTx/>
                <a:buFontTx/>
                <a:buNone/>
                <a:tabLst/>
                <a:defRPr/>
              </a:pPr>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Viewer </a:t>
              </a:r>
              <a:endParaRPr lang="zh-CN" altLang="en-US"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8" name="图片 7"/>
            <p:cNvPicPr>
              <a:picLocks noChangeAspect="1"/>
            </p:cNvPicPr>
            <p:nvPr/>
          </p:nvPicPr>
          <p:blipFill>
            <a:blip r:embed="rId4"/>
            <a:stretch>
              <a:fillRect/>
            </a:stretch>
          </p:blipFill>
          <p:spPr>
            <a:xfrm>
              <a:off x="13419997" y="1690017"/>
              <a:ext cx="1613098" cy="1613098"/>
            </a:xfrm>
            <a:prstGeom prst="rect">
              <a:avLst/>
            </a:prstGeom>
          </p:spPr>
        </p:pic>
      </p:gr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3479" y="1735942"/>
            <a:ext cx="6016709" cy="3386116"/>
          </a:xfrm>
          <a:prstGeom prst="rect">
            <a:avLst/>
          </a:prstGeom>
        </p:spPr>
      </p:pic>
    </p:spTree>
    <p:extLst>
      <p:ext uri="{BB962C8B-B14F-4D97-AF65-F5344CB8AC3E}">
        <p14:creationId xmlns:p14="http://schemas.microsoft.com/office/powerpoint/2010/main" val="1557586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68585" y="1612900"/>
            <a:ext cx="10879012" cy="4887904"/>
            <a:chOff x="185989" y="1399654"/>
            <a:chExt cx="11788297" cy="5296442"/>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8800" y="1399654"/>
              <a:ext cx="1554145" cy="3367315"/>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3464" y="2644255"/>
              <a:ext cx="1554145" cy="3367315"/>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4808" y="2644254"/>
              <a:ext cx="1554145" cy="3367315"/>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9472" y="1399655"/>
              <a:ext cx="1554145" cy="3367315"/>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4136" y="2644255"/>
              <a:ext cx="1554145" cy="3367315"/>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8128" y="1399655"/>
              <a:ext cx="1554145" cy="3367315"/>
            </a:xfrm>
            <a:prstGeom prst="rect">
              <a:avLst/>
            </a:prstGeom>
          </p:spPr>
        </p:pic>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20141" y="1399654"/>
              <a:ext cx="1554145" cy="3367315"/>
            </a:xfrm>
            <a:prstGeom prst="rect">
              <a:avLst/>
            </a:prstGeom>
          </p:spPr>
        </p:pic>
        <p:sp>
          <p:nvSpPr>
            <p:cNvPr id="18" name="文本框 17"/>
            <p:cNvSpPr txBox="1"/>
            <p:nvPr/>
          </p:nvSpPr>
          <p:spPr>
            <a:xfrm>
              <a:off x="185989" y="4984596"/>
              <a:ext cx="1558422" cy="283476"/>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9 </a:t>
              </a:r>
              <a:r>
                <a:rPr lang="en-US" altLang="zh-CN" sz="1100" dirty="0">
                  <a:latin typeface="Calibri" panose="020F0502020204030204" pitchFamily="34" charset="0"/>
                  <a:cs typeface="Calibri" panose="020F0502020204030204" pitchFamily="34" charset="0"/>
                  <a:sym typeface="Calibri" panose="020F0502020204030204" pitchFamily="34" charset="0"/>
                </a:rPr>
                <a:t>Measurement Rules</a:t>
              </a:r>
              <a:endParaRPr lang="en-US" sz="1100" dirty="0">
                <a:latin typeface="Calibri" panose="020F0502020204030204" pitchFamily="34" charset="0"/>
                <a:cs typeface="Calibri" panose="020F0502020204030204" pitchFamily="34" charset="0"/>
                <a:sym typeface="Calibri" panose="020F0502020204030204" pitchFamily="34" charset="0"/>
              </a:endParaRPr>
            </a:p>
          </p:txBody>
        </p:sp>
        <p:sp>
          <p:nvSpPr>
            <p:cNvPr id="19" name="文本框 18"/>
            <p:cNvSpPr txBox="1"/>
            <p:nvPr/>
          </p:nvSpPr>
          <p:spPr>
            <a:xfrm>
              <a:off x="2043312" y="6229195"/>
              <a:ext cx="1254449" cy="283476"/>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15 Color Palettes</a:t>
              </a:r>
            </a:p>
          </p:txBody>
        </p:sp>
        <p:sp>
          <p:nvSpPr>
            <p:cNvPr id="20" name="文本框 19"/>
            <p:cNvSpPr txBox="1"/>
            <p:nvPr/>
          </p:nvSpPr>
          <p:spPr>
            <a:xfrm>
              <a:off x="4049389" y="4984596"/>
              <a:ext cx="603081" cy="283476"/>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Fusion</a:t>
              </a:r>
            </a:p>
          </p:txBody>
        </p:sp>
        <p:sp>
          <p:nvSpPr>
            <p:cNvPr id="21" name="文本框 20"/>
            <p:cNvSpPr txBox="1"/>
            <p:nvPr/>
          </p:nvSpPr>
          <p:spPr>
            <a:xfrm>
              <a:off x="5677185" y="6229195"/>
              <a:ext cx="808045" cy="466901"/>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Emissivity</a:t>
              </a:r>
            </a:p>
            <a:p>
              <a:pPr algn="ctr"/>
              <a:r>
                <a:rPr lang="en-US" sz="1100" dirty="0">
                  <a:latin typeface="Calibri" panose="020F0502020204030204" pitchFamily="34" charset="0"/>
                  <a:cs typeface="Calibri" panose="020F0502020204030204" pitchFamily="34" charset="0"/>
                  <a:sym typeface="Calibri" panose="020F0502020204030204" pitchFamily="34" charset="0"/>
                </a:rPr>
                <a:t>Settings</a:t>
              </a:r>
            </a:p>
          </p:txBody>
        </p:sp>
        <p:sp>
          <p:nvSpPr>
            <p:cNvPr id="22" name="文本框 21"/>
            <p:cNvSpPr txBox="1"/>
            <p:nvPr/>
          </p:nvSpPr>
          <p:spPr>
            <a:xfrm>
              <a:off x="7420736" y="4984596"/>
              <a:ext cx="731618" cy="466901"/>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Distance</a:t>
              </a:r>
            </a:p>
            <a:p>
              <a:pPr algn="ctr"/>
              <a:r>
                <a:rPr lang="en-US" sz="1100" dirty="0">
                  <a:latin typeface="Calibri" panose="020F0502020204030204" pitchFamily="34" charset="0"/>
                  <a:cs typeface="Calibri" panose="020F0502020204030204" pitchFamily="34" charset="0"/>
                  <a:sym typeface="Calibri" panose="020F0502020204030204" pitchFamily="34" charset="0"/>
                </a:rPr>
                <a:t>Settings</a:t>
              </a:r>
            </a:p>
          </p:txBody>
        </p:sp>
        <p:sp>
          <p:nvSpPr>
            <p:cNvPr id="23" name="文本框 22"/>
            <p:cNvSpPr txBox="1"/>
            <p:nvPr/>
          </p:nvSpPr>
          <p:spPr>
            <a:xfrm>
              <a:off x="9018379" y="6229195"/>
              <a:ext cx="947004" cy="466901"/>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Temp. Level</a:t>
              </a:r>
            </a:p>
            <a:p>
              <a:pPr algn="ctr"/>
              <a:r>
                <a:rPr lang="en-US" sz="1100" dirty="0">
                  <a:latin typeface="Calibri" panose="020F0502020204030204" pitchFamily="34" charset="0"/>
                  <a:cs typeface="Calibri" panose="020F0502020204030204" pitchFamily="34" charset="0"/>
                  <a:sym typeface="Calibri" panose="020F0502020204030204" pitchFamily="34" charset="0"/>
                </a:rPr>
                <a:t>Settings</a:t>
              </a:r>
            </a:p>
          </p:txBody>
        </p:sp>
        <p:sp>
          <p:nvSpPr>
            <p:cNvPr id="24" name="文本框 23"/>
            <p:cNvSpPr txBox="1"/>
            <p:nvPr/>
          </p:nvSpPr>
          <p:spPr>
            <a:xfrm>
              <a:off x="10523092" y="4984596"/>
              <a:ext cx="1348246" cy="466901"/>
            </a:xfrm>
            <a:prstGeom prst="rect">
              <a:avLst/>
            </a:prstGeom>
            <a:noFill/>
          </p:spPr>
          <p:txBody>
            <a:bodyPr wrap="none" rtlCol="0">
              <a:spAutoFit/>
            </a:bodyPr>
            <a:lstStyle/>
            <a:p>
              <a:pPr algn="ctr"/>
              <a:r>
                <a:rPr lang="en-US" sz="1100" dirty="0">
                  <a:latin typeface="Calibri" panose="020F0502020204030204" pitchFamily="34" charset="0"/>
                  <a:cs typeface="Calibri" panose="020F0502020204030204" pitchFamily="34" charset="0"/>
                  <a:sym typeface="Calibri" panose="020F0502020204030204" pitchFamily="34" charset="0"/>
                </a:rPr>
                <a:t>High Temp. Alarm </a:t>
              </a:r>
            </a:p>
            <a:p>
              <a:pPr algn="ctr"/>
              <a:r>
                <a:rPr lang="en-US" sz="1100" dirty="0">
                  <a:latin typeface="Calibri" panose="020F0502020204030204" pitchFamily="34" charset="0"/>
                  <a:cs typeface="Calibri" panose="020F0502020204030204" pitchFamily="34" charset="0"/>
                  <a:sym typeface="Calibri" panose="020F0502020204030204" pitchFamily="34" charset="0"/>
                </a:rPr>
                <a:t>Settings</a:t>
              </a:r>
            </a:p>
          </p:txBody>
        </p:sp>
      </p:grpSp>
      <p:sp>
        <p:nvSpPr>
          <p:cNvPr id="27" name="文本框 26"/>
          <p:cNvSpPr txBox="1"/>
          <p:nvPr/>
        </p:nvSpPr>
        <p:spPr>
          <a:xfrm>
            <a:off x="478324" y="449015"/>
            <a:ext cx="7373878" cy="584775"/>
          </a:xfrm>
          <a:prstGeom prst="rect">
            <a:avLst/>
          </a:prstGeom>
          <a:noFill/>
        </p:spPr>
        <p:txBody>
          <a:bodyPr wrap="none" rtlCol="0">
            <a:spAutoFit/>
          </a:bodyPr>
          <a:lstStyle/>
          <a:p>
            <a:pPr lvl="0">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Mini2 Series APP for smartphone or tablet</a:t>
            </a:r>
          </a:p>
        </p:txBody>
      </p:sp>
    </p:spTree>
    <p:extLst>
      <p:ext uri="{BB962C8B-B14F-4D97-AF65-F5344CB8AC3E}">
        <p14:creationId xmlns:p14="http://schemas.microsoft.com/office/powerpoint/2010/main" val="1792822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244644" y="2398687"/>
            <a:ext cx="5081135" cy="2098715"/>
            <a:chOff x="1075744" y="2304534"/>
            <a:chExt cx="5081135" cy="2098715"/>
          </a:xfrm>
        </p:grpSpPr>
        <p:sp>
          <p:nvSpPr>
            <p:cNvPr id="6" name="矩形 5"/>
            <p:cNvSpPr/>
            <p:nvPr/>
          </p:nvSpPr>
          <p:spPr>
            <a:xfrm>
              <a:off x="1075744" y="2304534"/>
              <a:ext cx="4057714" cy="523220"/>
            </a:xfrm>
            <a:prstGeom prst="rect">
              <a:avLst/>
            </a:prstGeom>
          </p:spPr>
          <p:txBody>
            <a:bodyPr wrap="none">
              <a:spAutoFit/>
            </a:bodyPr>
            <a:lstStyle/>
            <a:p>
              <a:r>
                <a:rPr lang="en-US"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Flexible Analysis Software</a:t>
              </a:r>
            </a:p>
          </p:txBody>
        </p:sp>
        <p:sp>
          <p:nvSpPr>
            <p:cNvPr id="7" name="矩形 6"/>
            <p:cNvSpPr/>
            <p:nvPr/>
          </p:nvSpPr>
          <p:spPr>
            <a:xfrm>
              <a:off x="1075744" y="3018254"/>
              <a:ext cx="5081135" cy="1384995"/>
            </a:xfrm>
            <a:prstGeom prst="rect">
              <a:avLst/>
            </a:prstGeom>
          </p:spPr>
          <p:txBody>
            <a:bodyPr wrap="square">
              <a:spAutoFit/>
            </a:bodyPr>
            <a:lstStyle/>
            <a:p>
              <a:pPr>
                <a:lnSpc>
                  <a:spcPct val="150000"/>
                </a:lnSpc>
                <a:spcAft>
                  <a:spcPts val="800"/>
                </a:spcAft>
                <a:defRPr/>
              </a:pP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Streaming your thermal camera screen to your PC with minimal effort via HIKMICRO Analyzer and the extension cable. It can't be any simpler to conduct your inspection and analytical work on a larger screen.</a:t>
              </a:r>
            </a:p>
          </p:txBody>
        </p:sp>
      </p:gr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042" y="1827071"/>
            <a:ext cx="5692858" cy="3203858"/>
          </a:xfrm>
          <a:prstGeom prst="rect">
            <a:avLst/>
          </a:prstGeom>
        </p:spPr>
      </p:pic>
    </p:spTree>
    <p:extLst>
      <p:ext uri="{BB962C8B-B14F-4D97-AF65-F5344CB8AC3E}">
        <p14:creationId xmlns:p14="http://schemas.microsoft.com/office/powerpoint/2010/main" val="457159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 name="文本框 3"/>
          <p:cNvSpPr txBox="1"/>
          <p:nvPr/>
        </p:nvSpPr>
        <p:spPr>
          <a:xfrm>
            <a:off x="4234112" y="3132953"/>
            <a:ext cx="372377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See the World in a New Way</a:t>
            </a:r>
            <a:endParaRPr kumimoji="0" lang="zh-CN" altLang="en-US"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5" name="文本框 4"/>
          <p:cNvSpPr txBox="1"/>
          <p:nvPr/>
        </p:nvSpPr>
        <p:spPr>
          <a:xfrm>
            <a:off x="3725672" y="2099725"/>
            <a:ext cx="4740657" cy="1107996"/>
          </a:xfrm>
          <a:prstGeom prst="rect">
            <a:avLst/>
          </a:prstGeom>
          <a:noFill/>
        </p:spPr>
        <p:txBody>
          <a:bodyPr wrap="none" rtlCol="0">
            <a:spAutoFit/>
          </a:bodyPr>
          <a:lstStyle/>
          <a:p>
            <a:pPr algn="ctr"/>
            <a:r>
              <a:rPr lang="en-US" altLang="zh-CN" sz="6600" b="1" spc="300" dirty="0">
                <a:gradFill>
                  <a:gsLst>
                    <a:gs pos="5000">
                      <a:schemeClr val="bg1"/>
                    </a:gs>
                    <a:gs pos="100000">
                      <a:schemeClr val="bg1">
                        <a:lumMod val="75000"/>
                      </a:schemeClr>
                    </a:gs>
                  </a:gsLst>
                  <a:lin ang="5400000" scaled="0"/>
                </a:gradFill>
                <a:latin typeface="Calibri" panose="020F0502020204030204" pitchFamily="34" charset="0"/>
                <a:cs typeface="Calibri" panose="020F0502020204030204" pitchFamily="34" charset="0"/>
                <a:sym typeface="Calibri" panose="020F0502020204030204" pitchFamily="34" charset="0"/>
              </a:rPr>
              <a:t>THANK YOU</a:t>
            </a:r>
            <a:endParaRPr lang="zh-CN" altLang="en-US" sz="6600" b="1" spc="300" dirty="0">
              <a:gradFill>
                <a:gsLst>
                  <a:gs pos="5000">
                    <a:schemeClr val="bg1"/>
                  </a:gs>
                  <a:gs pos="100000">
                    <a:schemeClr val="bg1">
                      <a:lumMod val="75000"/>
                    </a:schemeClr>
                  </a:gs>
                </a:gsLst>
                <a:lin ang="5400000" scaled="0"/>
              </a:gradFill>
              <a:latin typeface="Calibri" panose="020F0502020204030204" pitchFamily="34" charset="0"/>
              <a:cs typeface="Calibri" panose="020F0502020204030204" pitchFamily="34" charset="0"/>
              <a:sym typeface="Calibri" panose="020F0502020204030204" pitchFamily="34" charset="0"/>
            </a:endParaRPr>
          </a:p>
        </p:txBody>
      </p:sp>
      <p:sp>
        <p:nvSpPr>
          <p:cNvPr id="6" name="文本框 5"/>
          <p:cNvSpPr txBox="1"/>
          <p:nvPr/>
        </p:nvSpPr>
        <p:spPr>
          <a:xfrm>
            <a:off x="3166142" y="4230920"/>
            <a:ext cx="3037888"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cs typeface="Calibri" panose="020F0502020204030204" pitchFamily="34" charset="0"/>
                <a:sym typeface="Calibri" panose="020F0502020204030204" pitchFamily="34" charset="0"/>
              </a:rPr>
              <a:t>HIKMICRO Thermography </a:t>
            </a:r>
            <a:endParaRPr lang="zh-CN" altLang="en-US" sz="2000" dirty="0">
              <a:solidFill>
                <a:schemeClr val="bg1"/>
              </a:solidFill>
              <a:latin typeface="Calibri" panose="020F0502020204030204" pitchFamily="34" charset="0"/>
              <a:cs typeface="Calibri" panose="020F0502020204030204" pitchFamily="34" charset="0"/>
              <a:sym typeface="Calibri" panose="020F0502020204030204" pitchFamily="34" charset="0"/>
            </a:endParaRPr>
          </a:p>
        </p:txBody>
      </p:sp>
      <p:sp>
        <p:nvSpPr>
          <p:cNvPr id="7" name="文本框 6"/>
          <p:cNvSpPr txBox="1"/>
          <p:nvPr/>
        </p:nvSpPr>
        <p:spPr>
          <a:xfrm>
            <a:off x="3166142" y="4699462"/>
            <a:ext cx="3338830"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cs typeface="Calibri" panose="020F0502020204030204" pitchFamily="34" charset="0"/>
                <a:sym typeface="Calibri" panose="020F0502020204030204" pitchFamily="34" charset="0"/>
              </a:rPr>
              <a:t>HIKMICRO Thermography </a:t>
            </a:r>
            <a:endParaRPr lang="zh-CN" altLang="en-US" sz="2000" dirty="0">
              <a:solidFill>
                <a:schemeClr val="bg1"/>
              </a:solidFill>
              <a:latin typeface="Calibri" panose="020F0502020204030204" pitchFamily="34" charset="0"/>
              <a:cs typeface="Calibri" panose="020F0502020204030204" pitchFamily="34" charset="0"/>
              <a:sym typeface="Calibri" panose="020F0502020204030204" pitchFamily="34" charset="0"/>
            </a:endParaRPr>
          </a:p>
        </p:txBody>
      </p:sp>
      <p:sp>
        <p:nvSpPr>
          <p:cNvPr id="8" name="文本框 7"/>
          <p:cNvSpPr txBox="1"/>
          <p:nvPr/>
        </p:nvSpPr>
        <p:spPr>
          <a:xfrm>
            <a:off x="7264376" y="4129041"/>
            <a:ext cx="3164413" cy="506292"/>
          </a:xfrm>
          <a:prstGeom prst="rect">
            <a:avLst/>
          </a:prstGeom>
          <a:noFill/>
        </p:spPr>
        <p:txBody>
          <a:bodyPr wrap="square" rtlCol="0">
            <a:spAutoFit/>
          </a:bodyPr>
          <a:lstStyle/>
          <a:p>
            <a:pPr>
              <a:lnSpc>
                <a:spcPct val="150000"/>
              </a:lnSpc>
            </a:pPr>
            <a:r>
              <a:rPr lang="en-US" altLang="zh-CN" sz="2000" dirty="0" err="1">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hikmicro_thermography</a:t>
            </a:r>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endParaRPr lang="en-US" altLang="zh-CN" sz="20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9" name="文本框 8"/>
          <p:cNvSpPr txBox="1"/>
          <p:nvPr/>
        </p:nvSpPr>
        <p:spPr>
          <a:xfrm>
            <a:off x="7264377" y="4699462"/>
            <a:ext cx="2578676"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cs typeface="Calibri" panose="020F0502020204030204" pitchFamily="34" charset="0"/>
                <a:sym typeface="Calibri" panose="020F0502020204030204" pitchFamily="34" charset="0"/>
              </a:rPr>
              <a:t>HIKMICRO</a:t>
            </a:r>
            <a:endParaRPr lang="zh-CN" altLang="en-US" sz="2000" dirty="0">
              <a:solidFill>
                <a:schemeClr val="bg1"/>
              </a:solidFill>
              <a:latin typeface="Calibri" panose="020F0502020204030204" pitchFamily="34" charset="0"/>
              <a:cs typeface="Calibri" panose="020F0502020204030204" pitchFamily="34" charset="0"/>
              <a:sym typeface="Calibri" panose="020F0502020204030204" pitchFamily="34" charset="0"/>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2376" y="4271434"/>
            <a:ext cx="292170" cy="292170"/>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560" y="4772382"/>
            <a:ext cx="315214" cy="21872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9834" y="4745652"/>
            <a:ext cx="335830" cy="287854"/>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8300" y="4277232"/>
            <a:ext cx="289599" cy="289599"/>
          </a:xfrm>
          <a:prstGeom prst="rect">
            <a:avLst/>
          </a:prstGeom>
        </p:spPr>
      </p:pic>
      <p:sp>
        <p:nvSpPr>
          <p:cNvPr id="14" name="矩形 13"/>
          <p:cNvSpPr/>
          <p:nvPr/>
        </p:nvSpPr>
        <p:spPr>
          <a:xfrm>
            <a:off x="6754849" y="5640687"/>
            <a:ext cx="4791120" cy="338554"/>
          </a:xfrm>
          <a:prstGeom prst="rect">
            <a:avLst/>
          </a:prstGeom>
        </p:spPr>
        <p:txBody>
          <a:bodyPr wrap="none">
            <a:spAutoFit/>
          </a:bodyPr>
          <a:lstStyle/>
          <a:p>
            <a:r>
              <a:rPr lang="en-US" altLang="zh-CN" sz="1600" dirty="0">
                <a:solidFill>
                  <a:schemeClr val="bg1">
                    <a:lumMod val="75000"/>
                  </a:schemeClr>
                </a:solidFill>
                <a:latin typeface="Calibri" panose="020F0502020204030204" pitchFamily="34" charset="0"/>
                <a:cs typeface="Calibri" panose="020F0502020204030204" pitchFamily="34" charset="0"/>
                <a:sym typeface="Calibri" panose="020F0502020204030204" pitchFamily="34" charset="0"/>
              </a:rPr>
              <a:t>Official Website: www.hikmicrotech.com/en/industrial/</a:t>
            </a:r>
            <a:endParaRPr lang="zh-CN" altLang="en-US" sz="1600" dirty="0">
              <a:solidFill>
                <a:schemeClr val="bg1">
                  <a:lumMod val="75000"/>
                </a:schemeClr>
              </a:solidFill>
              <a:latin typeface="Calibri" panose="020F0502020204030204" pitchFamily="34" charset="0"/>
              <a:cs typeface="Calibri" panose="020F0502020204030204" pitchFamily="34" charset="0"/>
              <a:sym typeface="Calibri" panose="020F0502020204030204" pitchFamily="34" charset="0"/>
            </a:endParaRPr>
          </a:p>
        </p:txBody>
      </p:sp>
      <p:sp>
        <p:nvSpPr>
          <p:cNvPr id="15" name="矩形 14"/>
          <p:cNvSpPr/>
          <p:nvPr/>
        </p:nvSpPr>
        <p:spPr>
          <a:xfrm>
            <a:off x="1326851" y="5625298"/>
            <a:ext cx="4248855" cy="369332"/>
          </a:xfrm>
          <a:prstGeom prst="rect">
            <a:avLst/>
          </a:prstGeom>
        </p:spPr>
        <p:txBody>
          <a:bodyPr wrap="none">
            <a:spAutoFit/>
          </a:bodyPr>
          <a:lstStyle/>
          <a:p>
            <a:r>
              <a:rPr lang="en-US" altLang="zh-CN" sz="1600" dirty="0">
                <a:solidFill>
                  <a:schemeClr val="bg1">
                    <a:lumMod val="75000"/>
                  </a:schemeClr>
                </a:solidFill>
                <a:latin typeface="Calibri" panose="020F0502020204030204" pitchFamily="34" charset="0"/>
                <a:cs typeface="Calibri" panose="020F0502020204030204" pitchFamily="34" charset="0"/>
                <a:sym typeface="Calibri" panose="020F0502020204030204" pitchFamily="34" charset="0"/>
              </a:rPr>
              <a:t>Public Email Address: </a:t>
            </a:r>
            <a:r>
              <a:rPr lang="en-US" altLang="zh-CN" dirty="0">
                <a:solidFill>
                  <a:schemeClr val="bg1">
                    <a:lumMod val="75000"/>
                  </a:schemeClr>
                </a:solidFill>
                <a:latin typeface="Calibri" panose="020F0502020204030204" pitchFamily="34" charset="0"/>
                <a:cs typeface="Calibri" panose="020F0502020204030204" pitchFamily="34" charset="0"/>
                <a:sym typeface="Calibri" panose="020F0502020204030204" pitchFamily="34" charset="0"/>
              </a:rPr>
              <a:t>info@hikmicrotech.com</a:t>
            </a:r>
            <a:endParaRPr lang="zh-CN" altLang="en-US" dirty="0">
              <a:solidFill>
                <a:schemeClr val="bg1">
                  <a:lumMod val="75000"/>
                </a:schemeClr>
              </a:solidFill>
              <a:latin typeface="Calibri" panose="020F0502020204030204" pitchFamily="34" charset="0"/>
              <a:cs typeface="Calibri" panose="020F0502020204030204" pitchFamily="34" charset="0"/>
              <a:sym typeface="Calibri" panose="020F0502020204030204" pitchFamily="34" charset="0"/>
            </a:endParaRPr>
          </a:p>
        </p:txBody>
      </p:sp>
      <p:cxnSp>
        <p:nvCxnSpPr>
          <p:cNvPr id="16" name="直接连接符 15"/>
          <p:cNvCxnSpPr/>
          <p:nvPr/>
        </p:nvCxnSpPr>
        <p:spPr>
          <a:xfrm>
            <a:off x="6364357" y="5737406"/>
            <a:ext cx="0" cy="17833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765055"/>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7">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E95335"/>
          </a:solidFill>
        </a:ln>
      </a:spPr>
      <a:bodyPr/>
      <a:lstStyle/>
      <a:style>
        <a:lnRef idx="3">
          <a:schemeClr val="dk1"/>
        </a:lnRef>
        <a:fillRef idx="0">
          <a:schemeClr val="dk1"/>
        </a:fillRef>
        <a:effectRef idx="2">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E95335"/>
          </a:solidFill>
        </a:ln>
      </a:spPr>
      <a:bodyPr/>
      <a:lstStyle/>
      <a:style>
        <a:lnRef idx="3">
          <a:schemeClr val="dk1"/>
        </a:lnRef>
        <a:fillRef idx="0">
          <a:schemeClr val="dk1"/>
        </a:fillRef>
        <a:effectRef idx="2">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15531</TotalTime>
  <Words>957</Words>
  <Application>Microsoft Office PowerPoint</Application>
  <PresentationFormat>Panorámica</PresentationFormat>
  <Paragraphs>146</Paragraphs>
  <Slides>24</Slides>
  <Notes>2</Notes>
  <HiddenSlides>0</HiddenSlides>
  <MMClips>2</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24</vt:i4>
      </vt:variant>
    </vt:vector>
  </HeadingPairs>
  <TitlesOfParts>
    <vt:vector size="29" baseType="lpstr">
      <vt:lpstr>微软雅黑</vt:lpstr>
      <vt:lpstr>Arial</vt:lpstr>
      <vt:lpstr>Calibri</vt:lpstr>
      <vt:lpstr>1_Office 主题​​</vt:lpstr>
      <vt:lpstr>2_Office 主题​​</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彭秀丽</dc:creator>
  <cp:lastModifiedBy>Facundo Sanchez Lomonaco</cp:lastModifiedBy>
  <cp:revision>472</cp:revision>
  <dcterms:created xsi:type="dcterms:W3CDTF">2022-10-25T11:46:44Z</dcterms:created>
  <dcterms:modified xsi:type="dcterms:W3CDTF">2024-08-29T15:15:00Z</dcterms:modified>
</cp:coreProperties>
</file>