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Lst>
  <p:notesMasterIdLst>
    <p:notesMasterId r:id="rId32"/>
  </p:notesMasterIdLst>
  <p:sldIdLst>
    <p:sldId id="434" r:id="rId3"/>
    <p:sldId id="435" r:id="rId4"/>
    <p:sldId id="436" r:id="rId5"/>
    <p:sldId id="358" r:id="rId6"/>
    <p:sldId id="425" r:id="rId7"/>
    <p:sldId id="432" r:id="rId8"/>
    <p:sldId id="418" r:id="rId9"/>
    <p:sldId id="430" r:id="rId10"/>
    <p:sldId id="428" r:id="rId11"/>
    <p:sldId id="347" r:id="rId12"/>
    <p:sldId id="431" r:id="rId13"/>
    <p:sldId id="426" r:id="rId14"/>
    <p:sldId id="351" r:id="rId15"/>
    <p:sldId id="350" r:id="rId16"/>
    <p:sldId id="354" r:id="rId17"/>
    <p:sldId id="422" r:id="rId18"/>
    <p:sldId id="416" r:id="rId19"/>
    <p:sldId id="374" r:id="rId20"/>
    <p:sldId id="423" r:id="rId21"/>
    <p:sldId id="375" r:id="rId22"/>
    <p:sldId id="424" r:id="rId23"/>
    <p:sldId id="391" r:id="rId24"/>
    <p:sldId id="440" r:id="rId25"/>
    <p:sldId id="441" r:id="rId26"/>
    <p:sldId id="443" r:id="rId27"/>
    <p:sldId id="444" r:id="rId28"/>
    <p:sldId id="433" r:id="rId29"/>
    <p:sldId id="401" r:id="rId30"/>
    <p:sldId id="456" r:id="rId3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姚瀚杰" initials="姚瀚杰" lastIdx="1" clrIdx="0">
    <p:extLst>
      <p:ext uri="{19B8F6BF-5375-455C-9EA6-DF929625EA0E}">
        <p15:presenceInfo xmlns:p15="http://schemas.microsoft.com/office/powerpoint/2012/main" userId="S-1-5-21-301378855-1296857468-2813838616-34919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3B55"/>
    <a:srgbClr val="F2F2F2"/>
    <a:srgbClr val="D9D9D9"/>
    <a:srgbClr val="000000"/>
    <a:srgbClr val="B1B5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503" autoAdjust="0"/>
    <p:restoredTop sz="95320" autoAdjust="0"/>
  </p:normalViewPr>
  <p:slideViewPr>
    <p:cSldViewPr snapToGrid="0">
      <p:cViewPr varScale="1">
        <p:scale>
          <a:sx n="82" d="100"/>
          <a:sy n="82" d="100"/>
        </p:scale>
        <p:origin x="605" y="96"/>
      </p:cViewPr>
      <p:guideLst>
        <p:guide orient="horz" pos="2183"/>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942C94-06D6-46AE-9412-AC90B092BF85}" type="datetimeFigureOut">
              <a:rPr lang="zh-CN" altLang="en-US" smtClean="0"/>
              <a:t>2024/8/29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07D237-BDA8-4894-854D-14A719ECF817}" type="slidenum">
              <a:rPr lang="zh-CN" altLang="en-US" smtClean="0"/>
              <a:t>‹Nº›</a:t>
            </a:fld>
            <a:endParaRPr lang="zh-CN" altLang="en-US"/>
          </a:p>
        </p:txBody>
      </p:sp>
    </p:spTree>
    <p:extLst>
      <p:ext uri="{BB962C8B-B14F-4D97-AF65-F5344CB8AC3E}">
        <p14:creationId xmlns:p14="http://schemas.microsoft.com/office/powerpoint/2010/main" val="86328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latin typeface="Calibri" panose="020F0502020204030204" pitchFamily="34" charset="0"/>
                <a:ea typeface="微软雅黑" panose="020B0503020204020204" pitchFamily="34" charset="-122"/>
                <a:sym typeface="Calibri" panose="020F0502020204030204" pitchFamily="34" charset="0"/>
              </a:rPr>
              <a:t>Compact Explosion Proof Thermal Camera for use in Hazardous Areas</a:t>
            </a:r>
          </a:p>
          <a:p>
            <a:endParaRPr lang="en-US" dirty="0"/>
          </a:p>
        </p:txBody>
      </p:sp>
      <p:sp>
        <p:nvSpPr>
          <p:cNvPr id="4" name="灯片编号占位符 3"/>
          <p:cNvSpPr>
            <a:spLocks noGrp="1"/>
          </p:cNvSpPr>
          <p:nvPr>
            <p:ph type="sldNum" sz="quarter" idx="10"/>
          </p:nvPr>
        </p:nvSpPr>
        <p:spPr/>
        <p:txBody>
          <a:bodyPr/>
          <a:lstStyle/>
          <a:p>
            <a:fld id="{418E475A-0309-4CFC-A147-2AE6D44383C2}" type="slidenum">
              <a:rPr lang="en-US" smtClean="0"/>
              <a:t>1</a:t>
            </a:fld>
            <a:endParaRPr lang="en-US" dirty="0"/>
          </a:p>
        </p:txBody>
      </p:sp>
    </p:spTree>
    <p:extLst>
      <p:ext uri="{BB962C8B-B14F-4D97-AF65-F5344CB8AC3E}">
        <p14:creationId xmlns:p14="http://schemas.microsoft.com/office/powerpoint/2010/main" val="2622796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1D845E-A95F-428C-89D0-91573D422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0246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6507D237-BDA8-4894-854D-14A719ECF817}" type="slidenum">
              <a:rPr lang="zh-CN" altLang="en-US" smtClean="0"/>
              <a:t>5</a:t>
            </a:fld>
            <a:endParaRPr lang="zh-CN" altLang="en-US"/>
          </a:p>
        </p:txBody>
      </p:sp>
    </p:spTree>
    <p:extLst>
      <p:ext uri="{BB962C8B-B14F-4D97-AF65-F5344CB8AC3E}">
        <p14:creationId xmlns:p14="http://schemas.microsoft.com/office/powerpoint/2010/main" val="117856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6507D237-BDA8-4894-854D-14A719ECF817}" type="slidenum">
              <a:rPr lang="zh-CN" altLang="en-US" smtClean="0"/>
              <a:t>6</a:t>
            </a:fld>
            <a:endParaRPr lang="zh-CN" altLang="en-US"/>
          </a:p>
        </p:txBody>
      </p:sp>
    </p:spTree>
    <p:extLst>
      <p:ext uri="{BB962C8B-B14F-4D97-AF65-F5344CB8AC3E}">
        <p14:creationId xmlns:p14="http://schemas.microsoft.com/office/powerpoint/2010/main" val="1727540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6507D237-BDA8-4894-854D-14A719ECF817}" type="slidenum">
              <a:rPr lang="zh-CN" altLang="en-US" smtClean="0"/>
              <a:t>7</a:t>
            </a:fld>
            <a:endParaRPr lang="zh-CN" altLang="en-US"/>
          </a:p>
        </p:txBody>
      </p:sp>
    </p:spTree>
    <p:extLst>
      <p:ext uri="{BB962C8B-B14F-4D97-AF65-F5344CB8AC3E}">
        <p14:creationId xmlns:p14="http://schemas.microsoft.com/office/powerpoint/2010/main" val="3310201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2284777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507D237-BDA8-4894-854D-14A719ECF817}" type="slidenum">
              <a:rPr lang="zh-CN" altLang="en-US" smtClean="0"/>
              <a:t>12</a:t>
            </a:fld>
            <a:endParaRPr lang="zh-CN" altLang="en-US"/>
          </a:p>
        </p:txBody>
      </p:sp>
    </p:spTree>
    <p:extLst>
      <p:ext uri="{BB962C8B-B14F-4D97-AF65-F5344CB8AC3E}">
        <p14:creationId xmlns:p14="http://schemas.microsoft.com/office/powerpoint/2010/main" val="16316402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088808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450329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383662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7568267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6184002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2640390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30636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07D237-BDA8-4894-854D-14A719ECF81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5645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8897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分类页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矩形 3"/>
          <p:cNvSpPr/>
          <p:nvPr userDrawn="1"/>
        </p:nvSpPr>
        <p:spPr>
          <a:xfrm rot="2700000">
            <a:off x="4514824" y="-2354623"/>
            <a:ext cx="4186996" cy="4186996"/>
          </a:xfrm>
          <a:prstGeom prst="rect">
            <a:avLst/>
          </a:prstGeom>
          <a:gradFill>
            <a:gsLst>
              <a:gs pos="5000">
                <a:srgbClr val="EA592D"/>
              </a:gs>
              <a:gs pos="100000">
                <a:srgbClr val="DF2771"/>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88500" y="173038"/>
            <a:ext cx="2297086" cy="637063"/>
          </a:xfrm>
          <a:prstGeom prst="rect">
            <a:avLst/>
          </a:prstGeom>
        </p:spPr>
      </p:pic>
    </p:spTree>
    <p:extLst>
      <p:ext uri="{BB962C8B-B14F-4D97-AF65-F5344CB8AC3E}">
        <p14:creationId xmlns:p14="http://schemas.microsoft.com/office/powerpoint/2010/main" val="308022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分类页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矩形 2"/>
          <p:cNvSpPr/>
          <p:nvPr userDrawn="1"/>
        </p:nvSpPr>
        <p:spPr>
          <a:xfrm rot="2700000">
            <a:off x="4514824" y="-2354623"/>
            <a:ext cx="4186996" cy="4186996"/>
          </a:xfrm>
          <a:prstGeom prst="rect">
            <a:avLst/>
          </a:prstGeom>
          <a:solidFill>
            <a:srgbClr val="D6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88500" y="173038"/>
            <a:ext cx="2297086" cy="637063"/>
          </a:xfrm>
          <a:prstGeom prst="rect">
            <a:avLst/>
          </a:prstGeom>
        </p:spPr>
      </p:pic>
    </p:spTree>
    <p:extLst>
      <p:ext uri="{BB962C8B-B14F-4D97-AF65-F5344CB8AC3E}">
        <p14:creationId xmlns:p14="http://schemas.microsoft.com/office/powerpoint/2010/main" val="2062957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标题形式">
    <p:bg>
      <p:bgPr>
        <a:solidFill>
          <a:schemeClr val="bg1"/>
        </a:solidFill>
        <a:effectLst/>
      </p:bgPr>
    </p:bg>
    <p:spTree>
      <p:nvGrpSpPr>
        <p:cNvPr id="1" name=""/>
        <p:cNvGrpSpPr/>
        <p:nvPr/>
      </p:nvGrpSpPr>
      <p:grpSpPr>
        <a:xfrm>
          <a:off x="0" y="0"/>
          <a:ext cx="0" cy="0"/>
          <a:chOff x="0" y="0"/>
          <a:chExt cx="0" cy="0"/>
        </a:xfrm>
      </p:grpSpPr>
      <p:sp>
        <p:nvSpPr>
          <p:cNvPr id="3" name="矩形 2"/>
          <p:cNvSpPr/>
          <p:nvPr userDrawn="1"/>
        </p:nvSpPr>
        <p:spPr>
          <a:xfrm rot="18900000">
            <a:off x="617989" y="-568605"/>
            <a:ext cx="669851" cy="669851"/>
          </a:xfrm>
          <a:prstGeom prst="rect">
            <a:avLst/>
          </a:prstGeom>
          <a:noFill/>
          <a:ln w="127000">
            <a:gradFill>
              <a:gsLst>
                <a:gs pos="0">
                  <a:srgbClr val="EA592D"/>
                </a:gs>
                <a:gs pos="18000">
                  <a:srgbClr val="E64548"/>
                </a:gs>
                <a:gs pos="100000">
                  <a:srgbClr val="DF277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88500" y="173038"/>
            <a:ext cx="2297086" cy="637063"/>
          </a:xfrm>
          <a:prstGeom prst="rect">
            <a:avLst/>
          </a:prstGeom>
        </p:spPr>
      </p:pic>
    </p:spTree>
    <p:extLst>
      <p:ext uri="{BB962C8B-B14F-4D97-AF65-F5344CB8AC3E}">
        <p14:creationId xmlns:p14="http://schemas.microsoft.com/office/powerpoint/2010/main" val="287434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结尾页">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9513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内页标题形式">
    <p:bg>
      <p:bgPr>
        <a:solidFill>
          <a:schemeClr val="bg1"/>
        </a:solidFill>
        <a:effectLst/>
      </p:bgPr>
    </p:bg>
    <p:spTree>
      <p:nvGrpSpPr>
        <p:cNvPr id="1" name=""/>
        <p:cNvGrpSpPr/>
        <p:nvPr/>
      </p:nvGrpSpPr>
      <p:grpSpPr>
        <a:xfrm>
          <a:off x="0" y="0"/>
          <a:ext cx="0" cy="0"/>
          <a:chOff x="0" y="0"/>
          <a:chExt cx="0" cy="0"/>
        </a:xfrm>
      </p:grpSpPr>
      <p:sp>
        <p:nvSpPr>
          <p:cNvPr id="3" name="矩形 2"/>
          <p:cNvSpPr/>
          <p:nvPr userDrawn="1"/>
        </p:nvSpPr>
        <p:spPr>
          <a:xfrm rot="18900000">
            <a:off x="617989" y="-568605"/>
            <a:ext cx="669851" cy="669851"/>
          </a:xfrm>
          <a:prstGeom prst="rect">
            <a:avLst/>
          </a:prstGeom>
          <a:noFill/>
          <a:ln w="127000">
            <a:gradFill>
              <a:gsLst>
                <a:gs pos="0">
                  <a:srgbClr val="EA592D"/>
                </a:gs>
                <a:gs pos="18000">
                  <a:srgbClr val="E64548"/>
                </a:gs>
                <a:gs pos="100000">
                  <a:srgbClr val="DF277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88500" y="173038"/>
            <a:ext cx="2297086" cy="637063"/>
          </a:xfrm>
          <a:prstGeom prst="rect">
            <a:avLst/>
          </a:prstGeom>
        </p:spPr>
      </p:pic>
      <p:sp>
        <p:nvSpPr>
          <p:cNvPr id="2" name="Title 1"/>
          <p:cNvSpPr>
            <a:spLocks noGrp="1"/>
          </p:cNvSpPr>
          <p:nvPr>
            <p:ph type="title"/>
          </p:nvPr>
        </p:nvSpPr>
        <p:spPr>
          <a:xfrm>
            <a:off x="414251" y="231030"/>
            <a:ext cx="10515600" cy="815282"/>
          </a:xfrm>
        </p:spPr>
        <p:txBody>
          <a:bodyPr>
            <a:normAutofit/>
          </a:bodyPr>
          <a:lstStyle>
            <a:lvl1pPr>
              <a:defRPr sz="3200" b="1"/>
            </a:lvl1pPr>
          </a:lstStyle>
          <a:p>
            <a:r>
              <a:rPr lang="en-US" dirty="0"/>
              <a:t>Click to edit Master title style</a:t>
            </a:r>
          </a:p>
        </p:txBody>
      </p:sp>
    </p:spTree>
    <p:extLst>
      <p:ext uri="{BB962C8B-B14F-4D97-AF65-F5344CB8AC3E}">
        <p14:creationId xmlns:p14="http://schemas.microsoft.com/office/powerpoint/2010/main" val="679728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HM">
    <p:bg>
      <p:bgPr>
        <a:solidFill>
          <a:schemeClr val="bg1"/>
        </a:solidFill>
        <a:effectLst/>
      </p:bgPr>
    </p:bg>
    <p:spTree>
      <p:nvGrpSpPr>
        <p:cNvPr id="1" name=""/>
        <p:cNvGrpSpPr/>
        <p:nvPr/>
      </p:nvGrpSpPr>
      <p:grpSpPr>
        <a:xfrm>
          <a:off x="0" y="0"/>
          <a:ext cx="0" cy="0"/>
          <a:chOff x="0" y="0"/>
          <a:chExt cx="0" cy="0"/>
        </a:xfrm>
      </p:grpSpPr>
      <p:sp>
        <p:nvSpPr>
          <p:cNvPr id="3" name="矩形 2"/>
          <p:cNvSpPr/>
          <p:nvPr userDrawn="1"/>
        </p:nvSpPr>
        <p:spPr>
          <a:xfrm rot="18900000">
            <a:off x="617989" y="-568605"/>
            <a:ext cx="669851" cy="669851"/>
          </a:xfrm>
          <a:prstGeom prst="rect">
            <a:avLst/>
          </a:prstGeom>
          <a:noFill/>
          <a:ln w="127000">
            <a:gradFill>
              <a:gsLst>
                <a:gs pos="0">
                  <a:srgbClr val="EA592D"/>
                </a:gs>
                <a:gs pos="18000">
                  <a:srgbClr val="E64548"/>
                </a:gs>
                <a:gs pos="100000">
                  <a:srgbClr val="DF277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itle 11"/>
          <p:cNvSpPr>
            <a:spLocks noGrp="1"/>
          </p:cNvSpPr>
          <p:nvPr>
            <p:ph type="title"/>
          </p:nvPr>
        </p:nvSpPr>
        <p:spPr>
          <a:xfrm>
            <a:off x="511916" y="283521"/>
            <a:ext cx="7968055" cy="664029"/>
          </a:xfrm>
        </p:spPr>
        <p:txBody>
          <a:bodyPr>
            <a:normAutofit/>
          </a:bodyPr>
          <a:lstStyle>
            <a:lvl1pPr>
              <a:defRPr sz="3200" b="1">
                <a:latin typeface="+mj-lt"/>
              </a:defRPr>
            </a:lvl1pPr>
          </a:lstStyle>
          <a:p>
            <a:r>
              <a:rPr lang="en-US" dirty="0"/>
              <a:t>Click to edit Master title style</a:t>
            </a:r>
          </a:p>
        </p:txBody>
      </p:sp>
    </p:spTree>
    <p:extLst>
      <p:ext uri="{BB962C8B-B14F-4D97-AF65-F5344CB8AC3E}">
        <p14:creationId xmlns:p14="http://schemas.microsoft.com/office/powerpoint/2010/main" val="463679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r="4045"/>
          <a:stretch/>
        </p:blipFill>
        <p:spPr>
          <a:xfrm>
            <a:off x="0" y="0"/>
            <a:ext cx="12192000" cy="6858000"/>
          </a:xfrm>
          <a:prstGeom prst="rect">
            <a:avLst/>
          </a:prstGeom>
        </p:spPr>
      </p:pic>
      <p:sp>
        <p:nvSpPr>
          <p:cNvPr id="8" name="矩形 7"/>
          <p:cNvSpPr/>
          <p:nvPr userDrawn="1"/>
        </p:nvSpPr>
        <p:spPr>
          <a:xfrm>
            <a:off x="0" y="0"/>
            <a:ext cx="12192000" cy="6857999"/>
          </a:xfrm>
          <a:prstGeom prst="rect">
            <a:avLst/>
          </a:prstGeom>
          <a:gradFill>
            <a:gsLst>
              <a:gs pos="0">
                <a:schemeClr val="tx2">
                  <a:alpha val="19000"/>
                  <a:lumMod val="50000"/>
                </a:schemeClr>
              </a:gs>
              <a:gs pos="100000">
                <a:schemeClr val="tx2">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5595" y="1942585"/>
            <a:ext cx="2784365" cy="532921"/>
          </a:xfrm>
          <a:prstGeom prst="rect">
            <a:avLst/>
          </a:prstGeom>
        </p:spPr>
      </p:pic>
      <p:pic>
        <p:nvPicPr>
          <p:cNvPr id="10" name="图片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15130" y="315263"/>
            <a:ext cx="522673" cy="2421712"/>
          </a:xfrm>
          <a:prstGeom prst="rect">
            <a:avLst/>
          </a:prstGeom>
        </p:spPr>
      </p:pic>
      <p:sp>
        <p:nvSpPr>
          <p:cNvPr id="4" name="日期占位符 3"/>
          <p:cNvSpPr>
            <a:spLocks noGrp="1"/>
          </p:cNvSpPr>
          <p:nvPr>
            <p:ph type="dt" sz="half" idx="10"/>
          </p:nvPr>
        </p:nvSpPr>
        <p:spPr/>
        <p:txBody>
          <a:bodyPr/>
          <a:lstStyle/>
          <a:p>
            <a:fld id="{615F9033-655A-400F-8CBE-529B97E0B59D}" type="datetime1">
              <a:rPr lang="zh-CN" altLang="en-US" smtClean="0"/>
              <a:t>2024/8/29</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D5C7F46-ACE9-4011-B225-B4A40E120320}" type="slidenum">
              <a:rPr lang="zh-CN" altLang="en-US" smtClean="0"/>
              <a:t>‹Nº›</a:t>
            </a:fld>
            <a:endParaRPr lang="zh-CN" altLang="en-US"/>
          </a:p>
        </p:txBody>
      </p:sp>
      <p:sp>
        <p:nvSpPr>
          <p:cNvPr id="14" name="标题 1"/>
          <p:cNvSpPr>
            <a:spLocks noGrp="1"/>
          </p:cNvSpPr>
          <p:nvPr>
            <p:ph type="title" hasCustomPrompt="1"/>
          </p:nvPr>
        </p:nvSpPr>
        <p:spPr>
          <a:xfrm>
            <a:off x="2468238" y="2736975"/>
            <a:ext cx="10515600" cy="837406"/>
          </a:xfrm>
        </p:spPr>
        <p:txBody>
          <a:bodyPr>
            <a:normAutofit/>
          </a:bodyPr>
          <a:lstStyle>
            <a:lvl1pPr>
              <a:defRPr sz="6000" b="1">
                <a:solidFill>
                  <a:schemeClr val="bg1"/>
                </a:solidFill>
                <a:latin typeface="Arial" panose="020B0604020202020204" pitchFamily="34" charset="0"/>
                <a:cs typeface="Arial" panose="020B0604020202020204" pitchFamily="34" charset="0"/>
              </a:defRPr>
            </a:lvl1pPr>
          </a:lstStyle>
          <a:p>
            <a:r>
              <a:rPr lang="en-US" altLang="zh-CN" dirty="0"/>
              <a:t>PRESENTATION</a:t>
            </a:r>
            <a:endParaRPr lang="zh-CN" altLang="en-US" dirty="0"/>
          </a:p>
        </p:txBody>
      </p:sp>
      <p:sp>
        <p:nvSpPr>
          <p:cNvPr id="15" name="标题 1"/>
          <p:cNvSpPr txBox="1">
            <a:spLocks/>
          </p:cNvSpPr>
          <p:nvPr userDrawn="1"/>
        </p:nvSpPr>
        <p:spPr>
          <a:xfrm>
            <a:off x="2468238" y="3621053"/>
            <a:ext cx="10515600" cy="4295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6000" b="1" kern="1200">
                <a:solidFill>
                  <a:schemeClr val="bg1"/>
                </a:solidFill>
                <a:latin typeface="Arial" panose="020B0604020202020204" pitchFamily="34" charset="0"/>
                <a:ea typeface="+mj-ea"/>
                <a:cs typeface="Arial" panose="020B0604020202020204" pitchFamily="34" charset="0"/>
              </a:defRPr>
            </a:lvl1pPr>
          </a:lstStyle>
          <a:p>
            <a:r>
              <a:rPr lang="en-US" altLang="zh-CN" sz="2400" b="0" dirty="0"/>
              <a:t>SUBTITLE</a:t>
            </a:r>
            <a:endParaRPr lang="zh-CN" altLang="en-US" sz="2400" b="0" dirty="0"/>
          </a:p>
        </p:txBody>
      </p:sp>
      <p:sp>
        <p:nvSpPr>
          <p:cNvPr id="16" name="标题 1"/>
          <p:cNvSpPr txBox="1">
            <a:spLocks/>
          </p:cNvSpPr>
          <p:nvPr userDrawn="1"/>
        </p:nvSpPr>
        <p:spPr>
          <a:xfrm>
            <a:off x="568248" y="6096559"/>
            <a:ext cx="10515600" cy="429594"/>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6000" b="1" kern="1200">
                <a:solidFill>
                  <a:schemeClr val="bg1"/>
                </a:solidFill>
                <a:latin typeface="Arial" panose="020B0604020202020204" pitchFamily="34" charset="0"/>
                <a:ea typeface="+mj-ea"/>
                <a:cs typeface="Arial" panose="020B0604020202020204" pitchFamily="34" charset="0"/>
              </a:defRPr>
            </a:lvl1pPr>
          </a:lstStyle>
          <a:p>
            <a:r>
              <a:rPr lang="en-US" altLang="zh-CN" sz="2400" b="0" dirty="0"/>
              <a:t>Speaker Name</a:t>
            </a:r>
          </a:p>
          <a:p>
            <a:r>
              <a:rPr lang="en-US" altLang="zh-CN" sz="2400" b="0" dirty="0"/>
              <a:t>2020.12.02</a:t>
            </a:r>
          </a:p>
        </p:txBody>
      </p:sp>
    </p:spTree>
    <p:extLst>
      <p:ext uri="{BB962C8B-B14F-4D97-AF65-F5344CB8AC3E}">
        <p14:creationId xmlns:p14="http://schemas.microsoft.com/office/powerpoint/2010/main" val="717599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869220" y="970283"/>
            <a:ext cx="10515600" cy="1325563"/>
          </a:xfrm>
        </p:spPr>
        <p:txBody>
          <a:bodyPr>
            <a:normAutofit/>
          </a:bodyPr>
          <a:lstStyle>
            <a:lvl1pPr>
              <a:defRPr sz="5400" b="1">
                <a:latin typeface="Arial" panose="020B0604020202020204" pitchFamily="34" charset="0"/>
                <a:cs typeface="Arial" panose="020B0604020202020204" pitchFamily="34" charset="0"/>
              </a:defRPr>
            </a:lvl1pPr>
          </a:lstStyle>
          <a:p>
            <a:r>
              <a:rPr lang="en-US" altLang="zh-CN" dirty="0"/>
              <a:t>TITLE</a:t>
            </a:r>
            <a:endParaRPr lang="zh-CN" altLang="en-US" dirty="0"/>
          </a:p>
        </p:txBody>
      </p:sp>
      <p:sp>
        <p:nvSpPr>
          <p:cNvPr id="4" name="日期占位符 3"/>
          <p:cNvSpPr>
            <a:spLocks noGrp="1"/>
          </p:cNvSpPr>
          <p:nvPr>
            <p:ph type="dt" sz="half" idx="10"/>
          </p:nvPr>
        </p:nvSpPr>
        <p:spPr/>
        <p:txBody>
          <a:bodyPr/>
          <a:lstStyle/>
          <a:p>
            <a:fld id="{56724A9E-CE01-4E6E-9F0F-675C22A3339D}" type="datetime1">
              <a:rPr lang="zh-CN" altLang="en-US" smtClean="0"/>
              <a:t>2024/8/29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D5C7F46-ACE9-4011-B225-B4A40E120320}" type="slidenum">
              <a:rPr lang="zh-CN" altLang="en-US" smtClean="0"/>
              <a:t>‹Nº›</a:t>
            </a:fld>
            <a:endParaRPr lang="zh-CN" altLang="en-US"/>
          </a:p>
        </p:txBody>
      </p:sp>
      <p:pic>
        <p:nvPicPr>
          <p:cNvPr id="10" name="图片 9"/>
          <p:cNvPicPr>
            <a:picLocks noChangeAspect="1"/>
          </p:cNvPicPr>
          <p:nvPr userDrawn="1"/>
        </p:nvPicPr>
        <p:blipFill rotWithShape="1">
          <a:blip r:embed="rId2" cstate="print">
            <a:extLst>
              <a:ext uri="{28A0092B-C50C-407E-A947-70E740481C1C}">
                <a14:useLocalDpi xmlns:a14="http://schemas.microsoft.com/office/drawing/2010/main" val="0"/>
              </a:ext>
            </a:extLst>
          </a:blip>
          <a:srcRect l="8809"/>
          <a:stretch/>
        </p:blipFill>
        <p:spPr>
          <a:xfrm>
            <a:off x="-18474" y="0"/>
            <a:ext cx="4695887" cy="6866048"/>
          </a:xfrm>
          <a:prstGeom prst="rect">
            <a:avLst/>
          </a:prstGeom>
        </p:spPr>
      </p:pic>
      <p:sp>
        <p:nvSpPr>
          <p:cNvPr id="14" name="矩形 13"/>
          <p:cNvSpPr/>
          <p:nvPr userDrawn="1"/>
        </p:nvSpPr>
        <p:spPr>
          <a:xfrm>
            <a:off x="-18474" y="0"/>
            <a:ext cx="4695887" cy="6881920"/>
          </a:xfrm>
          <a:prstGeom prst="rect">
            <a:avLst/>
          </a:prstGeom>
          <a:gradFill>
            <a:gsLst>
              <a:gs pos="0">
                <a:schemeClr val="tx2">
                  <a:alpha val="19000"/>
                  <a:lumMod val="27000"/>
                </a:schemeClr>
              </a:gs>
              <a:gs pos="100000">
                <a:schemeClr val="tx2">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标题 1"/>
          <p:cNvSpPr txBox="1">
            <a:spLocks/>
          </p:cNvSpPr>
          <p:nvPr userDrawn="1"/>
        </p:nvSpPr>
        <p:spPr>
          <a:xfrm>
            <a:off x="-18474" y="3000534"/>
            <a:ext cx="605216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kern="1200">
                <a:solidFill>
                  <a:schemeClr val="tx1"/>
                </a:solidFill>
                <a:latin typeface="Arial" panose="020B0604020202020204" pitchFamily="34" charset="0"/>
                <a:ea typeface="+mj-ea"/>
                <a:cs typeface="Arial" panose="020B0604020202020204" pitchFamily="34" charset="0"/>
              </a:defRPr>
            </a:lvl1pPr>
          </a:lstStyle>
          <a:p>
            <a:r>
              <a:rPr lang="en-US" altLang="zh-CN" sz="38000" dirty="0">
                <a:solidFill>
                  <a:schemeClr val="bg1"/>
                </a:solidFill>
                <a:latin typeface="TSTAR PRO Heavy" panose="02000806030000020004" pitchFamily="50" charset="0"/>
              </a:rPr>
              <a:t>01</a:t>
            </a:r>
            <a:endParaRPr lang="zh-CN" altLang="en-US" sz="38000" dirty="0">
              <a:solidFill>
                <a:schemeClr val="bg1"/>
              </a:solidFill>
              <a:latin typeface="TSTAR PRO Heavy" panose="02000806030000020004" pitchFamily="50" charset="0"/>
            </a:endParaRPr>
          </a:p>
        </p:txBody>
      </p:sp>
    </p:spTree>
    <p:extLst>
      <p:ext uri="{BB962C8B-B14F-4D97-AF65-F5344CB8AC3E}">
        <p14:creationId xmlns:p14="http://schemas.microsoft.com/office/powerpoint/2010/main" val="3546848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5CAF91DD-E41A-4C18-9313-3669A4F7D8D3}" type="datetime1">
              <a:rPr lang="zh-CN" altLang="en-US" smtClean="0"/>
              <a:t>2024/8/29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D5C7F46-ACE9-4011-B225-B4A40E120320}" type="slidenum">
              <a:rPr lang="zh-CN" altLang="en-US" smtClean="0"/>
              <a:t>‹Nº›</a:t>
            </a:fld>
            <a:endParaRPr lang="zh-CN" altLang="en-US"/>
          </a:p>
        </p:txBody>
      </p:sp>
      <p:sp>
        <p:nvSpPr>
          <p:cNvPr id="7" name="标题 1"/>
          <p:cNvSpPr txBox="1">
            <a:spLocks/>
          </p:cNvSpPr>
          <p:nvPr userDrawn="1"/>
        </p:nvSpPr>
        <p:spPr>
          <a:xfrm>
            <a:off x="768665" y="240099"/>
            <a:ext cx="7247133" cy="431526"/>
          </a:xfrm>
          <a:prstGeom prst="rect">
            <a:avLst/>
          </a:prstGeom>
        </p:spPr>
        <p:txBody>
          <a:bodyPr>
            <a:noAutofit/>
          </a:bodyPr>
          <a:lstStyle>
            <a:lvl1pPr algn="ctr" defTabSz="914378" rtl="0" eaLnBrk="1" latinLnBrk="0" hangingPunct="1">
              <a:spcBef>
                <a:spcPct val="0"/>
              </a:spcBef>
              <a:buNone/>
              <a:defRPr sz="4400" kern="1200">
                <a:solidFill>
                  <a:schemeClr val="tx1"/>
                </a:solidFill>
                <a:latin typeface="+mj-lt"/>
                <a:ea typeface="+mj-ea"/>
                <a:cs typeface="+mj-cs"/>
              </a:defRPr>
            </a:lvl1pPr>
          </a:lstStyle>
          <a:p>
            <a:pPr algn="l" defTabSz="685800">
              <a:spcBef>
                <a:spcPts val="0"/>
              </a:spcBef>
              <a:defRPr/>
            </a:pPr>
            <a:endParaRPr lang="en-US" altLang="zh-CN" sz="4000" cap="all" dirty="0">
              <a:solidFill>
                <a:srgbClr val="2B133D"/>
              </a:solidFill>
              <a:latin typeface="Arial" panose="020B0604020202020204" pitchFamily="34" charset="0"/>
              <a:ea typeface="+mn-ea"/>
              <a:cs typeface="Arial" panose="020B0604020202020204" pitchFamily="34" charset="0"/>
              <a:sym typeface="+mn-lt"/>
            </a:endParaRPr>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55862"/>
            <a:ext cx="916574" cy="301372"/>
          </a:xfrm>
          <a:prstGeom prst="rect">
            <a:avLst/>
          </a:prstGeom>
        </p:spPr>
      </p:pic>
    </p:spTree>
    <p:extLst>
      <p:ext uri="{BB962C8B-B14F-4D97-AF65-F5344CB8AC3E}">
        <p14:creationId xmlns:p14="http://schemas.microsoft.com/office/powerpoint/2010/main" val="4185347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C493CF1-4644-4FA5-BAC9-5E8F1CD53F25}" type="datetime1">
              <a:rPr lang="zh-CN" altLang="en-US" smtClean="0"/>
              <a:t>2024/8/29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D5C7F46-ACE9-4011-B225-B4A40E120320}" type="slidenum">
              <a:rPr lang="zh-CN" altLang="en-US" smtClean="0"/>
              <a:t>‹Nº›</a:t>
            </a:fld>
            <a:endParaRPr lang="zh-CN" altLang="en-US"/>
          </a:p>
        </p:txBody>
      </p:sp>
      <p:pic>
        <p:nvPicPr>
          <p:cNvPr id="8" name="图片 7"/>
          <p:cNvPicPr>
            <a:picLocks noChangeAspect="1"/>
          </p:cNvPicPr>
          <p:nvPr userDrawn="1"/>
        </p:nvPicPr>
        <p:blipFill rotWithShape="1">
          <a:blip r:embed="rId2">
            <a:extLst>
              <a:ext uri="{28A0092B-C50C-407E-A947-70E740481C1C}">
                <a14:useLocalDpi xmlns:a14="http://schemas.microsoft.com/office/drawing/2010/main" val="0"/>
              </a:ext>
            </a:extLst>
          </a:blip>
          <a:srcRect b="13890"/>
          <a:stretch/>
        </p:blipFill>
        <p:spPr>
          <a:xfrm>
            <a:off x="1" y="1"/>
            <a:ext cx="12191998" cy="6858000"/>
          </a:xfrm>
          <a:prstGeom prst="rect">
            <a:avLst/>
          </a:prstGeom>
        </p:spPr>
      </p:pic>
      <p:sp>
        <p:nvSpPr>
          <p:cNvPr id="9" name="矩形 8"/>
          <p:cNvSpPr/>
          <p:nvPr userDrawn="1"/>
        </p:nvSpPr>
        <p:spPr>
          <a:xfrm>
            <a:off x="1" y="1"/>
            <a:ext cx="12191999" cy="6858000"/>
          </a:xfrm>
          <a:prstGeom prst="rect">
            <a:avLst/>
          </a:prstGeom>
          <a:gradFill>
            <a:gsLst>
              <a:gs pos="0">
                <a:schemeClr val="tx2">
                  <a:lumMod val="53000"/>
                  <a:alpha val="49000"/>
                </a:schemeClr>
              </a:gs>
              <a:gs pos="100000">
                <a:schemeClr val="tx2">
                  <a:lumMod val="75000"/>
                  <a:alpha val="91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91724" y="3580065"/>
            <a:ext cx="3762777" cy="208579"/>
          </a:xfrm>
          <a:prstGeom prst="rect">
            <a:avLst/>
          </a:prstGeom>
        </p:spPr>
      </p:pic>
      <p:pic>
        <p:nvPicPr>
          <p:cNvPr id="11" name="图片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574269" y="3023837"/>
            <a:ext cx="7441925" cy="546080"/>
          </a:xfrm>
          <a:prstGeom prst="rect">
            <a:avLst/>
          </a:prstGeom>
        </p:spPr>
      </p:pic>
    </p:spTree>
    <p:extLst>
      <p:ext uri="{BB962C8B-B14F-4D97-AF65-F5344CB8AC3E}">
        <p14:creationId xmlns:p14="http://schemas.microsoft.com/office/powerpoint/2010/main" val="34911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BBDE663-AFC6-4690-9119-4D38CF7C1385}" type="datetime1">
              <a:rPr lang="zh-CN" altLang="en-US" smtClean="0"/>
              <a:t>2024/8/29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D5C7F46-ACE9-4011-B225-B4A40E120320}" type="slidenum">
              <a:rPr lang="zh-CN" altLang="en-US" smtClean="0"/>
              <a:t>‹Nº›</a:t>
            </a:fld>
            <a:endParaRPr lang="zh-CN" altLang="en-US"/>
          </a:p>
        </p:txBody>
      </p:sp>
    </p:spTree>
    <p:extLst>
      <p:ext uri="{BB962C8B-B14F-4D97-AF65-F5344CB8AC3E}">
        <p14:creationId xmlns:p14="http://schemas.microsoft.com/office/powerpoint/2010/main" val="25950635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2AB874F-0EAB-4CAB-BF45-055C545EB6FF}" type="datetime1">
              <a:rPr lang="zh-CN" altLang="en-US" smtClean="0"/>
              <a:t>2024/8/29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D5C7F46-ACE9-4011-B225-B4A40E120320}" type="slidenum">
              <a:rPr lang="zh-CN" altLang="en-US" smtClean="0"/>
              <a:t>‹Nº›</a:t>
            </a:fld>
            <a:endParaRPr lang="zh-CN" altLang="en-US"/>
          </a:p>
        </p:txBody>
      </p:sp>
    </p:spTree>
    <p:extLst>
      <p:ext uri="{BB962C8B-B14F-4D97-AF65-F5344CB8AC3E}">
        <p14:creationId xmlns:p14="http://schemas.microsoft.com/office/powerpoint/2010/main" val="127342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85735A0-EB20-40F5-A7BB-557A21D979AF}" type="datetime1">
              <a:rPr lang="zh-CN" altLang="en-US" smtClean="0"/>
              <a:t>2024/8/29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D5C7F46-ACE9-4011-B225-B4A40E120320}" type="slidenum">
              <a:rPr lang="zh-CN" altLang="en-US" smtClean="0"/>
              <a:t>‹Nº›</a:t>
            </a:fld>
            <a:endParaRPr lang="zh-CN" altLang="en-US"/>
          </a:p>
        </p:txBody>
      </p:sp>
    </p:spTree>
    <p:extLst>
      <p:ext uri="{BB962C8B-B14F-4D97-AF65-F5344CB8AC3E}">
        <p14:creationId xmlns:p14="http://schemas.microsoft.com/office/powerpoint/2010/main" val="32588788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88D400B-CB97-4004-93A2-74C714098103}" type="datetime1">
              <a:rPr lang="zh-CN" altLang="en-US" smtClean="0"/>
              <a:t>2024/8/29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D5C7F46-ACE9-4011-B225-B4A40E120320}" type="slidenum">
              <a:rPr lang="zh-CN" altLang="en-US" smtClean="0"/>
              <a:t>‹Nº›</a:t>
            </a:fld>
            <a:endParaRPr lang="zh-CN" altLang="en-US"/>
          </a:p>
        </p:txBody>
      </p:sp>
    </p:spTree>
    <p:extLst>
      <p:ext uri="{BB962C8B-B14F-4D97-AF65-F5344CB8AC3E}">
        <p14:creationId xmlns:p14="http://schemas.microsoft.com/office/powerpoint/2010/main" val="1401572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D74AEE7-82CF-47E1-89C5-F46435B50CA7}" type="datetime1">
              <a:rPr lang="zh-CN" altLang="en-US" smtClean="0"/>
              <a:t>2024/8/29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D5C7F46-ACE9-4011-B225-B4A40E120320}" type="slidenum">
              <a:rPr lang="zh-CN" altLang="en-US" smtClean="0"/>
              <a:t>‹Nº›</a:t>
            </a:fld>
            <a:endParaRPr lang="zh-CN" altLang="en-US"/>
          </a:p>
        </p:txBody>
      </p:sp>
    </p:spTree>
    <p:extLst>
      <p:ext uri="{BB962C8B-B14F-4D97-AF65-F5344CB8AC3E}">
        <p14:creationId xmlns:p14="http://schemas.microsoft.com/office/powerpoint/2010/main" val="31162481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3466122-AE18-4F0F-9F85-34122FA4F5E0}" type="datetime1">
              <a:rPr lang="zh-CN" altLang="en-US" smtClean="0"/>
              <a:t>2024/8/29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D5C7F46-ACE9-4011-B225-B4A40E120320}" type="slidenum">
              <a:rPr lang="zh-CN" altLang="en-US" smtClean="0"/>
              <a:t>‹Nº›</a:t>
            </a:fld>
            <a:endParaRPr lang="zh-CN" altLang="en-US"/>
          </a:p>
        </p:txBody>
      </p:sp>
    </p:spTree>
    <p:extLst>
      <p:ext uri="{BB962C8B-B14F-4D97-AF65-F5344CB8AC3E}">
        <p14:creationId xmlns:p14="http://schemas.microsoft.com/office/powerpoint/2010/main" val="2690223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4F2E9BF-C6CF-4B42-A2A2-66956A14EDF5}" type="datetime1">
              <a:rPr lang="zh-CN" altLang="en-US" smtClean="0"/>
              <a:t>2024/8/29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D5C7F46-ACE9-4011-B225-B4A40E120320}" type="slidenum">
              <a:rPr lang="zh-CN" altLang="en-US" smtClean="0"/>
              <a:t>‹Nº›</a:t>
            </a:fld>
            <a:endParaRPr lang="zh-CN" altLang="en-US"/>
          </a:p>
        </p:txBody>
      </p:sp>
    </p:spTree>
    <p:extLst>
      <p:ext uri="{BB962C8B-B14F-4D97-AF65-F5344CB8AC3E}">
        <p14:creationId xmlns:p14="http://schemas.microsoft.com/office/powerpoint/2010/main" val="18904936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结尾页">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25396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分类页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矩形 2"/>
          <p:cNvSpPr/>
          <p:nvPr userDrawn="1"/>
        </p:nvSpPr>
        <p:spPr>
          <a:xfrm rot="2700000">
            <a:off x="4514824" y="-2354623"/>
            <a:ext cx="4186996" cy="4186996"/>
          </a:xfrm>
          <a:prstGeom prst="rect">
            <a:avLst/>
          </a:prstGeom>
          <a:solidFill>
            <a:srgbClr val="D6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37809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image" Target="../media/image6.png"/><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640DCF-A5E4-4C1C-9CB7-1A1D90456BE8}" type="datetimeFigureOut">
              <a:rPr lang="zh-CN" altLang="en-US" smtClean="0"/>
              <a:t>2024/8/29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E95D3C-ECAC-430C-ACFA-53DBE4ED2919}" type="slidenum">
              <a:rPr lang="zh-CN" altLang="en-US" smtClean="0"/>
              <a:t>‹Nº›</a:t>
            </a:fld>
            <a:endParaRPr lang="zh-CN" altLang="en-US"/>
          </a:p>
        </p:txBody>
      </p:sp>
    </p:spTree>
    <p:extLst>
      <p:ext uri="{BB962C8B-B14F-4D97-AF65-F5344CB8AC3E}">
        <p14:creationId xmlns:p14="http://schemas.microsoft.com/office/powerpoint/2010/main" val="3109418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82" r:id="rId6"/>
    <p:sldLayoutId id="2147483683"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5B72E1-3FD6-4391-AD0D-0AAA4890EE6F}" type="datetime1">
              <a:rPr lang="zh-CN" altLang="en-US" smtClean="0"/>
              <a:t>2024/8/29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5C7F46-ACE9-4011-B225-B4A40E120320}" type="slidenum">
              <a:rPr lang="zh-CN" altLang="en-US" smtClean="0"/>
              <a:t>‹Nº›</a:t>
            </a:fld>
            <a:endParaRPr lang="zh-CN" altLang="en-US"/>
          </a:p>
        </p:txBody>
      </p:sp>
      <p:pic>
        <p:nvPicPr>
          <p:cNvPr id="7" name="图片 6"/>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9385295" y="365125"/>
            <a:ext cx="2209136" cy="422824"/>
          </a:xfrm>
          <a:prstGeom prst="rect">
            <a:avLst/>
          </a:prstGeom>
        </p:spPr>
      </p:pic>
    </p:spTree>
    <p:extLst>
      <p:ext uri="{BB962C8B-B14F-4D97-AF65-F5344CB8AC3E}">
        <p14:creationId xmlns:p14="http://schemas.microsoft.com/office/powerpoint/2010/main" val="153029851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80" r:id="rId12"/>
    <p:sldLayoutId id="2147483681"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9.png"/><Relationship Id="rId18" Type="http://schemas.openxmlformats.org/officeDocument/2006/relationships/image" Target="../media/image34.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image" Target="../media/image18.png"/><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6.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19" Type="http://schemas.openxmlformats.org/officeDocument/2006/relationships/image" Target="../media/image35.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3.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jpeg"/><Relationship Id="rId18" Type="http://schemas.openxmlformats.org/officeDocument/2006/relationships/image" Target="../media/image53.png"/><Relationship Id="rId3" Type="http://schemas.openxmlformats.org/officeDocument/2006/relationships/image" Target="../media/image38.png"/><Relationship Id="rId21" Type="http://schemas.openxmlformats.org/officeDocument/2006/relationships/image" Target="../media/image56.png"/><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image" Target="../media/image37.png"/><Relationship Id="rId16" Type="http://schemas.openxmlformats.org/officeDocument/2006/relationships/image" Target="../media/image51.png"/><Relationship Id="rId20" Type="http://schemas.openxmlformats.org/officeDocument/2006/relationships/image" Target="../media/image55.png"/><Relationship Id="rId1" Type="http://schemas.openxmlformats.org/officeDocument/2006/relationships/slideLayout" Target="../slideLayouts/slideLayout6.xml"/><Relationship Id="rId6" Type="http://schemas.openxmlformats.org/officeDocument/2006/relationships/image" Target="../media/image41.png"/><Relationship Id="rId11" Type="http://schemas.openxmlformats.org/officeDocument/2006/relationships/image" Target="../media/image46.jp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png"/><Relationship Id="rId19" Type="http://schemas.openxmlformats.org/officeDocument/2006/relationships/image" Target="../media/image54.png"/><Relationship Id="rId4" Type="http://schemas.openxmlformats.org/officeDocument/2006/relationships/image" Target="../media/image39.png"/><Relationship Id="rId9" Type="http://schemas.openxmlformats.org/officeDocument/2006/relationships/image" Target="../media/image44.jpeg"/><Relationship Id="rId14" Type="http://schemas.openxmlformats.org/officeDocument/2006/relationships/image" Target="../media/image49.png"/></Relationships>
</file>

<file path=ppt/slides/_rels/slide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59.png"/><Relationship Id="rId4" Type="http://schemas.openxmlformats.org/officeDocument/2006/relationships/image" Target="../media/image58.png"/></Relationships>
</file>

<file path=ppt/slides/_rels/slide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61.jpeg"/></Relationships>
</file>

<file path=ppt/slides/_rels/slide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4.png"/><Relationship Id="rId7" Type="http://schemas.openxmlformats.org/officeDocument/2006/relationships/image" Target="../media/image68.jpeg"/><Relationship Id="rId2" Type="http://schemas.openxmlformats.org/officeDocument/2006/relationships/image" Target="../media/image63.png"/><Relationship Id="rId1" Type="http://schemas.openxmlformats.org/officeDocument/2006/relationships/slideLayout" Target="../slideLayouts/slideLayout4.xml"/><Relationship Id="rId6" Type="http://schemas.openxmlformats.org/officeDocument/2006/relationships/image" Target="../media/image67.jpeg"/><Relationship Id="rId5" Type="http://schemas.openxmlformats.org/officeDocument/2006/relationships/image" Target="../media/image66.jpeg"/><Relationship Id="rId10" Type="http://schemas.openxmlformats.org/officeDocument/2006/relationships/image" Target="../media/image71.png"/><Relationship Id="rId4" Type="http://schemas.openxmlformats.org/officeDocument/2006/relationships/image" Target="../media/image65.jpeg"/><Relationship Id="rId9" Type="http://schemas.openxmlformats.org/officeDocument/2006/relationships/image" Target="../media/image70.png"/></Relationships>
</file>

<file path=ppt/slides/_rels/slide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png"/><Relationship Id="rId1" Type="http://schemas.openxmlformats.org/officeDocument/2006/relationships/slideLayout" Target="../slideLayouts/slideLayout4.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1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79.png"/><Relationship Id="rId4" Type="http://schemas.openxmlformats.org/officeDocument/2006/relationships/image" Target="../media/image78.png"/></Relationships>
</file>

<file path=ppt/slides/_rels/slide1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png"/><Relationship Id="rId1" Type="http://schemas.openxmlformats.org/officeDocument/2006/relationships/slideLayout" Target="../slideLayouts/slideLayout4.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png"/></Relationships>
</file>

<file path=ppt/slides/_rels/slide12.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9.jpe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88.jpeg"/><Relationship Id="rId5" Type="http://schemas.openxmlformats.org/officeDocument/2006/relationships/image" Target="../media/image87.png"/><Relationship Id="rId4" Type="http://schemas.openxmlformats.org/officeDocument/2006/relationships/image" Target="../media/image8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1.xml"/><Relationship Id="rId5" Type="http://schemas.openxmlformats.org/officeDocument/2006/relationships/image" Target="../media/image91.jpeg"/><Relationship Id="rId4" Type="http://schemas.openxmlformats.org/officeDocument/2006/relationships/image" Target="../media/image90.jpeg"/></Relationships>
</file>

<file path=ppt/slides/_rels/slide1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93.png"/></Relationships>
</file>

<file path=ppt/slides/_rels/slide1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95.jpeg"/></Relationships>
</file>

<file path=ppt/slides/_rels/slide1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17.xml.rels><?xml version="1.0" encoding="UTF-8" standalone="yes"?>
<Relationships xmlns="http://schemas.openxmlformats.org/package/2006/relationships"><Relationship Id="rId3" Type="http://schemas.openxmlformats.org/officeDocument/2006/relationships/image" Target="../media/image101.png"/><Relationship Id="rId7" Type="http://schemas.openxmlformats.org/officeDocument/2006/relationships/image" Target="../media/image105.jpg"/><Relationship Id="rId2" Type="http://schemas.openxmlformats.org/officeDocument/2006/relationships/image" Target="../media/image100.png"/><Relationship Id="rId1" Type="http://schemas.openxmlformats.org/officeDocument/2006/relationships/slideLayout" Target="../slideLayouts/slideLayout4.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s>
</file>

<file path=ppt/slides/_rels/slide18.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10.png"/><Relationship Id="rId5" Type="http://schemas.openxmlformats.org/officeDocument/2006/relationships/image" Target="../media/image109.jpeg"/><Relationship Id="rId4" Type="http://schemas.openxmlformats.org/officeDocument/2006/relationships/image" Target="../media/image108.jpeg"/></Relationships>
</file>

<file path=ppt/slides/_rels/slide20.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4.xml"/><Relationship Id="rId5" Type="http://schemas.openxmlformats.org/officeDocument/2006/relationships/image" Target="../media/image115.jpeg"/><Relationship Id="rId4" Type="http://schemas.openxmlformats.org/officeDocument/2006/relationships/image" Target="../media/image1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6.jpeg"/><Relationship Id="rId1" Type="http://schemas.openxmlformats.org/officeDocument/2006/relationships/slideLayout" Target="../slideLayouts/slideLayout7.xml"/><Relationship Id="rId5" Type="http://schemas.openxmlformats.org/officeDocument/2006/relationships/image" Target="../media/image118.jpeg"/><Relationship Id="rId4" Type="http://schemas.openxmlformats.org/officeDocument/2006/relationships/image" Target="../media/image117.jpeg"/></Relationships>
</file>

<file path=ppt/slides/_rels/slide24.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jpeg"/><Relationship Id="rId1" Type="http://schemas.openxmlformats.org/officeDocument/2006/relationships/slideLayout" Target="../slideLayouts/slideLayout7.xml"/><Relationship Id="rId4" Type="http://schemas.openxmlformats.org/officeDocument/2006/relationships/image" Target="../media/image115.jpeg"/></Relationships>
</file>

<file path=ppt/slides/_rels/slide25.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4.xml"/><Relationship Id="rId4" Type="http://schemas.openxmlformats.org/officeDocument/2006/relationships/image" Target="../media/image124.png"/></Relationships>
</file>

<file path=ppt/slides/_rels/slide27.xml.rels><?xml version="1.0" encoding="UTF-8" standalone="yes"?>
<Relationships xmlns="http://schemas.openxmlformats.org/package/2006/relationships"><Relationship Id="rId8" Type="http://schemas.openxmlformats.org/officeDocument/2006/relationships/image" Target="../media/image127.jpeg"/><Relationship Id="rId13" Type="http://schemas.openxmlformats.org/officeDocument/2006/relationships/image" Target="../media/image132.jpeg"/><Relationship Id="rId3" Type="http://schemas.openxmlformats.org/officeDocument/2006/relationships/hyperlink" Target="https://www.hikmicrotech.com/en/industrial-products/hikmicro-viewer-software/" TargetMode="External"/><Relationship Id="rId7" Type="http://schemas.openxmlformats.org/officeDocument/2006/relationships/image" Target="../media/image33.png"/><Relationship Id="rId12" Type="http://schemas.openxmlformats.org/officeDocument/2006/relationships/image" Target="../media/image131.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26.png"/><Relationship Id="rId11" Type="http://schemas.openxmlformats.org/officeDocument/2006/relationships/image" Target="../media/image130.jpeg"/><Relationship Id="rId5" Type="http://schemas.openxmlformats.org/officeDocument/2006/relationships/image" Target="../media/image125.png"/><Relationship Id="rId10" Type="http://schemas.openxmlformats.org/officeDocument/2006/relationships/image" Target="../media/image129.jpeg"/><Relationship Id="rId4" Type="http://schemas.openxmlformats.org/officeDocument/2006/relationships/image" Target="../media/image105.jpg"/><Relationship Id="rId9" Type="http://schemas.openxmlformats.org/officeDocument/2006/relationships/image" Target="../media/image128.jpe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33.png"/></Relationships>
</file>

<file path=ppt/slides/_rels/slide29.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19.xml"/><Relationship Id="rId5" Type="http://schemas.openxmlformats.org/officeDocument/2006/relationships/image" Target="../media/image137.png"/><Relationship Id="rId4" Type="http://schemas.openxmlformats.org/officeDocument/2006/relationships/image" Target="../media/image1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灯片编号占位符 3"/>
          <p:cNvSpPr txBox="1">
            <a:spLocks/>
          </p:cNvSpPr>
          <p:nvPr/>
        </p:nvSpPr>
        <p:spPr>
          <a:xfrm>
            <a:off x="9448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D5C7F46-ACE9-4011-B225-B4A40E120320}" type="slidenum">
              <a:rPr lang="zh-CN" altLang="en-US" smtClean="0">
                <a:solidFill>
                  <a:prstClr val="black">
                    <a:tint val="75000"/>
                  </a:prst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pPr>
                <a:defRPr/>
              </a:pPr>
              <a:t>1</a:t>
            </a:fld>
            <a:endParaRPr lang="zh-CN" altLang="en-US" dirty="0">
              <a:solidFill>
                <a:prstClr val="black">
                  <a:tint val="75000"/>
                </a:prst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4682" y="455801"/>
            <a:ext cx="2397638" cy="458903"/>
          </a:xfrm>
          <a:prstGeom prst="rect">
            <a:avLst/>
          </a:prstGeom>
        </p:spPr>
      </p:pic>
      <p:grpSp>
        <p:nvGrpSpPr>
          <p:cNvPr id="9" name="组合 8"/>
          <p:cNvGrpSpPr/>
          <p:nvPr/>
        </p:nvGrpSpPr>
        <p:grpSpPr>
          <a:xfrm>
            <a:off x="764310" y="2068063"/>
            <a:ext cx="6871176" cy="2721874"/>
            <a:chOff x="484082" y="2160250"/>
            <a:chExt cx="6871176" cy="2721874"/>
          </a:xfrm>
        </p:grpSpPr>
        <p:sp>
          <p:nvSpPr>
            <p:cNvPr id="10" name="文本框 9"/>
            <p:cNvSpPr txBox="1"/>
            <p:nvPr/>
          </p:nvSpPr>
          <p:spPr>
            <a:xfrm>
              <a:off x="484082" y="2160250"/>
              <a:ext cx="6871176" cy="1569660"/>
            </a:xfrm>
            <a:prstGeom prst="rect">
              <a:avLst/>
            </a:prstGeom>
            <a:noFill/>
          </p:spPr>
          <p:txBody>
            <a:bodyPr wrap="none" rtlCol="0">
              <a:spAutoFit/>
            </a:bodyPr>
            <a:lstStyle/>
            <a:p>
              <a:pPr lvl="0">
                <a:defRPr/>
              </a:pPr>
              <a:r>
                <a:rPr kumimoji="0" lang="en-US" altLang="zh-CN" sz="4800" b="1" i="0" u="none" strike="noStrike" kern="1200" cap="all" spc="0" normalizeH="0" baseline="0" noProof="0" dirty="0">
                  <a:ln>
                    <a:noFill/>
                  </a:ln>
                  <a:solidFill>
                    <a:schemeClr val="bg1"/>
                  </a:solidFill>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HIKMICRO </a:t>
              </a:r>
              <a:r>
                <a:rPr lang="en-US" altLang="zh-CN" sz="48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 SERIES </a:t>
              </a:r>
            </a:p>
            <a:p>
              <a:pPr>
                <a:defRPr/>
              </a:pPr>
              <a:r>
                <a:rPr lang="en-US" altLang="zh-CN" sz="4800" b="1"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PRODUCT INTRODUCTION</a:t>
              </a:r>
            </a:p>
          </p:txBody>
        </p:sp>
        <p:sp>
          <p:nvSpPr>
            <p:cNvPr id="11" name="文本框 10"/>
            <p:cNvSpPr txBox="1"/>
            <p:nvPr/>
          </p:nvSpPr>
          <p:spPr>
            <a:xfrm>
              <a:off x="484082" y="4543570"/>
              <a:ext cx="3005310" cy="338554"/>
            </a:xfrm>
            <a:prstGeom prst="rect">
              <a:avLst/>
            </a:prstGeom>
            <a:noFill/>
          </p:spPr>
          <p:txBody>
            <a:bodyPr wrap="none" rtlCol="0">
              <a:spAutoFit/>
            </a:bodyPr>
            <a:lstStyle/>
            <a:p>
              <a:pPr lvl="0">
                <a:defRPr/>
              </a:pPr>
              <a:r>
                <a:rPr lang="en-US" altLang="zh-CN" sz="1600" cap="all"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INDUSTRIAL PRODUCT | 2023.Q3</a:t>
              </a:r>
              <a:endParaRPr kumimoji="0" lang="en-US" altLang="zh-CN" sz="1600" i="0" u="none" strike="noStrike" kern="1200" cap="all" spc="0" normalizeH="0" baseline="0" noProof="0" dirty="0">
                <a:ln>
                  <a:noFill/>
                </a:ln>
                <a:solidFill>
                  <a:schemeClr val="bg1"/>
                </a:solidFill>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15" name="文本框 14"/>
            <p:cNvSpPr txBox="1"/>
            <p:nvPr/>
          </p:nvSpPr>
          <p:spPr>
            <a:xfrm>
              <a:off x="484082" y="3729910"/>
              <a:ext cx="5426101" cy="338554"/>
            </a:xfrm>
            <a:prstGeom prst="rect">
              <a:avLst/>
            </a:prstGeom>
            <a:noFill/>
          </p:spPr>
          <p:txBody>
            <a:bodyPr wrap="none" rtlCol="0">
              <a:spAutoFit/>
            </a:bodyPr>
            <a:lstStyle/>
            <a:p>
              <a:pPr lvl="0">
                <a:defRPr/>
              </a:pPr>
              <a:r>
                <a:rPr lang="en-US" altLang="zh-CN"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rPr>
                <a:t>Advanced thermal imaging camera with full function analysis</a:t>
              </a:r>
              <a:r>
                <a:rPr lang="en-US" altLang="zh-CN"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t>
              </a:r>
            </a:p>
          </p:txBody>
        </p:sp>
      </p:grpSp>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4682" y="5265043"/>
            <a:ext cx="3005310" cy="1010754"/>
          </a:xfrm>
          <a:prstGeom prst="rect">
            <a:avLst/>
          </a:prstGeom>
        </p:spPr>
      </p:pic>
      <p:pic>
        <p:nvPicPr>
          <p:cNvPr id="14" name="图片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29934" y="639129"/>
            <a:ext cx="6279383" cy="6279383"/>
          </a:xfrm>
          <a:prstGeom prst="rect">
            <a:avLst/>
          </a:prstGeom>
        </p:spPr>
      </p:pic>
    </p:spTree>
    <p:extLst>
      <p:ext uri="{BB962C8B-B14F-4D97-AF65-F5344CB8AC3E}">
        <p14:creationId xmlns:p14="http://schemas.microsoft.com/office/powerpoint/2010/main" val="3949140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矩形 76"/>
          <p:cNvSpPr/>
          <p:nvPr/>
        </p:nvSpPr>
        <p:spPr>
          <a:xfrm>
            <a:off x="8307250" y="1191944"/>
            <a:ext cx="480109" cy="268216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sz="24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Acoustic</a:t>
            </a:r>
            <a:endParaRPr lang="en-US" altLang="zh-CN" sz="2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6" name="矩形 75"/>
          <p:cNvSpPr/>
          <p:nvPr/>
        </p:nvSpPr>
        <p:spPr>
          <a:xfrm>
            <a:off x="873553" y="1192792"/>
            <a:ext cx="569158" cy="531783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sz="24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Thermal</a:t>
            </a:r>
          </a:p>
        </p:txBody>
      </p:sp>
      <p:sp>
        <p:nvSpPr>
          <p:cNvPr id="4" name="矩形 3"/>
          <p:cNvSpPr/>
          <p:nvPr/>
        </p:nvSpPr>
        <p:spPr>
          <a:xfrm>
            <a:off x="705913" y="536183"/>
            <a:ext cx="5093189" cy="769441"/>
          </a:xfrm>
          <a:prstGeom prst="rect">
            <a:avLst/>
          </a:prstGeom>
        </p:spPr>
        <p:txBody>
          <a:bodyPr wrap="none">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PRODUCT CATEGORY</a:t>
            </a:r>
            <a:endParaRPr kumimoji="0" lang="zh-CN" altLang="en-US" sz="4400" b="1" i="0" u="none" strike="noStrike" kern="1200" cap="none" spc="0" normalizeH="0" baseline="0" noProof="0" dirty="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5" name="文本框 4"/>
          <p:cNvSpPr txBox="1"/>
          <p:nvPr/>
        </p:nvSpPr>
        <p:spPr>
          <a:xfrm>
            <a:off x="1408106" y="1267394"/>
            <a:ext cx="2266992" cy="461665"/>
          </a:xfrm>
          <a:prstGeom prst="rect">
            <a:avLst/>
          </a:prstGeom>
          <a:noFill/>
        </p:spPr>
        <p:txBody>
          <a:bodyPr wrap="square" rtlCol="0">
            <a:spAutoFit/>
          </a:bodyPr>
          <a:lstStyle>
            <a:defPPr>
              <a:defRPr lang="zh-CN"/>
            </a:defPPr>
            <a:lvl1pPr algn="ctr">
              <a:defRPr sz="2400" b="1">
                <a:gradFill>
                  <a:gsLst>
                    <a:gs pos="44000">
                      <a:srgbClr val="09A7AA"/>
                    </a:gs>
                    <a:gs pos="5000">
                      <a:srgbClr val="28D16C"/>
                    </a:gs>
                    <a:gs pos="100000">
                      <a:srgbClr val="029DB9"/>
                    </a:gs>
                  </a:gsLst>
                  <a:lin ang="18000000" scaled="0"/>
                </a:gradFill>
                <a:latin typeface="Calibri" panose="020F0502020204030204" pitchFamily="34" charset="0"/>
                <a:cs typeface="Calibri" panose="020F0502020204030204" pitchFamily="34" charset="0"/>
              </a:defRPr>
            </a:lvl1pPr>
          </a:lstStyle>
          <a:p>
            <a:pPr>
              <a:defRPr/>
            </a:pPr>
            <a:r>
              <a:rPr lang="en-US" altLang="zh-CN" dirty="0">
                <a:gradFill>
                  <a:gsLst>
                    <a:gs pos="5000">
                      <a:srgbClr val="EA592D"/>
                    </a:gs>
                    <a:gs pos="100000">
                      <a:srgbClr val="DF2771"/>
                    </a:gs>
                  </a:gsLst>
                  <a:lin ang="16200000" scaled="0"/>
                </a:gradFill>
                <a:ea typeface="微软雅黑" panose="020B0503020204020204" pitchFamily="34" charset="-122"/>
                <a:sym typeface="Calibri" panose="020F0502020204030204" pitchFamily="34" charset="0"/>
              </a:rPr>
              <a:t>Handheld</a:t>
            </a:r>
          </a:p>
        </p:txBody>
      </p:sp>
      <p:sp>
        <p:nvSpPr>
          <p:cNvPr id="15" name="文本框 14"/>
          <p:cNvSpPr txBox="1"/>
          <p:nvPr/>
        </p:nvSpPr>
        <p:spPr>
          <a:xfrm>
            <a:off x="4540314" y="1267394"/>
            <a:ext cx="2266992" cy="461665"/>
          </a:xfrm>
          <a:prstGeom prst="rect">
            <a:avLst/>
          </a:prstGeom>
          <a:noFill/>
        </p:spPr>
        <p:txBody>
          <a:bodyPr wrap="square" rtlCol="0">
            <a:spAutoFit/>
          </a:bodyPr>
          <a:lstStyle>
            <a:defPPr>
              <a:defRPr lang="zh-CN"/>
            </a:defPPr>
            <a:lvl1pPr algn="ctr">
              <a:defRPr b="1">
                <a:gradFill>
                  <a:gsLst>
                    <a:gs pos="44000">
                      <a:srgbClr val="09A7AA"/>
                    </a:gs>
                    <a:gs pos="5000">
                      <a:srgbClr val="28D16C"/>
                    </a:gs>
                    <a:gs pos="100000">
                      <a:srgbClr val="029DB9"/>
                    </a:gs>
                  </a:gsLst>
                  <a:lin ang="18000000" scaled="0"/>
                </a:gradFill>
                <a:latin typeface="Calibri" panose="020F0502020204030204" pitchFamily="34" charset="0"/>
                <a:cs typeface="Calibri" panose="020F0502020204030204" pitchFamily="34" charset="0"/>
              </a:defRPr>
            </a:lvl1pPr>
          </a:lstStyle>
          <a:p>
            <a:pPr>
              <a:defRPr/>
            </a:pPr>
            <a:r>
              <a:rPr lang="en-US" altLang="zh-CN" sz="2400" dirty="0">
                <a:gradFill>
                  <a:gsLst>
                    <a:gs pos="5000">
                      <a:srgbClr val="EA592D"/>
                    </a:gs>
                    <a:gs pos="100000">
                      <a:srgbClr val="DF2771"/>
                    </a:gs>
                  </a:gsLst>
                  <a:lin ang="16200000" scaled="0"/>
                </a:gradFill>
                <a:ea typeface="微软雅黑" panose="020B0503020204020204" pitchFamily="34" charset="-122"/>
                <a:sym typeface="Calibri" panose="020F0502020204030204" pitchFamily="34" charset="0"/>
              </a:rPr>
              <a:t>Fixed</a:t>
            </a:r>
          </a:p>
        </p:txBody>
      </p:sp>
      <p:sp>
        <p:nvSpPr>
          <p:cNvPr id="17" name="文本框 16"/>
          <p:cNvSpPr txBox="1"/>
          <p:nvPr/>
        </p:nvSpPr>
        <p:spPr>
          <a:xfrm>
            <a:off x="8606077" y="4336495"/>
            <a:ext cx="2266992" cy="461665"/>
          </a:xfrm>
          <a:prstGeom prst="rect">
            <a:avLst/>
          </a:prstGeom>
          <a:noFill/>
        </p:spPr>
        <p:txBody>
          <a:bodyPr wrap="square" rtlCol="0">
            <a:spAutoFit/>
          </a:bodyPr>
          <a:lstStyle>
            <a:defPPr>
              <a:defRPr lang="zh-CN"/>
            </a:defPPr>
            <a:lvl1pPr algn="ctr">
              <a:defRPr b="1">
                <a:gradFill>
                  <a:gsLst>
                    <a:gs pos="44000">
                      <a:srgbClr val="09A7AA"/>
                    </a:gs>
                    <a:gs pos="5000">
                      <a:srgbClr val="28D16C"/>
                    </a:gs>
                    <a:gs pos="100000">
                      <a:srgbClr val="029DB9"/>
                    </a:gs>
                  </a:gsLst>
                  <a:lin ang="18000000" scaled="0"/>
                </a:gradFill>
                <a:latin typeface="Calibri" panose="020F0502020204030204" pitchFamily="34" charset="0"/>
                <a:cs typeface="Calibri" panose="020F0502020204030204" pitchFamily="34" charset="0"/>
              </a:defRPr>
            </a:lvl1pPr>
          </a:lstStyle>
          <a:p>
            <a:pPr>
              <a:defRPr/>
            </a:pPr>
            <a:r>
              <a:rPr lang="en-US" altLang="zh-CN" sz="2400" dirty="0">
                <a:gradFill>
                  <a:gsLst>
                    <a:gs pos="5000">
                      <a:srgbClr val="EA592D"/>
                    </a:gs>
                    <a:gs pos="100000">
                      <a:srgbClr val="DF2771"/>
                    </a:gs>
                  </a:gsLst>
                  <a:lin ang="16200000" scaled="0"/>
                </a:gradFill>
                <a:ea typeface="微软雅黑" panose="020B0503020204020204" pitchFamily="34" charset="-122"/>
                <a:sym typeface="Calibri" panose="020F0502020204030204" pitchFamily="34" charset="0"/>
              </a:rPr>
              <a:t>Software</a:t>
            </a:r>
          </a:p>
        </p:txBody>
      </p:sp>
      <p:sp>
        <p:nvSpPr>
          <p:cNvPr id="27" name="标题 26"/>
          <p:cNvSpPr>
            <a:spLocks noGrp="1"/>
          </p:cNvSpPr>
          <p:nvPr>
            <p:ph type="title"/>
          </p:nvPr>
        </p:nvSpPr>
        <p:spPr/>
        <p:txBody>
          <a:bodyPr>
            <a:normAutofit/>
          </a:bodyPr>
          <a:lstStyle/>
          <a:p>
            <a:r>
              <a:rPr lang="en-US" dirty="0">
                <a:latin typeface="Calibri" panose="020F0502020204030204" pitchFamily="34" charset="0"/>
                <a:ea typeface="微软雅黑" panose="020B0503020204020204" pitchFamily="34" charset="-122"/>
                <a:sym typeface="Calibri" panose="020F0502020204030204" pitchFamily="34" charset="0"/>
              </a:rPr>
              <a:t>PRODUCT CATEGORY</a:t>
            </a:r>
          </a:p>
        </p:txBody>
      </p:sp>
      <p:grpSp>
        <p:nvGrpSpPr>
          <p:cNvPr id="49" name="组合 48"/>
          <p:cNvGrpSpPr/>
          <p:nvPr/>
        </p:nvGrpSpPr>
        <p:grpSpPr>
          <a:xfrm>
            <a:off x="1503294" y="1646429"/>
            <a:ext cx="1975175" cy="1942613"/>
            <a:chOff x="1780579" y="2069006"/>
            <a:chExt cx="1975175" cy="1942613"/>
          </a:xfrm>
        </p:grpSpPr>
        <p:pic>
          <p:nvPicPr>
            <p:cNvPr id="29" name="图片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0579" y="2797928"/>
              <a:ext cx="1151439" cy="1151439"/>
            </a:xfrm>
            <a:prstGeom prst="rect">
              <a:avLst/>
            </a:prstGeom>
          </p:spPr>
        </p:pic>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45817" y="2149171"/>
              <a:ext cx="638622" cy="638622"/>
            </a:xfrm>
            <a:prstGeom prst="rect">
              <a:avLst/>
            </a:prstGeom>
          </p:spPr>
        </p:pic>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41101" y="2069006"/>
              <a:ext cx="1032699" cy="1032699"/>
            </a:xfrm>
            <a:prstGeom prst="rect">
              <a:avLst/>
            </a:prstGeom>
          </p:spPr>
        </p:pic>
        <p:pic>
          <p:nvPicPr>
            <p:cNvPr id="32" name="图片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41101" y="2896966"/>
              <a:ext cx="1114653" cy="1114653"/>
            </a:xfrm>
            <a:prstGeom prst="rect">
              <a:avLst/>
            </a:prstGeom>
          </p:spPr>
        </p:pic>
      </p:grpSp>
      <p:grpSp>
        <p:nvGrpSpPr>
          <p:cNvPr id="69" name="组合 68"/>
          <p:cNvGrpSpPr/>
          <p:nvPr/>
        </p:nvGrpSpPr>
        <p:grpSpPr>
          <a:xfrm>
            <a:off x="1209037" y="4701753"/>
            <a:ext cx="2658526" cy="1808872"/>
            <a:chOff x="1028522" y="4571965"/>
            <a:chExt cx="2658526" cy="1808872"/>
          </a:xfrm>
        </p:grpSpPr>
        <p:pic>
          <p:nvPicPr>
            <p:cNvPr id="33" name="Picture 4" descr="http://spec.hikvision.com/fastdfs/group1/M00/2F/2D/CgFBImSZnPKAMJw-ABO7_HOrXrc596.png?imageView2/2/w/1000/h/50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28522" y="4571965"/>
              <a:ext cx="2564981" cy="1808872"/>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6" descr="http://spec.hikvision.com/fastdfs/group1/M00/2B/66/CgFBImRi7RWANObyADRqVQeRuVU414.png?imageView2/2/w/1000/h/50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06582" y="4972761"/>
              <a:ext cx="1180466" cy="118046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3" name="组合 72"/>
          <p:cNvGrpSpPr/>
          <p:nvPr/>
        </p:nvGrpSpPr>
        <p:grpSpPr>
          <a:xfrm>
            <a:off x="8909130" y="1726594"/>
            <a:ext cx="2462966" cy="2325303"/>
            <a:chOff x="5079574" y="1579218"/>
            <a:chExt cx="2462966" cy="2325303"/>
          </a:xfrm>
        </p:grpSpPr>
        <p:grpSp>
          <p:nvGrpSpPr>
            <p:cNvPr id="47" name="组合 46"/>
            <p:cNvGrpSpPr/>
            <p:nvPr/>
          </p:nvGrpSpPr>
          <p:grpSpPr>
            <a:xfrm>
              <a:off x="5079574" y="2434734"/>
              <a:ext cx="2462966" cy="1469787"/>
              <a:chOff x="4882479" y="-1190591"/>
              <a:chExt cx="3541608" cy="2113472"/>
            </a:xfrm>
          </p:grpSpPr>
          <p:pic>
            <p:nvPicPr>
              <p:cNvPr id="37" name="图片 36"/>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040728" y="-1190591"/>
                <a:ext cx="3383359" cy="2113472"/>
              </a:xfrm>
              <a:prstGeom prst="rect">
                <a:avLst/>
              </a:prstGeom>
            </p:spPr>
          </p:pic>
          <p:pic>
            <p:nvPicPr>
              <p:cNvPr id="39" name="图片 38"/>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82479" y="-625253"/>
                <a:ext cx="1037304" cy="1037304"/>
              </a:xfrm>
              <a:prstGeom prst="rect">
                <a:avLst/>
              </a:prstGeom>
            </p:spPr>
          </p:pic>
        </p:grpSp>
        <p:grpSp>
          <p:nvGrpSpPr>
            <p:cNvPr id="48" name="组合 47"/>
            <p:cNvGrpSpPr/>
            <p:nvPr/>
          </p:nvGrpSpPr>
          <p:grpSpPr>
            <a:xfrm>
              <a:off x="5276228" y="1579218"/>
              <a:ext cx="2069659" cy="1349452"/>
              <a:chOff x="4677485" y="2058549"/>
              <a:chExt cx="3032489" cy="1977233"/>
            </a:xfrm>
          </p:grpSpPr>
          <p:pic>
            <p:nvPicPr>
              <p:cNvPr id="35" name="图片 34"/>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919783" y="2148172"/>
                <a:ext cx="1790191" cy="1790191"/>
              </a:xfrm>
              <a:prstGeom prst="rect">
                <a:avLst/>
              </a:prstGeom>
            </p:spPr>
          </p:pic>
          <p:pic>
            <p:nvPicPr>
              <p:cNvPr id="36" name="图片 35"/>
              <p:cNvPicPr>
                <a:picLocks noChangeAspect="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677485" y="2058549"/>
                <a:ext cx="1977233" cy="1977233"/>
              </a:xfrm>
              <a:prstGeom prst="rect">
                <a:avLst/>
              </a:prstGeom>
            </p:spPr>
          </p:pic>
        </p:grpSp>
      </p:grpSp>
      <p:grpSp>
        <p:nvGrpSpPr>
          <p:cNvPr id="46" name="组合 45"/>
          <p:cNvGrpSpPr/>
          <p:nvPr/>
        </p:nvGrpSpPr>
        <p:grpSpPr>
          <a:xfrm>
            <a:off x="4736991" y="2022441"/>
            <a:ext cx="1873638" cy="1566601"/>
            <a:chOff x="8296802" y="2126564"/>
            <a:chExt cx="2477895" cy="2071837"/>
          </a:xfrm>
        </p:grpSpPr>
        <p:pic>
          <p:nvPicPr>
            <p:cNvPr id="42" name="图片 41"/>
            <p:cNvPicPr>
              <a:picLocks noChangeAspect="1"/>
            </p:cNvPicPr>
            <p:nvPr/>
          </p:nvPicPr>
          <p:blipFill>
            <a:blip r:embed="rId12">
              <a:clrChange>
                <a:clrFrom>
                  <a:srgbClr val="FFFFFF"/>
                </a:clrFrom>
                <a:clrTo>
                  <a:srgbClr val="FFFFFF">
                    <a:alpha val="0"/>
                  </a:srgbClr>
                </a:clrTo>
              </a:clrChange>
            </a:blip>
            <a:stretch>
              <a:fillRect/>
            </a:stretch>
          </p:blipFill>
          <p:spPr>
            <a:xfrm>
              <a:off x="8389531" y="2126564"/>
              <a:ext cx="922423" cy="1031700"/>
            </a:xfrm>
            <a:prstGeom prst="rect">
              <a:avLst/>
            </a:prstGeom>
          </p:spPr>
        </p:pic>
        <p:pic>
          <p:nvPicPr>
            <p:cNvPr id="43" name="Picture 49"/>
            <p:cNvPicPr>
              <a:picLocks noChangeAspect="1"/>
            </p:cNvPicPr>
            <p:nvPr/>
          </p:nvPicPr>
          <p:blipFill>
            <a:blip r:embed="rId1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472197" y="2238374"/>
              <a:ext cx="734780" cy="665408"/>
            </a:xfrm>
            <a:prstGeom prst="rect">
              <a:avLst/>
            </a:prstGeom>
          </p:spPr>
        </p:pic>
        <p:pic>
          <p:nvPicPr>
            <p:cNvPr id="44" name="图片 43"/>
            <p:cNvPicPr>
              <a:picLocks noChangeAspect="1"/>
            </p:cNvPicPr>
            <p:nvPr/>
          </p:nvPicPr>
          <p:blipFill>
            <a:blip r:embed="rId14">
              <a:clrChange>
                <a:clrFrom>
                  <a:srgbClr val="FFFFFF"/>
                </a:clrFrom>
                <a:clrTo>
                  <a:srgbClr val="FFFFFF">
                    <a:alpha val="0"/>
                  </a:srgbClr>
                </a:clrTo>
              </a:clrChange>
            </a:blip>
            <a:stretch>
              <a:fillRect/>
            </a:stretch>
          </p:blipFill>
          <p:spPr>
            <a:xfrm>
              <a:off x="9197366" y="3041031"/>
              <a:ext cx="1577331" cy="1124707"/>
            </a:xfrm>
            <a:prstGeom prst="rect">
              <a:avLst/>
            </a:prstGeom>
          </p:spPr>
        </p:pic>
        <p:pic>
          <p:nvPicPr>
            <p:cNvPr id="45" name="图片 44"/>
            <p:cNvPicPr>
              <a:picLocks noChangeAspect="1"/>
            </p:cNvPicPr>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296802" y="3090518"/>
              <a:ext cx="1107884" cy="1107883"/>
            </a:xfrm>
            <a:prstGeom prst="rect">
              <a:avLst/>
            </a:prstGeom>
          </p:spPr>
        </p:pic>
      </p:grpSp>
      <p:pic>
        <p:nvPicPr>
          <p:cNvPr id="50" name="图片 49"/>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36053" y="5064360"/>
            <a:ext cx="2075514" cy="1399490"/>
          </a:xfrm>
          <a:prstGeom prst="rect">
            <a:avLst/>
          </a:prstGeom>
        </p:spPr>
      </p:pic>
      <p:grpSp>
        <p:nvGrpSpPr>
          <p:cNvPr id="55" name="组合 54"/>
          <p:cNvGrpSpPr/>
          <p:nvPr/>
        </p:nvGrpSpPr>
        <p:grpSpPr>
          <a:xfrm>
            <a:off x="9032171" y="4896331"/>
            <a:ext cx="1414805" cy="1347597"/>
            <a:chOff x="5827947" y="4897506"/>
            <a:chExt cx="1814394" cy="1728204"/>
          </a:xfrm>
        </p:grpSpPr>
        <p:pic>
          <p:nvPicPr>
            <p:cNvPr id="51" name="图片 50"/>
            <p:cNvPicPr>
              <a:picLocks noChangeAspect="1"/>
            </p:cNvPicPr>
            <p:nvPr/>
          </p:nvPicPr>
          <p:blipFill>
            <a:blip r:embed="rId17"/>
            <a:srcRect r="426"/>
            <a:stretch>
              <a:fillRect/>
            </a:stretch>
          </p:blipFill>
          <p:spPr>
            <a:xfrm>
              <a:off x="5954555" y="4983548"/>
              <a:ext cx="650014" cy="652793"/>
            </a:xfrm>
            <a:custGeom>
              <a:avLst/>
              <a:gdLst>
                <a:gd name="connsiteX0" fmla="*/ 234495 w 1433868"/>
                <a:gd name="connsiteY0" fmla="*/ 0 h 1440000"/>
                <a:gd name="connsiteX1" fmla="*/ 1193988 w 1433868"/>
                <a:gd name="connsiteY1" fmla="*/ 0 h 1440000"/>
                <a:gd name="connsiteX2" fmla="*/ 1433868 w 1433868"/>
                <a:gd name="connsiteY2" fmla="*/ 239880 h 1440000"/>
                <a:gd name="connsiteX3" fmla="*/ 1433868 w 1433868"/>
                <a:gd name="connsiteY3" fmla="*/ 1200120 h 1440000"/>
                <a:gd name="connsiteX4" fmla="*/ 1193988 w 1433868"/>
                <a:gd name="connsiteY4" fmla="*/ 1440000 h 1440000"/>
                <a:gd name="connsiteX5" fmla="*/ 234495 w 1433868"/>
                <a:gd name="connsiteY5" fmla="*/ 1440000 h 1440000"/>
                <a:gd name="connsiteX6" fmla="*/ 13466 w 1433868"/>
                <a:gd name="connsiteY6" fmla="*/ 1293492 h 1440000"/>
                <a:gd name="connsiteX7" fmla="*/ 0 w 1433868"/>
                <a:gd name="connsiteY7" fmla="*/ 1250112 h 1440000"/>
                <a:gd name="connsiteX8" fmla="*/ 0 w 1433868"/>
                <a:gd name="connsiteY8" fmla="*/ 189888 h 1440000"/>
                <a:gd name="connsiteX9" fmla="*/ 13466 w 1433868"/>
                <a:gd name="connsiteY9" fmla="*/ 146508 h 1440000"/>
                <a:gd name="connsiteX10" fmla="*/ 234495 w 1433868"/>
                <a:gd name="connsiteY10"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33868" h="1440000">
                  <a:moveTo>
                    <a:pt x="234495" y="0"/>
                  </a:moveTo>
                  <a:lnTo>
                    <a:pt x="1193988" y="0"/>
                  </a:lnTo>
                  <a:cubicBezTo>
                    <a:pt x="1326470" y="0"/>
                    <a:pt x="1433868" y="107398"/>
                    <a:pt x="1433868" y="239880"/>
                  </a:cubicBezTo>
                  <a:lnTo>
                    <a:pt x="1433868" y="1200120"/>
                  </a:lnTo>
                  <a:cubicBezTo>
                    <a:pt x="1433868" y="1332602"/>
                    <a:pt x="1326470" y="1440000"/>
                    <a:pt x="1193988" y="1440000"/>
                  </a:cubicBezTo>
                  <a:lnTo>
                    <a:pt x="234495" y="1440000"/>
                  </a:lnTo>
                  <a:cubicBezTo>
                    <a:pt x="135134" y="1440000"/>
                    <a:pt x="49882" y="1379589"/>
                    <a:pt x="13466" y="1293492"/>
                  </a:cubicBezTo>
                  <a:lnTo>
                    <a:pt x="0" y="1250112"/>
                  </a:lnTo>
                  <a:lnTo>
                    <a:pt x="0" y="189888"/>
                  </a:lnTo>
                  <a:lnTo>
                    <a:pt x="13466" y="146508"/>
                  </a:lnTo>
                  <a:cubicBezTo>
                    <a:pt x="49882" y="60411"/>
                    <a:pt x="135134" y="0"/>
                    <a:pt x="234495" y="0"/>
                  </a:cubicBezTo>
                  <a:close/>
                </a:path>
              </a:pathLst>
            </a:custGeom>
          </p:spPr>
        </p:pic>
        <p:pic>
          <p:nvPicPr>
            <p:cNvPr id="52" name="图片 51"/>
            <p:cNvPicPr>
              <a:picLocks noChangeAspect="1"/>
            </p:cNvPicPr>
            <p:nvPr/>
          </p:nvPicPr>
          <p:blipFill>
            <a:blip r:embed="rId18">
              <a:clrChange>
                <a:clrFrom>
                  <a:srgbClr val="F8F8F8"/>
                </a:clrFrom>
                <a:clrTo>
                  <a:srgbClr val="F8F8F8">
                    <a:alpha val="0"/>
                  </a:srgbClr>
                </a:clrTo>
              </a:clrChange>
            </a:blip>
            <a:stretch>
              <a:fillRect/>
            </a:stretch>
          </p:blipFill>
          <p:spPr>
            <a:xfrm>
              <a:off x="6831000" y="5807852"/>
              <a:ext cx="811341" cy="817858"/>
            </a:xfrm>
            <a:prstGeom prst="rect">
              <a:avLst/>
            </a:prstGeom>
          </p:spPr>
        </p:pic>
        <p:pic>
          <p:nvPicPr>
            <p:cNvPr id="53" name="图片 5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5827947" y="5827439"/>
              <a:ext cx="798271" cy="798271"/>
            </a:xfrm>
            <a:prstGeom prst="rect">
              <a:avLst/>
            </a:prstGeom>
          </p:spPr>
        </p:pic>
        <p:pic>
          <p:nvPicPr>
            <p:cNvPr id="54" name="图片 53"/>
            <p:cNvPicPr>
              <a:picLocks noChangeAspect="1"/>
            </p:cNvPicPr>
            <p:nvPr/>
          </p:nvPicPr>
          <p:blipFill>
            <a:blip r:embed="rId20">
              <a:extLst>
                <a:ext uri="{28A0092B-C50C-407E-A947-70E740481C1C}">
                  <a14:useLocalDpi xmlns:a14="http://schemas.microsoft.com/office/drawing/2010/main"/>
                </a:ext>
              </a:extLst>
            </a:blip>
            <a:stretch>
              <a:fillRect/>
            </a:stretch>
          </p:blipFill>
          <p:spPr>
            <a:xfrm>
              <a:off x="6869497" y="4897506"/>
              <a:ext cx="772844" cy="772844"/>
            </a:xfrm>
            <a:prstGeom prst="rect">
              <a:avLst/>
            </a:prstGeom>
          </p:spPr>
        </p:pic>
      </p:grpSp>
      <p:grpSp>
        <p:nvGrpSpPr>
          <p:cNvPr id="70" name="组合 69"/>
          <p:cNvGrpSpPr/>
          <p:nvPr/>
        </p:nvGrpSpPr>
        <p:grpSpPr>
          <a:xfrm>
            <a:off x="1611729" y="4100180"/>
            <a:ext cx="2401884" cy="611287"/>
            <a:chOff x="1533881" y="3971535"/>
            <a:chExt cx="2401884" cy="611287"/>
          </a:xfrm>
        </p:grpSpPr>
        <p:sp>
          <p:nvSpPr>
            <p:cNvPr id="23" name="文本框 22"/>
            <p:cNvSpPr txBox="1"/>
            <p:nvPr/>
          </p:nvSpPr>
          <p:spPr>
            <a:xfrm>
              <a:off x="1533881" y="4121157"/>
              <a:ext cx="2016796" cy="461665"/>
            </a:xfrm>
            <a:prstGeom prst="rect">
              <a:avLst/>
            </a:prstGeom>
            <a:noFill/>
          </p:spPr>
          <p:txBody>
            <a:bodyPr wrap="square" rtlCol="0">
              <a:spAutoFit/>
            </a:bodyPr>
            <a:lstStyle>
              <a:defPPr>
                <a:defRPr lang="zh-CN"/>
              </a:defPPr>
              <a:lvl1pPr algn="ctr">
                <a:defRPr b="1">
                  <a:gradFill>
                    <a:gsLst>
                      <a:gs pos="44000">
                        <a:srgbClr val="09A7AA"/>
                      </a:gs>
                      <a:gs pos="5000">
                        <a:srgbClr val="28D16C"/>
                      </a:gs>
                      <a:gs pos="100000">
                        <a:srgbClr val="029DB9"/>
                      </a:gs>
                    </a:gsLst>
                    <a:lin ang="18000000" scaled="0"/>
                  </a:gradFill>
                  <a:latin typeface="Calibri" panose="020F0502020204030204" pitchFamily="34" charset="0"/>
                  <a:cs typeface="Calibri" panose="020F0502020204030204" pitchFamily="34" charset="0"/>
                </a:defRPr>
              </a:lvl1pPr>
            </a:lstStyle>
            <a:p>
              <a:pPr>
                <a:defRPr/>
              </a:pPr>
              <a:r>
                <a:rPr lang="en-US" altLang="zh-CN" sz="2400" dirty="0">
                  <a:gradFill>
                    <a:gsLst>
                      <a:gs pos="5000">
                        <a:srgbClr val="EA592D"/>
                      </a:gs>
                      <a:gs pos="100000">
                        <a:srgbClr val="DF2771"/>
                      </a:gs>
                    </a:gsLst>
                    <a:lin ang="16200000" scaled="0"/>
                  </a:gradFill>
                  <a:ea typeface="微软雅黑" panose="020B0503020204020204" pitchFamily="34" charset="-122"/>
                  <a:sym typeface="Calibri" panose="020F0502020204030204" pitchFamily="34" charset="0"/>
                </a:rPr>
                <a:t>Firefighting</a:t>
              </a:r>
            </a:p>
          </p:txBody>
        </p:sp>
        <p:grpSp>
          <p:nvGrpSpPr>
            <p:cNvPr id="62" name="组合 61"/>
            <p:cNvGrpSpPr/>
            <p:nvPr/>
          </p:nvGrpSpPr>
          <p:grpSpPr>
            <a:xfrm>
              <a:off x="3418572" y="3971535"/>
              <a:ext cx="517193" cy="326284"/>
              <a:chOff x="3418572" y="3971535"/>
              <a:chExt cx="517193" cy="326284"/>
            </a:xfrm>
          </p:grpSpPr>
          <p:sp>
            <p:nvSpPr>
              <p:cNvPr id="60" name="椭圆形标注 59"/>
              <p:cNvSpPr/>
              <p:nvPr/>
            </p:nvSpPr>
            <p:spPr>
              <a:xfrm>
                <a:off x="3433673" y="3971535"/>
                <a:ext cx="486991" cy="326284"/>
              </a:xfrm>
              <a:prstGeom prst="wedgeEllipseCallou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1" name="文本框 60"/>
              <p:cNvSpPr txBox="1"/>
              <p:nvPr/>
            </p:nvSpPr>
            <p:spPr>
              <a:xfrm>
                <a:off x="3418572" y="3980789"/>
                <a:ext cx="517193" cy="307777"/>
              </a:xfrm>
              <a:prstGeom prst="rect">
                <a:avLst/>
              </a:prstGeom>
              <a:noFill/>
            </p:spPr>
            <p:txBody>
              <a:bodyPr wrap="none" rtlCol="0">
                <a:spAutoFit/>
              </a:bodyPr>
              <a:lstStyle/>
              <a:p>
                <a:pPr algn="ctr"/>
                <a:r>
                  <a:rPr lang="en-US" sz="1400" dirty="0">
                    <a:solidFill>
                      <a:schemeClr val="bg1"/>
                    </a:solidFill>
                    <a:latin typeface="Calibri" panose="020F0502020204030204" pitchFamily="34" charset="0"/>
                    <a:ea typeface="微软雅黑" panose="020B0503020204020204" pitchFamily="34" charset="-122"/>
                    <a:sym typeface="Calibri" panose="020F0502020204030204" pitchFamily="34" charset="0"/>
                  </a:rPr>
                  <a:t>New</a:t>
                </a:r>
              </a:p>
            </p:txBody>
          </p:sp>
        </p:grpSp>
      </p:grpSp>
      <p:grpSp>
        <p:nvGrpSpPr>
          <p:cNvPr id="72" name="组合 71"/>
          <p:cNvGrpSpPr/>
          <p:nvPr/>
        </p:nvGrpSpPr>
        <p:grpSpPr>
          <a:xfrm>
            <a:off x="4462485" y="4101323"/>
            <a:ext cx="2422651" cy="932008"/>
            <a:chOff x="5110812" y="3971535"/>
            <a:chExt cx="2422651" cy="932008"/>
          </a:xfrm>
        </p:grpSpPr>
        <p:sp>
          <p:nvSpPr>
            <p:cNvPr id="21" name="文本框 20"/>
            <p:cNvSpPr txBox="1"/>
            <p:nvPr/>
          </p:nvSpPr>
          <p:spPr>
            <a:xfrm>
              <a:off x="5110812" y="4072546"/>
              <a:ext cx="2124133" cy="830997"/>
            </a:xfrm>
            <a:prstGeom prst="rect">
              <a:avLst/>
            </a:prstGeom>
            <a:noFill/>
          </p:spPr>
          <p:txBody>
            <a:bodyPr wrap="square" rtlCol="0">
              <a:spAutoFit/>
            </a:bodyPr>
            <a:lstStyle>
              <a:defPPr>
                <a:defRPr lang="zh-CN"/>
              </a:defPPr>
              <a:lvl1pPr algn="ctr">
                <a:defRPr b="1">
                  <a:gradFill>
                    <a:gsLst>
                      <a:gs pos="44000">
                        <a:srgbClr val="09A7AA"/>
                      </a:gs>
                      <a:gs pos="5000">
                        <a:srgbClr val="28D16C"/>
                      </a:gs>
                      <a:gs pos="100000">
                        <a:srgbClr val="029DB9"/>
                      </a:gs>
                    </a:gsLst>
                    <a:lin ang="18000000" scaled="0"/>
                  </a:gradFill>
                  <a:latin typeface="Calibri" panose="020F0502020204030204" pitchFamily="34" charset="0"/>
                  <a:cs typeface="Calibri" panose="020F0502020204030204" pitchFamily="34" charset="0"/>
                </a:defRPr>
              </a:lvl1pPr>
            </a:lstStyle>
            <a:p>
              <a:pPr>
                <a:defRPr/>
              </a:pPr>
              <a:r>
                <a:rPr lang="en-US" altLang="zh-CN" sz="2400" dirty="0">
                  <a:gradFill>
                    <a:gsLst>
                      <a:gs pos="5000">
                        <a:srgbClr val="EA592D"/>
                      </a:gs>
                      <a:gs pos="100000">
                        <a:srgbClr val="DF2771"/>
                      </a:gs>
                    </a:gsLst>
                    <a:lin ang="16200000" scaled="0"/>
                  </a:gradFill>
                  <a:ea typeface="微软雅黑" panose="020B0503020204020204" pitchFamily="34" charset="-122"/>
                  <a:sym typeface="Calibri" panose="020F0502020204030204" pitchFamily="34" charset="0"/>
                </a:rPr>
                <a:t>Explosion-proof</a:t>
              </a:r>
            </a:p>
          </p:txBody>
        </p:sp>
        <p:grpSp>
          <p:nvGrpSpPr>
            <p:cNvPr id="63" name="组合 62"/>
            <p:cNvGrpSpPr/>
            <p:nvPr/>
          </p:nvGrpSpPr>
          <p:grpSpPr>
            <a:xfrm>
              <a:off x="7016270" y="3971535"/>
              <a:ext cx="517193" cy="326284"/>
              <a:chOff x="3418572" y="3971535"/>
              <a:chExt cx="517193" cy="326284"/>
            </a:xfrm>
          </p:grpSpPr>
          <p:sp>
            <p:nvSpPr>
              <p:cNvPr id="64" name="椭圆形标注 63"/>
              <p:cNvSpPr/>
              <p:nvPr/>
            </p:nvSpPr>
            <p:spPr>
              <a:xfrm>
                <a:off x="3433673" y="3971535"/>
                <a:ext cx="486991" cy="326284"/>
              </a:xfrm>
              <a:prstGeom prst="wedgeEllipseCallou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5" name="文本框 64"/>
              <p:cNvSpPr txBox="1"/>
              <p:nvPr/>
            </p:nvSpPr>
            <p:spPr>
              <a:xfrm>
                <a:off x="3418572" y="3980789"/>
                <a:ext cx="517193" cy="307777"/>
              </a:xfrm>
              <a:prstGeom prst="rect">
                <a:avLst/>
              </a:prstGeom>
              <a:noFill/>
            </p:spPr>
            <p:txBody>
              <a:bodyPr wrap="none" rtlCol="0">
                <a:spAutoFit/>
              </a:bodyPr>
              <a:lstStyle/>
              <a:p>
                <a:pPr algn="ctr"/>
                <a:r>
                  <a:rPr lang="en-US" sz="1400" dirty="0">
                    <a:solidFill>
                      <a:schemeClr val="bg1"/>
                    </a:solidFill>
                    <a:latin typeface="Calibri" panose="020F0502020204030204" pitchFamily="34" charset="0"/>
                    <a:ea typeface="微软雅黑" panose="020B0503020204020204" pitchFamily="34" charset="-122"/>
                    <a:sym typeface="Calibri" panose="020F0502020204030204" pitchFamily="34" charset="0"/>
                  </a:rPr>
                  <a:t>New</a:t>
                </a:r>
              </a:p>
            </p:txBody>
          </p:sp>
        </p:grpSp>
      </p:grpSp>
      <p:grpSp>
        <p:nvGrpSpPr>
          <p:cNvPr id="74" name="组合 73"/>
          <p:cNvGrpSpPr/>
          <p:nvPr/>
        </p:nvGrpSpPr>
        <p:grpSpPr>
          <a:xfrm>
            <a:off x="9066580" y="1192792"/>
            <a:ext cx="2077728" cy="610868"/>
            <a:chOff x="5224961" y="1012826"/>
            <a:chExt cx="2077728" cy="610868"/>
          </a:xfrm>
        </p:grpSpPr>
        <p:sp>
          <p:nvSpPr>
            <p:cNvPr id="14" name="文本框 13"/>
            <p:cNvSpPr txBox="1"/>
            <p:nvPr/>
          </p:nvSpPr>
          <p:spPr>
            <a:xfrm>
              <a:off x="5224961" y="1162029"/>
              <a:ext cx="1866365" cy="461665"/>
            </a:xfrm>
            <a:prstGeom prst="rect">
              <a:avLst/>
            </a:prstGeom>
            <a:noFill/>
          </p:spPr>
          <p:txBody>
            <a:bodyPr wrap="square" rtlCol="0">
              <a:spAutoFit/>
            </a:bodyPr>
            <a:lstStyle>
              <a:defPPr>
                <a:defRPr lang="zh-CN"/>
              </a:defPPr>
              <a:lvl1pPr algn="ctr">
                <a:defRPr b="1">
                  <a:gradFill>
                    <a:gsLst>
                      <a:gs pos="44000">
                        <a:srgbClr val="09A7AA"/>
                      </a:gs>
                      <a:gs pos="5000">
                        <a:srgbClr val="28D16C"/>
                      </a:gs>
                      <a:gs pos="100000">
                        <a:srgbClr val="029DB9"/>
                      </a:gs>
                    </a:gsLst>
                    <a:lin ang="18000000" scaled="0"/>
                  </a:gradFill>
                  <a:latin typeface="Calibri" panose="020F0502020204030204" pitchFamily="34" charset="0"/>
                  <a:cs typeface="Calibri" panose="020F0502020204030204" pitchFamily="34" charset="0"/>
                </a:defRPr>
              </a:lvl1pPr>
            </a:lstStyle>
            <a:p>
              <a:pPr>
                <a:defRPr/>
              </a:pPr>
              <a:r>
                <a:rPr lang="en-US" sz="2400" dirty="0">
                  <a:gradFill>
                    <a:gsLst>
                      <a:gs pos="5000">
                        <a:srgbClr val="EA592D"/>
                      </a:gs>
                      <a:gs pos="100000">
                        <a:srgbClr val="DF2771"/>
                      </a:gs>
                    </a:gsLst>
                    <a:lin ang="16200000" scaled="0"/>
                  </a:gradFill>
                  <a:ea typeface="微软雅黑" panose="020B0503020204020204" pitchFamily="34" charset="-122"/>
                  <a:sym typeface="Calibri" panose="020F0502020204030204" pitchFamily="34" charset="0"/>
                </a:rPr>
                <a:t>Acoustic</a:t>
              </a:r>
              <a:endParaRPr lang="en-US" altLang="zh-CN" sz="2400" dirty="0">
                <a:gradFill>
                  <a:gsLst>
                    <a:gs pos="5000">
                      <a:srgbClr val="EA592D"/>
                    </a:gs>
                    <a:gs pos="100000">
                      <a:srgbClr val="DF2771"/>
                    </a:gs>
                  </a:gsLst>
                  <a:lin ang="16200000" scaled="0"/>
                </a:gradFill>
                <a:ea typeface="微软雅黑" panose="020B0503020204020204" pitchFamily="34" charset="-122"/>
                <a:sym typeface="Calibri" panose="020F0502020204030204" pitchFamily="34" charset="0"/>
              </a:endParaRPr>
            </a:p>
          </p:txBody>
        </p:sp>
        <p:grpSp>
          <p:nvGrpSpPr>
            <p:cNvPr id="66" name="组合 65"/>
            <p:cNvGrpSpPr/>
            <p:nvPr/>
          </p:nvGrpSpPr>
          <p:grpSpPr>
            <a:xfrm>
              <a:off x="6785496" y="1012826"/>
              <a:ext cx="517193" cy="326284"/>
              <a:chOff x="3418572" y="3971535"/>
              <a:chExt cx="517193" cy="326284"/>
            </a:xfrm>
          </p:grpSpPr>
          <p:sp>
            <p:nvSpPr>
              <p:cNvPr id="67" name="椭圆形标注 66"/>
              <p:cNvSpPr/>
              <p:nvPr/>
            </p:nvSpPr>
            <p:spPr>
              <a:xfrm>
                <a:off x="3433673" y="3971535"/>
                <a:ext cx="486991" cy="326284"/>
              </a:xfrm>
              <a:prstGeom prst="wedgeEllipseCallou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8" name="文本框 67"/>
              <p:cNvSpPr txBox="1"/>
              <p:nvPr/>
            </p:nvSpPr>
            <p:spPr>
              <a:xfrm>
                <a:off x="3418572" y="3980789"/>
                <a:ext cx="517193" cy="307777"/>
              </a:xfrm>
              <a:prstGeom prst="rect">
                <a:avLst/>
              </a:prstGeom>
              <a:noFill/>
            </p:spPr>
            <p:txBody>
              <a:bodyPr wrap="none" rtlCol="0">
                <a:spAutoFit/>
              </a:bodyPr>
              <a:lstStyle/>
              <a:p>
                <a:pPr algn="ctr"/>
                <a:r>
                  <a:rPr lang="en-US" sz="1400" dirty="0">
                    <a:solidFill>
                      <a:schemeClr val="bg1"/>
                    </a:solidFill>
                    <a:latin typeface="Calibri" panose="020F0502020204030204" pitchFamily="34" charset="0"/>
                    <a:ea typeface="微软雅黑" panose="020B0503020204020204" pitchFamily="34" charset="-122"/>
                    <a:sym typeface="Calibri" panose="020F0502020204030204" pitchFamily="34" charset="0"/>
                  </a:rPr>
                  <a:t>New</a:t>
                </a:r>
              </a:p>
            </p:txBody>
          </p:sp>
        </p:grpSp>
      </p:grpSp>
    </p:spTree>
    <p:extLst>
      <p:ext uri="{BB962C8B-B14F-4D97-AF65-F5344CB8AC3E}">
        <p14:creationId xmlns:p14="http://schemas.microsoft.com/office/powerpoint/2010/main" val="1533523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769331" y="1616744"/>
            <a:ext cx="4641075" cy="1688159"/>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 name="标题 1"/>
          <p:cNvSpPr>
            <a:spLocks noGrp="1"/>
          </p:cNvSpPr>
          <p:nvPr>
            <p:ph type="title"/>
          </p:nvPr>
        </p:nvSpPr>
        <p:spPr/>
        <p:txBody>
          <a:bodyPr/>
          <a:lstStyle/>
          <a:p>
            <a:r>
              <a:rPr lang="en-US" dirty="0">
                <a:latin typeface="Calibri" panose="020F0502020204030204" pitchFamily="34" charset="0"/>
                <a:ea typeface="微软雅黑" panose="020B0503020204020204" pitchFamily="34" charset="-122"/>
                <a:sym typeface="Calibri" panose="020F0502020204030204" pitchFamily="34" charset="0"/>
              </a:rPr>
              <a:t>PRODUCT MATRIX - HANDHELD</a:t>
            </a:r>
          </a:p>
        </p:txBody>
      </p:sp>
      <p:cxnSp>
        <p:nvCxnSpPr>
          <p:cNvPr id="6" name="直接连接符 5"/>
          <p:cNvCxnSpPr/>
          <p:nvPr/>
        </p:nvCxnSpPr>
        <p:spPr>
          <a:xfrm>
            <a:off x="6516277" y="1562303"/>
            <a:ext cx="0" cy="4899767"/>
          </a:xfrm>
          <a:prstGeom prst="line">
            <a:avLst/>
          </a:prstGeom>
          <a:ln w="12700">
            <a:solidFill>
              <a:schemeClr val="tx1">
                <a:lumMod val="50000"/>
                <a:lumOff val="50000"/>
                <a:alpha val="34000"/>
              </a:schemeClr>
            </a:solidFill>
            <a:prstDash val="lgDash"/>
          </a:ln>
        </p:spPr>
        <p:style>
          <a:lnRef idx="1">
            <a:schemeClr val="accent1"/>
          </a:lnRef>
          <a:fillRef idx="0">
            <a:schemeClr val="accent1"/>
          </a:fillRef>
          <a:effectRef idx="0">
            <a:schemeClr val="accent1"/>
          </a:effectRef>
          <a:fontRef idx="minor">
            <a:schemeClr val="tx1"/>
          </a:fontRef>
        </p:style>
      </p:cxnSp>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05801" y="1437058"/>
            <a:ext cx="1514781" cy="1514781"/>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2133" y="1650497"/>
            <a:ext cx="949876" cy="949876"/>
          </a:xfrm>
          <a:prstGeom prst="rect">
            <a:avLst/>
          </a:prstGeom>
        </p:spPr>
      </p:pic>
      <p:sp>
        <p:nvSpPr>
          <p:cNvPr id="21" name="文本框 20"/>
          <p:cNvSpPr txBox="1"/>
          <p:nvPr/>
        </p:nvSpPr>
        <p:spPr>
          <a:xfrm>
            <a:off x="2204009" y="2890129"/>
            <a:ext cx="1244251" cy="369332"/>
          </a:xfrm>
          <a:prstGeom prst="rect">
            <a:avLst/>
          </a:prstGeom>
          <a:noFill/>
        </p:spPr>
        <p:txBody>
          <a:bodyPr wrap="none" rtlCol="0">
            <a:spAutoFit/>
          </a:bodyPr>
          <a:lstStyle/>
          <a:p>
            <a:pPr algn="ctr"/>
            <a:r>
              <a:rPr lang="en-US" altLang="zh-CN" b="1" dirty="0">
                <a:latin typeface="Calibri" panose="020F0502020204030204" pitchFamily="34" charset="0"/>
                <a:ea typeface="微软雅黑" panose="020B0503020204020204" pitchFamily="34" charset="-122"/>
                <a:sym typeface="Calibri" panose="020F0502020204030204" pitchFamily="34" charset="0"/>
              </a:rPr>
              <a:t>Mini Series</a:t>
            </a:r>
            <a:endParaRPr lang="en-US" b="1" dirty="0">
              <a:latin typeface="Calibri" panose="020F0502020204030204" pitchFamily="34" charset="0"/>
              <a:ea typeface="微软雅黑" panose="020B0503020204020204" pitchFamily="34" charset="-122"/>
              <a:sym typeface="Calibri" panose="020F0502020204030204" pitchFamily="34" charset="0"/>
            </a:endParaRPr>
          </a:p>
        </p:txBody>
      </p:sp>
      <p:sp>
        <p:nvSpPr>
          <p:cNvPr id="22" name="文本框 21"/>
          <p:cNvSpPr txBox="1"/>
          <p:nvPr/>
        </p:nvSpPr>
        <p:spPr>
          <a:xfrm>
            <a:off x="1502512" y="1129436"/>
            <a:ext cx="4167759" cy="461665"/>
          </a:xfrm>
          <a:prstGeom prst="rect">
            <a:avLst/>
          </a:prstGeom>
          <a:solidFill>
            <a:schemeClr val="tx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Entry</a:t>
            </a:r>
            <a:r>
              <a:rPr kumimoji="0" lang="en-US" altLang="zh-CN" sz="2400" b="1" i="0" u="none" strike="noStrike" kern="1200" cap="none" spc="0" normalizeH="0" noProof="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&amp; Middle </a:t>
            </a:r>
            <a:r>
              <a:rPr kumimoji="0" lang="en-US" altLang="zh-CN" sz="2400" b="1" i="0" u="none" strike="noStrike" kern="1200" cap="none" spc="0" normalizeH="0" baseline="0" noProof="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level</a:t>
            </a:r>
            <a:endParaRPr kumimoji="0" lang="zh-CN" altLang="en-US" sz="2400" b="1" i="0" u="none" strike="noStrike" kern="1200" cap="none" spc="0" normalizeH="0" baseline="0" noProof="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28" name="文本框 27"/>
          <p:cNvSpPr txBox="1"/>
          <p:nvPr/>
        </p:nvSpPr>
        <p:spPr>
          <a:xfrm>
            <a:off x="2258895" y="4403789"/>
            <a:ext cx="1134478" cy="369332"/>
          </a:xfrm>
          <a:prstGeom prst="rect">
            <a:avLst/>
          </a:prstGeom>
          <a:noFill/>
        </p:spPr>
        <p:txBody>
          <a:bodyPr wrap="none" rtlCol="0">
            <a:spAutoFit/>
          </a:bodyPr>
          <a:lstStyle/>
          <a:p>
            <a:pPr algn="ctr"/>
            <a:r>
              <a:rPr lang="en-US" altLang="zh-CN" b="1" dirty="0">
                <a:latin typeface="Calibri" panose="020F0502020204030204" pitchFamily="34" charset="0"/>
                <a:ea typeface="微软雅黑" panose="020B0503020204020204" pitchFamily="34" charset="-122"/>
                <a:sym typeface="Calibri" panose="020F0502020204030204" pitchFamily="34" charset="0"/>
              </a:rPr>
              <a:t>Eco Series</a:t>
            </a:r>
            <a:endParaRPr lang="en-US" b="1" dirty="0">
              <a:latin typeface="Calibri" panose="020F0502020204030204" pitchFamily="34" charset="0"/>
              <a:ea typeface="微软雅黑" panose="020B0503020204020204" pitchFamily="34" charset="-122"/>
              <a:sym typeface="Calibri" panose="020F0502020204030204" pitchFamily="34" charset="0"/>
            </a:endParaRPr>
          </a:p>
        </p:txBody>
      </p:sp>
      <p:sp>
        <p:nvSpPr>
          <p:cNvPr id="31" name="文本框 30"/>
          <p:cNvSpPr txBox="1"/>
          <p:nvPr/>
        </p:nvSpPr>
        <p:spPr>
          <a:xfrm>
            <a:off x="4488729" y="6273827"/>
            <a:ext cx="1444242" cy="369332"/>
          </a:xfrm>
          <a:prstGeom prst="rect">
            <a:avLst/>
          </a:prstGeom>
          <a:noFill/>
        </p:spPr>
        <p:txBody>
          <a:bodyPr wrap="none" rtlCol="0">
            <a:spAutoFit/>
          </a:bodyPr>
          <a:lstStyle/>
          <a:p>
            <a:pPr algn="ctr"/>
            <a:r>
              <a:rPr lang="en-US" altLang="zh-CN" b="1" dirty="0">
                <a:latin typeface="Calibri" panose="020F0502020204030204" pitchFamily="34" charset="0"/>
                <a:ea typeface="微软雅黑" panose="020B0503020204020204" pitchFamily="34" charset="-122"/>
                <a:sym typeface="Calibri" panose="020F0502020204030204" pitchFamily="34" charset="0"/>
              </a:rPr>
              <a:t>Pocket Series</a:t>
            </a:r>
            <a:endParaRPr lang="en-US" b="1" dirty="0">
              <a:latin typeface="Calibri" panose="020F0502020204030204" pitchFamily="34" charset="0"/>
              <a:ea typeface="微软雅黑" panose="020B0503020204020204" pitchFamily="34" charset="-122"/>
              <a:sym typeface="Calibri" panose="020F0502020204030204" pitchFamily="34" charset="0"/>
            </a:endParaRPr>
          </a:p>
        </p:txBody>
      </p:sp>
      <p:pic>
        <p:nvPicPr>
          <p:cNvPr id="32" name="图片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02512" y="3329318"/>
            <a:ext cx="1295717" cy="1256472"/>
          </a:xfrm>
          <a:prstGeom prst="rect">
            <a:avLst/>
          </a:prstGeom>
        </p:spPr>
      </p:pic>
      <p:pic>
        <p:nvPicPr>
          <p:cNvPr id="33" name="图片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35524" y="3289283"/>
            <a:ext cx="1279041" cy="1275623"/>
          </a:xfrm>
          <a:prstGeom prst="rect">
            <a:avLst/>
          </a:prstGeom>
        </p:spPr>
      </p:pic>
      <p:pic>
        <p:nvPicPr>
          <p:cNvPr id="34" name="图片 3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27640" y="3477008"/>
            <a:ext cx="1094548" cy="1094548"/>
          </a:xfrm>
          <a:prstGeom prst="rect">
            <a:avLst/>
          </a:prstGeom>
        </p:spPr>
      </p:pic>
      <p:pic>
        <p:nvPicPr>
          <p:cNvPr id="36" name="Picture 2"/>
          <p:cNvPicPr>
            <a:picLocks noChangeAspect="1"/>
          </p:cNvPicPr>
          <p:nvPr/>
        </p:nvPicPr>
        <p:blipFill rotWithShape="1">
          <a:blip r:embed="rId7" cstate="print">
            <a:extLst>
              <a:ext uri="{28A0092B-C50C-407E-A947-70E740481C1C}">
                <a14:useLocalDpi xmlns:a14="http://schemas.microsoft.com/office/drawing/2010/main" val="0"/>
              </a:ext>
            </a:extLst>
          </a:blip>
          <a:srcRect l="18349" t="23905" r="19270" b="17620"/>
          <a:stretch/>
        </p:blipFill>
        <p:spPr>
          <a:xfrm>
            <a:off x="5337859" y="5480390"/>
            <a:ext cx="663942" cy="622382"/>
          </a:xfrm>
          <a:prstGeom prst="rect">
            <a:avLst/>
          </a:prstGeom>
        </p:spPr>
      </p:pic>
      <p:grpSp>
        <p:nvGrpSpPr>
          <p:cNvPr id="37" name="组合 36"/>
          <p:cNvGrpSpPr/>
          <p:nvPr/>
        </p:nvGrpSpPr>
        <p:grpSpPr>
          <a:xfrm>
            <a:off x="4227272" y="5461315"/>
            <a:ext cx="1040464" cy="660533"/>
            <a:chOff x="494146" y="2826847"/>
            <a:chExt cx="2712933" cy="1722291"/>
          </a:xfrm>
        </p:grpSpPr>
        <p:pic>
          <p:nvPicPr>
            <p:cNvPr id="38" name="Picture 1"/>
            <p:cNvPicPr>
              <a:picLocks noChangeAspect="1"/>
            </p:cNvPicPr>
            <p:nvPr/>
          </p:nvPicPr>
          <p:blipFill rotWithShape="1">
            <a:blip r:embed="rId8" cstate="print">
              <a:extLst>
                <a:ext uri="{28A0092B-C50C-407E-A947-70E740481C1C}">
                  <a14:useLocalDpi xmlns:a14="http://schemas.microsoft.com/office/drawing/2010/main" val="0"/>
                </a:ext>
              </a:extLst>
            </a:blip>
            <a:srcRect l="10159" t="23333" r="10031" b="26000"/>
            <a:stretch/>
          </p:blipFill>
          <p:spPr>
            <a:xfrm>
              <a:off x="494146" y="2826847"/>
              <a:ext cx="2712933" cy="1722291"/>
            </a:xfrm>
            <a:prstGeom prst="rect">
              <a:avLst/>
            </a:prstGeom>
          </p:spPr>
        </p:pic>
        <p:pic>
          <p:nvPicPr>
            <p:cNvPr id="39" name="Picture 1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95099" y="3150351"/>
              <a:ext cx="1463039" cy="1097280"/>
            </a:xfrm>
            <a:prstGeom prst="rect">
              <a:avLst/>
            </a:prstGeom>
          </p:spPr>
        </p:pic>
      </p:grpSp>
      <p:sp>
        <p:nvSpPr>
          <p:cNvPr id="40" name="文本框 39"/>
          <p:cNvSpPr txBox="1"/>
          <p:nvPr/>
        </p:nvSpPr>
        <p:spPr>
          <a:xfrm>
            <a:off x="4751430" y="4403789"/>
            <a:ext cx="918841" cy="369332"/>
          </a:xfrm>
          <a:prstGeom prst="rect">
            <a:avLst/>
          </a:prstGeom>
          <a:noFill/>
        </p:spPr>
        <p:txBody>
          <a:bodyPr wrap="none" rtlCol="0">
            <a:spAutoFit/>
          </a:bodyPr>
          <a:lstStyle/>
          <a:p>
            <a:pPr algn="ctr"/>
            <a:r>
              <a:rPr lang="en-US" altLang="zh-CN" b="1" dirty="0">
                <a:latin typeface="Calibri" panose="020F0502020204030204" pitchFamily="34" charset="0"/>
                <a:ea typeface="微软雅黑" panose="020B0503020204020204" pitchFamily="34" charset="-122"/>
                <a:sym typeface="Calibri" panose="020F0502020204030204" pitchFamily="34" charset="0"/>
              </a:rPr>
              <a:t>E Series</a:t>
            </a:r>
            <a:endParaRPr lang="en-US" b="1" dirty="0">
              <a:latin typeface="Calibri" panose="020F0502020204030204" pitchFamily="34" charset="0"/>
              <a:ea typeface="微软雅黑" panose="020B0503020204020204" pitchFamily="34" charset="-122"/>
              <a:sym typeface="Calibri" panose="020F0502020204030204" pitchFamily="34" charset="0"/>
            </a:endParaRPr>
          </a:p>
        </p:txBody>
      </p:sp>
      <p:pic>
        <p:nvPicPr>
          <p:cNvPr id="41" name="Picture 1"/>
          <p:cNvPicPr>
            <a:picLocks noChangeAspect="1"/>
          </p:cNvPicPr>
          <p:nvPr/>
        </p:nvPicPr>
        <p:blipFill rotWithShape="1">
          <a:blip r:embed="rId10" cstate="print">
            <a:extLst>
              <a:ext uri="{28A0092B-C50C-407E-A947-70E740481C1C}">
                <a14:useLocalDpi xmlns:a14="http://schemas.microsoft.com/office/drawing/2010/main" val="0"/>
              </a:ext>
            </a:extLst>
          </a:blip>
          <a:srcRect l="34353" r="33802"/>
          <a:stretch/>
        </p:blipFill>
        <p:spPr>
          <a:xfrm>
            <a:off x="4984383" y="3329317"/>
            <a:ext cx="342848" cy="1076601"/>
          </a:xfrm>
          <a:prstGeom prst="rect">
            <a:avLst/>
          </a:prstGeom>
        </p:spPr>
      </p:pic>
      <p:grpSp>
        <p:nvGrpSpPr>
          <p:cNvPr id="57" name="组合 56"/>
          <p:cNvGrpSpPr/>
          <p:nvPr/>
        </p:nvGrpSpPr>
        <p:grpSpPr>
          <a:xfrm>
            <a:off x="1752515" y="5050232"/>
            <a:ext cx="2194085" cy="1244492"/>
            <a:chOff x="46101" y="5181302"/>
            <a:chExt cx="2030608" cy="1151767"/>
          </a:xfrm>
        </p:grpSpPr>
        <p:pic>
          <p:nvPicPr>
            <p:cNvPr id="49" name="图片 48"/>
            <p:cNvPicPr>
              <a:picLocks noChangeAspect="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6101" y="5191464"/>
              <a:ext cx="1064457" cy="1091069"/>
            </a:xfrm>
            <a:prstGeom prst="rect">
              <a:avLst/>
            </a:prstGeom>
          </p:spPr>
        </p:pic>
        <p:grpSp>
          <p:nvGrpSpPr>
            <p:cNvPr id="55" name="组合 54"/>
            <p:cNvGrpSpPr/>
            <p:nvPr/>
          </p:nvGrpSpPr>
          <p:grpSpPr>
            <a:xfrm>
              <a:off x="487679" y="5181302"/>
              <a:ext cx="1151767" cy="1151767"/>
              <a:chOff x="-1731644" y="0"/>
              <a:chExt cx="6858000" cy="6858000"/>
            </a:xfrm>
          </p:grpSpPr>
          <p:pic>
            <p:nvPicPr>
              <p:cNvPr id="54" name="图片 5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731644" y="0"/>
                <a:ext cx="6858000" cy="6858000"/>
              </a:xfrm>
              <a:prstGeom prst="rect">
                <a:avLst/>
              </a:prstGeom>
            </p:spPr>
          </p:pic>
          <p:pic>
            <p:nvPicPr>
              <p:cNvPr id="53" name="图片 5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99174" y="694482"/>
                <a:ext cx="1405045" cy="1905592"/>
              </a:xfrm>
              <a:prstGeom prst="rect">
                <a:avLst/>
              </a:prstGeom>
            </p:spPr>
          </p:pic>
        </p:grpSp>
        <p:pic>
          <p:nvPicPr>
            <p:cNvPr id="56" name="图片 5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80380" y="5211245"/>
              <a:ext cx="1096329" cy="1096329"/>
            </a:xfrm>
            <a:prstGeom prst="rect">
              <a:avLst/>
            </a:prstGeom>
          </p:spPr>
        </p:pic>
      </p:grpSp>
      <p:sp>
        <p:nvSpPr>
          <p:cNvPr id="58" name="文本框 57"/>
          <p:cNvSpPr txBox="1"/>
          <p:nvPr/>
        </p:nvSpPr>
        <p:spPr>
          <a:xfrm>
            <a:off x="2357897" y="6273827"/>
            <a:ext cx="936475" cy="369332"/>
          </a:xfrm>
          <a:prstGeom prst="rect">
            <a:avLst/>
          </a:prstGeom>
          <a:noFill/>
        </p:spPr>
        <p:txBody>
          <a:bodyPr wrap="none" rtlCol="0">
            <a:spAutoFit/>
          </a:bodyPr>
          <a:lstStyle/>
          <a:p>
            <a:pPr algn="ctr"/>
            <a:r>
              <a:rPr lang="en-US" altLang="zh-CN" b="1" dirty="0">
                <a:solidFill>
                  <a:schemeClr val="bg1"/>
                </a:solidFill>
                <a:latin typeface="Calibri" panose="020F0502020204030204" pitchFamily="34" charset="0"/>
                <a:ea typeface="微软雅黑" panose="020B0503020204020204" pitchFamily="34" charset="-122"/>
                <a:sym typeface="Calibri" panose="020F0502020204030204" pitchFamily="34" charset="0"/>
              </a:rPr>
              <a:t>B Series</a:t>
            </a:r>
            <a:endParaRPr lang="en-US"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60" name="图片 5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087505" y="5164061"/>
            <a:ext cx="2084559" cy="1043530"/>
          </a:xfrm>
          <a:prstGeom prst="rect">
            <a:avLst/>
          </a:prstGeom>
        </p:spPr>
      </p:pic>
      <p:pic>
        <p:nvPicPr>
          <p:cNvPr id="61" name="图片 60"/>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600574" y="5052080"/>
            <a:ext cx="1142979" cy="1142979"/>
          </a:xfrm>
          <a:prstGeom prst="rect">
            <a:avLst/>
          </a:prstGeom>
        </p:spPr>
      </p:pic>
      <p:pic>
        <p:nvPicPr>
          <p:cNvPr id="62" name="Picture 3"/>
          <p:cNvPicPr>
            <a:picLocks noChangeAspect="1"/>
          </p:cNvPicPr>
          <p:nvPr/>
        </p:nvPicPr>
        <p:blipFill rotWithShape="1">
          <a:blip r:embed="rId17" cstate="print">
            <a:extLst>
              <a:ext uri="{28A0092B-C50C-407E-A947-70E740481C1C}">
                <a14:useLocalDpi xmlns:a14="http://schemas.microsoft.com/office/drawing/2010/main" val="0"/>
              </a:ext>
            </a:extLst>
          </a:blip>
          <a:srcRect l="29633" r="29811"/>
          <a:stretch/>
        </p:blipFill>
        <p:spPr>
          <a:xfrm>
            <a:off x="9793900" y="1717228"/>
            <a:ext cx="513699" cy="1266656"/>
          </a:xfrm>
          <a:prstGeom prst="rect">
            <a:avLst/>
          </a:prstGeom>
        </p:spPr>
      </p:pic>
      <p:pic>
        <p:nvPicPr>
          <p:cNvPr id="63" name="Picture 5"/>
          <p:cNvPicPr>
            <a:picLocks noChangeAspect="1"/>
          </p:cNvPicPr>
          <p:nvPr/>
        </p:nvPicPr>
        <p:blipFill rotWithShape="1">
          <a:blip r:embed="rId18" cstate="print">
            <a:extLst>
              <a:ext uri="{28A0092B-C50C-407E-A947-70E740481C1C}">
                <a14:useLocalDpi xmlns:a14="http://schemas.microsoft.com/office/drawing/2010/main" val="0"/>
              </a:ext>
            </a:extLst>
          </a:blip>
          <a:srcRect l="27050" t="4606" r="32344"/>
          <a:stretch/>
        </p:blipFill>
        <p:spPr>
          <a:xfrm>
            <a:off x="10423705" y="1746484"/>
            <a:ext cx="517870" cy="1216608"/>
          </a:xfrm>
          <a:prstGeom prst="rect">
            <a:avLst/>
          </a:prstGeom>
        </p:spPr>
      </p:pic>
      <p:sp>
        <p:nvSpPr>
          <p:cNvPr id="64" name="文本框 63"/>
          <p:cNvSpPr txBox="1"/>
          <p:nvPr/>
        </p:nvSpPr>
        <p:spPr>
          <a:xfrm>
            <a:off x="9959381" y="6273827"/>
            <a:ext cx="1039067" cy="369332"/>
          </a:xfrm>
          <a:prstGeom prst="rect">
            <a:avLst/>
          </a:prstGeom>
          <a:noFill/>
        </p:spPr>
        <p:txBody>
          <a:bodyPr wrap="none" rtlCol="0">
            <a:spAutoFit/>
          </a:bodyPr>
          <a:lstStyle/>
          <a:p>
            <a:pPr algn="ctr"/>
            <a:r>
              <a:rPr lang="en-US" altLang="zh-CN" b="1" dirty="0">
                <a:latin typeface="Calibri" panose="020F0502020204030204" pitchFamily="34" charset="0"/>
                <a:ea typeface="微软雅黑" panose="020B0503020204020204" pitchFamily="34" charset="-122"/>
                <a:sym typeface="Calibri" panose="020F0502020204030204" pitchFamily="34" charset="0"/>
              </a:rPr>
              <a:t>SP Series</a:t>
            </a:r>
            <a:endParaRPr lang="en-US" b="1" dirty="0">
              <a:latin typeface="Calibri" panose="020F0502020204030204" pitchFamily="34" charset="0"/>
              <a:ea typeface="微软雅黑" panose="020B0503020204020204" pitchFamily="34" charset="-122"/>
              <a:sym typeface="Calibri" panose="020F0502020204030204" pitchFamily="34" charset="0"/>
            </a:endParaRPr>
          </a:p>
        </p:txBody>
      </p:sp>
      <p:sp>
        <p:nvSpPr>
          <p:cNvPr id="65" name="文本框 64"/>
          <p:cNvSpPr txBox="1"/>
          <p:nvPr/>
        </p:nvSpPr>
        <p:spPr>
          <a:xfrm>
            <a:off x="9959381" y="2938599"/>
            <a:ext cx="1039067" cy="369332"/>
          </a:xfrm>
          <a:prstGeom prst="rect">
            <a:avLst/>
          </a:prstGeom>
          <a:noFill/>
        </p:spPr>
        <p:txBody>
          <a:bodyPr wrap="none" rtlCol="0">
            <a:spAutoFit/>
          </a:bodyPr>
          <a:lstStyle/>
          <a:p>
            <a:pPr algn="ctr"/>
            <a:r>
              <a:rPr lang="en-US" altLang="zh-CN" b="1" dirty="0">
                <a:latin typeface="Calibri" panose="020F0502020204030204" pitchFamily="34" charset="0"/>
                <a:ea typeface="微软雅黑" panose="020B0503020204020204" pitchFamily="34" charset="-122"/>
                <a:sym typeface="Calibri" panose="020F0502020204030204" pitchFamily="34" charset="0"/>
              </a:rPr>
              <a:t>M Series</a:t>
            </a:r>
            <a:endParaRPr lang="en-US" b="1" dirty="0">
              <a:latin typeface="Calibri" panose="020F0502020204030204" pitchFamily="34" charset="0"/>
              <a:ea typeface="微软雅黑" panose="020B0503020204020204" pitchFamily="34" charset="-122"/>
              <a:sym typeface="Calibri" panose="020F0502020204030204" pitchFamily="34" charset="0"/>
            </a:endParaRPr>
          </a:p>
        </p:txBody>
      </p:sp>
      <p:sp>
        <p:nvSpPr>
          <p:cNvPr id="68" name="文本框 67"/>
          <p:cNvSpPr txBox="1"/>
          <p:nvPr/>
        </p:nvSpPr>
        <p:spPr>
          <a:xfrm>
            <a:off x="10001861" y="4762314"/>
            <a:ext cx="954107" cy="369332"/>
          </a:xfrm>
          <a:prstGeom prst="rect">
            <a:avLst/>
          </a:prstGeom>
          <a:noFill/>
        </p:spPr>
        <p:txBody>
          <a:bodyPr wrap="none" rtlCol="0">
            <a:spAutoFit/>
          </a:bodyPr>
          <a:lstStyle/>
          <a:p>
            <a:pPr algn="ctr"/>
            <a:r>
              <a:rPr lang="en-US" altLang="zh-CN" b="1" dirty="0">
                <a:latin typeface="Calibri" panose="020F0502020204030204" pitchFamily="34" charset="0"/>
                <a:ea typeface="微软雅黑" panose="020B0503020204020204" pitchFamily="34" charset="-122"/>
                <a:sym typeface="Calibri" panose="020F0502020204030204" pitchFamily="34" charset="0"/>
              </a:rPr>
              <a:t>G Series</a:t>
            </a:r>
            <a:endParaRPr lang="en-US" b="1" dirty="0">
              <a:latin typeface="Calibri" panose="020F0502020204030204" pitchFamily="34" charset="0"/>
              <a:ea typeface="微软雅黑" panose="020B0503020204020204" pitchFamily="34" charset="-122"/>
              <a:sym typeface="Calibri" panose="020F0502020204030204" pitchFamily="34" charset="0"/>
            </a:endParaRPr>
          </a:p>
        </p:txBody>
      </p:sp>
      <p:grpSp>
        <p:nvGrpSpPr>
          <p:cNvPr id="72" name="组合 71"/>
          <p:cNvGrpSpPr/>
          <p:nvPr/>
        </p:nvGrpSpPr>
        <p:grpSpPr>
          <a:xfrm>
            <a:off x="9239146" y="3155798"/>
            <a:ext cx="2394644" cy="1674409"/>
            <a:chOff x="9251866" y="3155798"/>
            <a:chExt cx="2394644" cy="1674409"/>
          </a:xfrm>
        </p:grpSpPr>
        <p:pic>
          <p:nvPicPr>
            <p:cNvPr id="69" name="图片 6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9251866" y="3279341"/>
              <a:ext cx="1416981" cy="1416982"/>
            </a:xfrm>
            <a:prstGeom prst="rect">
              <a:avLst/>
            </a:prstGeom>
          </p:spPr>
        </p:pic>
        <p:pic>
          <p:nvPicPr>
            <p:cNvPr id="70" name="图片 69"/>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9972101" y="3155798"/>
              <a:ext cx="1674409" cy="1674409"/>
            </a:xfrm>
            <a:prstGeom prst="rect">
              <a:avLst/>
            </a:prstGeom>
          </p:spPr>
        </p:pic>
      </p:grpSp>
      <p:sp>
        <p:nvSpPr>
          <p:cNvPr id="73" name="矩形 72"/>
          <p:cNvSpPr/>
          <p:nvPr/>
        </p:nvSpPr>
        <p:spPr>
          <a:xfrm>
            <a:off x="506691" y="2051071"/>
            <a:ext cx="1536460" cy="307777"/>
          </a:xfrm>
          <a:prstGeom prst="rect">
            <a:avLst/>
          </a:prstGeom>
        </p:spPr>
        <p:txBody>
          <a:bodyPr wrap="square">
            <a:spAutoFit/>
          </a:bodyPr>
          <a:lstStyle/>
          <a:p>
            <a:pPr marL="285750" indent="-285750">
              <a:buFont typeface="Arial" panose="020B0604020202020204" pitchFamily="34" charset="0"/>
              <a:buChar char="•"/>
            </a:pPr>
            <a:r>
              <a:rPr lang="de-DE"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256</a:t>
            </a:r>
            <a:endParaRPr lang="zh-CN" altLang="en-US" sz="1400" dirty="0">
              <a:latin typeface="Calibri" panose="020F0502020204030204" pitchFamily="34" charset="0"/>
              <a:ea typeface="微软雅黑" panose="020B0503020204020204" pitchFamily="34" charset="-122"/>
              <a:sym typeface="Calibri" panose="020F0502020204030204" pitchFamily="34" charset="0"/>
            </a:endParaRPr>
          </a:p>
        </p:txBody>
      </p:sp>
      <p:sp>
        <p:nvSpPr>
          <p:cNvPr id="74" name="矩形 73"/>
          <p:cNvSpPr/>
          <p:nvPr/>
        </p:nvSpPr>
        <p:spPr>
          <a:xfrm>
            <a:off x="506691" y="3913328"/>
            <a:ext cx="1536460" cy="523220"/>
          </a:xfrm>
          <a:prstGeom prst="rect">
            <a:avLst/>
          </a:prstGeom>
        </p:spPr>
        <p:txBody>
          <a:bodyPr wrap="square">
            <a:spAutoFit/>
          </a:bodyPr>
          <a:lstStyle/>
          <a:p>
            <a:pPr marL="285750" indent="-285750">
              <a:buFont typeface="Arial" panose="020B0604020202020204" pitchFamily="34" charset="0"/>
              <a:buChar char="•"/>
            </a:pPr>
            <a:r>
              <a:rPr lang="de-DE"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96 </a:t>
            </a: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160 / 192</a:t>
            </a:r>
          </a:p>
          <a:p>
            <a:pPr marL="285750" indent="-285750">
              <a:buFont typeface="Arial" panose="020B0604020202020204" pitchFamily="34" charset="0"/>
              <a:buChar char="•"/>
            </a:pP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Focus Free</a:t>
            </a:r>
            <a:endParaRPr lang="zh-CN" altLang="en-US" sz="1400" dirty="0">
              <a:latin typeface="Calibri" panose="020F0502020204030204" pitchFamily="34" charset="0"/>
              <a:ea typeface="微软雅黑" panose="020B0503020204020204" pitchFamily="34" charset="-122"/>
              <a:sym typeface="Calibri" panose="020F0502020204030204" pitchFamily="34" charset="0"/>
            </a:endParaRPr>
          </a:p>
        </p:txBody>
      </p:sp>
      <p:sp>
        <p:nvSpPr>
          <p:cNvPr id="76" name="矩形 75"/>
          <p:cNvSpPr/>
          <p:nvPr/>
        </p:nvSpPr>
        <p:spPr>
          <a:xfrm>
            <a:off x="460971" y="5510006"/>
            <a:ext cx="1536460" cy="738664"/>
          </a:xfrm>
          <a:prstGeom prst="rect">
            <a:avLst/>
          </a:prstGeom>
        </p:spPr>
        <p:txBody>
          <a:bodyPr wrap="square">
            <a:spAutoFit/>
          </a:bodyPr>
          <a:lstStyle/>
          <a:p>
            <a:pPr marL="285750" indent="-285750">
              <a:buFont typeface="Arial" panose="020B0604020202020204" pitchFamily="34" charset="0"/>
              <a:buChar char="•"/>
            </a:pPr>
            <a:r>
              <a:rPr lang="de-DE" sz="140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192 </a:t>
            </a:r>
            <a:r>
              <a:rPr lang="en-US" altLang="zh-CN" sz="140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256</a:t>
            </a:r>
          </a:p>
          <a:p>
            <a:pPr marL="285750" indent="-285750">
              <a:buFont typeface="Arial" panose="020B0604020202020204" pitchFamily="34" charset="0"/>
              <a:buChar char="•"/>
            </a:pPr>
            <a:r>
              <a:rPr lang="en-US" altLang="zh-CN" sz="140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Wi-Fi</a:t>
            </a:r>
          </a:p>
          <a:p>
            <a:pPr marL="285750" indent="-285750">
              <a:buFont typeface="Arial" panose="020B0604020202020204" pitchFamily="34" charset="0"/>
              <a:buChar char="•"/>
            </a:pPr>
            <a:r>
              <a:rPr lang="en-US" altLang="zh-CN" sz="140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Focus free</a:t>
            </a:r>
            <a:endParaRPr lang="zh-CN" altLang="en-US" sz="14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81" name="矩形 80"/>
          <p:cNvSpPr/>
          <p:nvPr/>
        </p:nvSpPr>
        <p:spPr>
          <a:xfrm>
            <a:off x="6971437" y="1970426"/>
            <a:ext cx="2485677" cy="1169551"/>
          </a:xfrm>
          <a:prstGeom prst="rect">
            <a:avLst/>
          </a:prstGeom>
        </p:spPr>
        <p:txBody>
          <a:bodyPr wrap="square">
            <a:spAutoFit/>
          </a:bodyPr>
          <a:lstStyle/>
          <a:p>
            <a:pPr marL="285750" indent="-285750">
              <a:buFont typeface="Arial" panose="020B0604020202020204" pitchFamily="34" charset="0"/>
              <a:buChar char="•"/>
            </a:pPr>
            <a:r>
              <a:rPr lang="de-DE"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192 / 256 / 384 </a:t>
            </a: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640</a:t>
            </a:r>
          </a:p>
          <a:p>
            <a:pPr marL="285750" indent="-285750">
              <a:buFont typeface="Arial" panose="020B0604020202020204" pitchFamily="34" charset="0"/>
              <a:buChar char="•"/>
            </a:pP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Wi-Fi</a:t>
            </a:r>
          </a:p>
          <a:p>
            <a:pPr marL="285750" indent="-285750">
              <a:buFont typeface="Arial" panose="020B0604020202020204" pitchFamily="34" charset="0"/>
              <a:buChar char="•"/>
            </a:pP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Manual Focus</a:t>
            </a:r>
          </a:p>
          <a:p>
            <a:pPr marL="285750" indent="-285750">
              <a:buFont typeface="Arial" panose="020B0604020202020204" pitchFamily="34" charset="0"/>
              <a:buChar char="•"/>
            </a:pP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Removable Batteries /Memory Card</a:t>
            </a:r>
            <a:endParaRPr lang="zh-CN" altLang="en-US" sz="1400" dirty="0">
              <a:latin typeface="Calibri" panose="020F0502020204030204" pitchFamily="34" charset="0"/>
              <a:ea typeface="微软雅黑" panose="020B0503020204020204" pitchFamily="34" charset="-122"/>
              <a:sym typeface="Calibri" panose="020F0502020204030204" pitchFamily="34" charset="0"/>
            </a:endParaRPr>
          </a:p>
        </p:txBody>
      </p:sp>
      <p:sp>
        <p:nvSpPr>
          <p:cNvPr id="82" name="矩形 81"/>
          <p:cNvSpPr/>
          <p:nvPr/>
        </p:nvSpPr>
        <p:spPr>
          <a:xfrm>
            <a:off x="6971437" y="3543550"/>
            <a:ext cx="2612858" cy="1384995"/>
          </a:xfrm>
          <a:prstGeom prst="rect">
            <a:avLst/>
          </a:prstGeom>
        </p:spPr>
        <p:txBody>
          <a:bodyPr wrap="square">
            <a:spAutoFit/>
          </a:bodyPr>
          <a:lstStyle/>
          <a:p>
            <a:pPr marL="285750" indent="-285750">
              <a:buFont typeface="Arial" panose="020B0604020202020204" pitchFamily="34" charset="0"/>
              <a:buChar char="•"/>
            </a:pPr>
            <a:r>
              <a:rPr lang="de-DE"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384 </a:t>
            </a: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480 / 640</a:t>
            </a:r>
          </a:p>
          <a:p>
            <a:pPr marL="285750" indent="-285750">
              <a:buFont typeface="Arial" panose="020B0604020202020204" pitchFamily="34" charset="0"/>
              <a:buChar char="•"/>
            </a:pP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Wi-Fi</a:t>
            </a:r>
          </a:p>
          <a:p>
            <a:pPr marL="285750" indent="-285750">
              <a:buFont typeface="Arial" panose="020B0604020202020204" pitchFamily="34" charset="0"/>
              <a:buChar char="•"/>
            </a:pP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Auto Focus</a:t>
            </a:r>
          </a:p>
          <a:p>
            <a:pPr marL="285750" indent="-285750">
              <a:buFont typeface="Arial" panose="020B0604020202020204" pitchFamily="34" charset="0"/>
              <a:buChar char="•"/>
            </a:pP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Removable Batteries /Memory Card</a:t>
            </a:r>
            <a:endParaRPr lang="zh-CN" altLang="en-US" sz="1400" dirty="0">
              <a:latin typeface="Calibri" panose="020F0502020204030204" pitchFamily="34" charset="0"/>
              <a:ea typeface="微软雅黑" panose="020B0503020204020204" pitchFamily="34" charset="-122"/>
              <a:sym typeface="Calibri" panose="020F0502020204030204" pitchFamily="34" charset="0"/>
            </a:endParaRPr>
          </a:p>
          <a:p>
            <a:pPr marL="285750" indent="-285750">
              <a:buFont typeface="Arial" panose="020B0604020202020204" pitchFamily="34" charset="0"/>
              <a:buChar char="•"/>
            </a:pPr>
            <a:r>
              <a:rPr lang="en-US" altLang="zh-CN" sz="1400" dirty="0">
                <a:latin typeface="Calibri" panose="020F0502020204030204" pitchFamily="34" charset="0"/>
                <a:ea typeface="微软雅黑" panose="020B0503020204020204" pitchFamily="34" charset="-122"/>
                <a:sym typeface="Calibri" panose="020F0502020204030204" pitchFamily="34" charset="0"/>
              </a:rPr>
              <a:t>Optional Lenses</a:t>
            </a:r>
            <a:endParaRPr lang="zh-CN" altLang="en-US" sz="1400" dirty="0">
              <a:latin typeface="Calibri" panose="020F0502020204030204" pitchFamily="34" charset="0"/>
              <a:ea typeface="微软雅黑" panose="020B0503020204020204" pitchFamily="34" charset="-122"/>
              <a:sym typeface="Calibri" panose="020F0502020204030204" pitchFamily="34" charset="0"/>
            </a:endParaRPr>
          </a:p>
        </p:txBody>
      </p:sp>
      <p:sp>
        <p:nvSpPr>
          <p:cNvPr id="83" name="矩形 82"/>
          <p:cNvSpPr/>
          <p:nvPr/>
        </p:nvSpPr>
        <p:spPr>
          <a:xfrm>
            <a:off x="6971437" y="5094507"/>
            <a:ext cx="2999628" cy="1600438"/>
          </a:xfrm>
          <a:prstGeom prst="rect">
            <a:avLst/>
          </a:prstGeom>
        </p:spPr>
        <p:txBody>
          <a:bodyPr wrap="square">
            <a:spAutoFit/>
          </a:bodyPr>
          <a:lstStyle/>
          <a:p>
            <a:pPr marL="285750" indent="-285750">
              <a:buFont typeface="Arial" panose="020B0604020202020204" pitchFamily="34" charset="0"/>
              <a:buChar char="•"/>
            </a:pP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480 / 640</a:t>
            </a:r>
          </a:p>
          <a:p>
            <a:pPr marL="285750" indent="-285750">
              <a:buFont typeface="Arial" panose="020B0604020202020204" pitchFamily="34" charset="0"/>
              <a:buChar char="•"/>
            </a:pP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Wi-Fi</a:t>
            </a:r>
          </a:p>
          <a:p>
            <a:pPr marL="285750" indent="-285750">
              <a:buFont typeface="Arial" panose="020B0604020202020204" pitchFamily="34" charset="0"/>
              <a:buChar char="•"/>
            </a:pP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Auto Focus</a:t>
            </a:r>
          </a:p>
          <a:p>
            <a:pPr marL="285750" indent="-285750">
              <a:buFont typeface="Arial" panose="020B0604020202020204" pitchFamily="34" charset="0"/>
              <a:buChar char="•"/>
            </a:pP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Removable Batteries /Memory Card</a:t>
            </a:r>
            <a:endParaRPr lang="zh-CN" altLang="en-US" sz="1400" dirty="0">
              <a:latin typeface="Calibri" panose="020F0502020204030204" pitchFamily="34" charset="0"/>
              <a:ea typeface="微软雅黑" panose="020B0503020204020204" pitchFamily="34" charset="-122"/>
              <a:sym typeface="Calibri" panose="020F0502020204030204" pitchFamily="34" charset="0"/>
            </a:endParaRPr>
          </a:p>
          <a:p>
            <a:pPr marL="285750" indent="-285750">
              <a:buFont typeface="Arial" panose="020B0604020202020204" pitchFamily="34" charset="0"/>
              <a:buChar char="•"/>
            </a:pPr>
            <a:r>
              <a:rPr lang="en-US" altLang="zh-CN" sz="1400" dirty="0">
                <a:latin typeface="Calibri" panose="020F0502020204030204" pitchFamily="34" charset="0"/>
                <a:ea typeface="微软雅黑" panose="020B0503020204020204" pitchFamily="34" charset="-122"/>
                <a:sym typeface="Calibri" panose="020F0502020204030204" pitchFamily="34" charset="0"/>
              </a:rPr>
              <a:t>Optional Lenses</a:t>
            </a:r>
            <a:endParaRPr lang="zh-CN" altLang="en-US" sz="1400" dirty="0">
              <a:latin typeface="Calibri" panose="020F0502020204030204" pitchFamily="34" charset="0"/>
              <a:ea typeface="微软雅黑" panose="020B0503020204020204" pitchFamily="34" charset="-122"/>
              <a:sym typeface="Calibri" panose="020F0502020204030204" pitchFamily="34" charset="0"/>
            </a:endParaRPr>
          </a:p>
          <a:p>
            <a:pPr marL="285750" indent="-285750">
              <a:buFont typeface="Arial" panose="020B0604020202020204" pitchFamily="34" charset="0"/>
              <a:buChar char="•"/>
            </a:pPr>
            <a:r>
              <a:rPr lang="en-US" altLang="zh-CN" sz="1400" dirty="0">
                <a:latin typeface="Calibri" panose="020F0502020204030204" pitchFamily="34" charset="0"/>
                <a:ea typeface="微软雅黑" panose="020B0503020204020204" pitchFamily="34" charset="-122"/>
                <a:sym typeface="Calibri" panose="020F0502020204030204" pitchFamily="34" charset="0"/>
              </a:rPr>
              <a:t>DV Form Factor</a:t>
            </a:r>
            <a:endParaRPr lang="zh-CN" altLang="en-US" sz="1400" dirty="0">
              <a:latin typeface="Calibri" panose="020F0502020204030204" pitchFamily="34" charset="0"/>
              <a:ea typeface="微软雅黑" panose="020B0503020204020204" pitchFamily="34" charset="-122"/>
              <a:sym typeface="Calibri" panose="020F0502020204030204" pitchFamily="34" charset="0"/>
            </a:endParaRPr>
          </a:p>
        </p:txBody>
      </p:sp>
      <p:sp>
        <p:nvSpPr>
          <p:cNvPr id="84" name="文本框 83"/>
          <p:cNvSpPr txBox="1"/>
          <p:nvPr/>
        </p:nvSpPr>
        <p:spPr>
          <a:xfrm>
            <a:off x="7250300" y="1129436"/>
            <a:ext cx="4167759" cy="461665"/>
          </a:xfrm>
          <a:prstGeom prst="rect">
            <a:avLst/>
          </a:prstGeom>
          <a:solidFill>
            <a:schemeClr val="tx1"/>
          </a:solidFill>
        </p:spPr>
        <p:txBody>
          <a:bodyPr wrap="square" rtlCol="0">
            <a:spAutoFit/>
          </a:bodyPr>
          <a:lstStyle/>
          <a:p>
            <a:pPr lvl="0" algn="ctr">
              <a:defRPr/>
            </a:pPr>
            <a:r>
              <a:rPr lang="en-US" altLang="zh-CN" sz="2400" b="1"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Middle &amp; High-end Level</a:t>
            </a:r>
            <a:endParaRPr lang="zh-CN" altLang="en-US" sz="2400" b="1"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45" name="矩形 44"/>
          <p:cNvSpPr/>
          <p:nvPr/>
        </p:nvSpPr>
        <p:spPr>
          <a:xfrm>
            <a:off x="4332000" y="1970426"/>
            <a:ext cx="1436173" cy="738664"/>
          </a:xfrm>
          <a:prstGeom prst="rect">
            <a:avLst/>
          </a:prstGeom>
        </p:spPr>
        <p:txBody>
          <a:bodyPr wrap="square">
            <a:spAutoFit/>
          </a:bodyPr>
          <a:lstStyle/>
          <a:p>
            <a:r>
              <a:rPr lang="de-DE" sz="1400" b="1"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Smartphone</a:t>
            </a:r>
          </a:p>
          <a:p>
            <a:r>
              <a:rPr lang="de-DE" sz="1400" b="1"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Attachment </a:t>
            </a:r>
            <a:r>
              <a:rPr lang="en-US" altLang="zh-CN" sz="1400" b="1"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for Android </a:t>
            </a:r>
            <a:endParaRPr lang="de-DE" sz="1400" b="1"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4" name="文本框 3"/>
          <p:cNvSpPr txBox="1"/>
          <p:nvPr/>
        </p:nvSpPr>
        <p:spPr>
          <a:xfrm>
            <a:off x="1857958" y="2440907"/>
            <a:ext cx="1539753" cy="523220"/>
          </a:xfrm>
          <a:prstGeom prst="rect">
            <a:avLst/>
          </a:prstGeom>
          <a:noFill/>
        </p:spPr>
        <p:txBody>
          <a:bodyPr wrap="square" rtlCol="0">
            <a:spAutoFit/>
          </a:bodyPr>
          <a:lstStyle/>
          <a:p>
            <a:r>
              <a:rPr lang="en-US" altLang="zh-CN" sz="1400" dirty="0"/>
              <a:t>Mini2Plus:</a:t>
            </a:r>
          </a:p>
          <a:p>
            <a:r>
              <a:rPr lang="en-US" altLang="zh-CN" sz="1400" dirty="0"/>
              <a:t>Manual Focus</a:t>
            </a:r>
            <a:endParaRPr lang="en-US" sz="1400" dirty="0"/>
          </a:p>
        </p:txBody>
      </p:sp>
      <p:sp>
        <p:nvSpPr>
          <p:cNvPr id="46" name="文本框 45"/>
          <p:cNvSpPr txBox="1"/>
          <p:nvPr/>
        </p:nvSpPr>
        <p:spPr>
          <a:xfrm>
            <a:off x="3111886" y="2440907"/>
            <a:ext cx="1151604" cy="523220"/>
          </a:xfrm>
          <a:prstGeom prst="rect">
            <a:avLst/>
          </a:prstGeom>
          <a:noFill/>
        </p:spPr>
        <p:txBody>
          <a:bodyPr wrap="square" rtlCol="0">
            <a:spAutoFit/>
          </a:bodyPr>
          <a:lstStyle/>
          <a:p>
            <a:r>
              <a:rPr lang="en-US" altLang="zh-CN" sz="1400" dirty="0"/>
              <a:t>Mini2: </a:t>
            </a:r>
          </a:p>
          <a:p>
            <a:r>
              <a:rPr lang="en-US" altLang="zh-CN" sz="1400" dirty="0"/>
              <a:t>Focus Free</a:t>
            </a:r>
            <a:endParaRPr lang="en-US" sz="1400" dirty="0"/>
          </a:p>
        </p:txBody>
      </p:sp>
      <p:pic>
        <p:nvPicPr>
          <p:cNvPr id="50" name="attachment-1686312452321-d4c73bc78d153838-undefined" descr="attachment-1686312452321-d4c73bc78d153838-undefined"/>
          <p:cNvPicPr/>
          <p:nvPr/>
        </p:nvPicPr>
        <p:blipFill>
          <a:blip r:embed="rId21" cstate="print"/>
          <a:srcRect/>
          <a:stretch>
            <a:fillRect/>
          </a:stretch>
        </p:blipFill>
        <p:spPr>
          <a:xfrm>
            <a:off x="3713283" y="3531262"/>
            <a:ext cx="380226" cy="270383"/>
          </a:xfrm>
          <a:prstGeom prst="rect">
            <a:avLst/>
          </a:prstGeom>
          <a:noFill/>
        </p:spPr>
      </p:pic>
      <p:sp>
        <p:nvSpPr>
          <p:cNvPr id="48" name="文本框 47"/>
          <p:cNvSpPr txBox="1"/>
          <p:nvPr/>
        </p:nvSpPr>
        <p:spPr>
          <a:xfrm>
            <a:off x="2331894" y="6297930"/>
            <a:ext cx="936474" cy="369332"/>
          </a:xfrm>
          <a:prstGeom prst="rect">
            <a:avLst/>
          </a:prstGeom>
          <a:noFill/>
        </p:spPr>
        <p:txBody>
          <a:bodyPr wrap="none" rtlCol="0">
            <a:spAutoFit/>
          </a:bodyPr>
          <a:lstStyle/>
          <a:p>
            <a:pPr algn="ctr"/>
            <a:r>
              <a:rPr lang="en-US" altLang="zh-CN" b="1" dirty="0">
                <a:latin typeface="Calibri" panose="020F0502020204030204" pitchFamily="34" charset="0"/>
                <a:ea typeface="微软雅黑" panose="020B0503020204020204" pitchFamily="34" charset="-122"/>
                <a:sym typeface="Calibri" panose="020F0502020204030204" pitchFamily="34" charset="0"/>
              </a:rPr>
              <a:t>B Series</a:t>
            </a:r>
            <a:endParaRPr lang="en-US" b="1" dirty="0">
              <a:latin typeface="Calibri" panose="020F0502020204030204" pitchFamily="34" charset="0"/>
              <a:ea typeface="微软雅黑" panose="020B0503020204020204" pitchFamily="34" charset="-122"/>
              <a:sym typeface="Calibri" panose="020F0502020204030204" pitchFamily="34" charset="0"/>
            </a:endParaRPr>
          </a:p>
        </p:txBody>
      </p:sp>
      <p:sp>
        <p:nvSpPr>
          <p:cNvPr id="51" name="矩形 50"/>
          <p:cNvSpPr/>
          <p:nvPr/>
        </p:nvSpPr>
        <p:spPr>
          <a:xfrm>
            <a:off x="506691" y="5464286"/>
            <a:ext cx="1536460" cy="738664"/>
          </a:xfrm>
          <a:prstGeom prst="rect">
            <a:avLst/>
          </a:prstGeom>
        </p:spPr>
        <p:txBody>
          <a:bodyPr wrap="square">
            <a:spAutoFit/>
          </a:bodyPr>
          <a:lstStyle/>
          <a:p>
            <a:pPr marL="285750" indent="-285750">
              <a:buFont typeface="Arial" panose="020B0604020202020204" pitchFamily="34" charset="0"/>
              <a:buChar char="•"/>
            </a:pPr>
            <a:r>
              <a:rPr lang="de-DE" sz="14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192 </a:t>
            </a:r>
            <a:r>
              <a:rPr lang="en-US" altLang="zh-CN" sz="14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256</a:t>
            </a:r>
          </a:p>
          <a:p>
            <a:pPr marL="285750" indent="-285750">
              <a:buFont typeface="Arial" panose="020B0604020202020204" pitchFamily="34" charset="0"/>
              <a:buChar char="•"/>
            </a:pPr>
            <a:r>
              <a:rPr lang="en-US" altLang="zh-CN" sz="14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Wi-Fi</a:t>
            </a:r>
          </a:p>
          <a:p>
            <a:pPr marL="285750" indent="-285750">
              <a:buFont typeface="Arial" panose="020B0604020202020204" pitchFamily="34" charset="0"/>
              <a:buChar char="•"/>
            </a:pPr>
            <a:r>
              <a:rPr lang="en-US" altLang="zh-CN" sz="14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Focus </a:t>
            </a:r>
            <a:r>
              <a:rPr lang="en-US" altLang="zh-CN" sz="140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free</a:t>
            </a:r>
            <a:endParaRPr lang="zh-CN" altLang="en-US" sz="14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Tree>
    <p:extLst>
      <p:ext uri="{BB962C8B-B14F-4D97-AF65-F5344CB8AC3E}">
        <p14:creationId xmlns:p14="http://schemas.microsoft.com/office/powerpoint/2010/main" val="3035555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rot="2700000">
            <a:off x="11440549" y="667395"/>
            <a:ext cx="4250013" cy="4250013"/>
          </a:xfrm>
          <a:prstGeom prst="rect">
            <a:avLst/>
          </a:prstGeom>
          <a:gradFill>
            <a:gsLst>
              <a:gs pos="5000">
                <a:srgbClr val="EA592D"/>
              </a:gs>
              <a:gs pos="100000">
                <a:srgbClr val="DF2771"/>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直角三角形 29"/>
          <p:cNvSpPr/>
          <p:nvPr/>
        </p:nvSpPr>
        <p:spPr>
          <a:xfrm>
            <a:off x="-222212" y="5234384"/>
            <a:ext cx="1943100" cy="1930400"/>
          </a:xfrm>
          <a:prstGeom prst="rtTriangle">
            <a:avLst/>
          </a:prstGeom>
          <a:solidFill>
            <a:srgbClr val="D6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文本框 37"/>
          <p:cNvSpPr txBox="1"/>
          <p:nvPr/>
        </p:nvSpPr>
        <p:spPr>
          <a:xfrm>
            <a:off x="478324" y="449015"/>
            <a:ext cx="7383631" cy="584775"/>
          </a:xfrm>
          <a:prstGeom prst="rect">
            <a:avLst/>
          </a:prstGeom>
          <a:noFill/>
        </p:spPr>
        <p:txBody>
          <a:bodyPr wrap="square" rtlCol="0">
            <a:spAutoFit/>
          </a:bodyPr>
          <a:lstStyle/>
          <a:p>
            <a:pPr>
              <a:defRPr/>
            </a:pP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 Series - Product Naming</a:t>
            </a:r>
          </a:p>
        </p:txBody>
      </p:sp>
      <p:grpSp>
        <p:nvGrpSpPr>
          <p:cNvPr id="2" name="组合 1"/>
          <p:cNvGrpSpPr/>
          <p:nvPr/>
        </p:nvGrpSpPr>
        <p:grpSpPr>
          <a:xfrm>
            <a:off x="299375" y="1433045"/>
            <a:ext cx="11185998" cy="3796675"/>
            <a:chOff x="420049" y="1594675"/>
            <a:chExt cx="11185998" cy="3796675"/>
          </a:xfrm>
        </p:grpSpPr>
        <p:cxnSp>
          <p:nvCxnSpPr>
            <p:cNvPr id="45" name="直接连接符 44"/>
            <p:cNvCxnSpPr/>
            <p:nvPr/>
          </p:nvCxnSpPr>
          <p:spPr>
            <a:xfrm flipH="1">
              <a:off x="3137415" y="3478735"/>
              <a:ext cx="1" cy="22107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7030351" y="3478735"/>
              <a:ext cx="1" cy="22107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肘形连接符 46"/>
            <p:cNvCxnSpPr/>
            <p:nvPr/>
          </p:nvCxnSpPr>
          <p:spPr>
            <a:xfrm>
              <a:off x="10239962" y="3892682"/>
              <a:ext cx="227117" cy="37149"/>
            </a:xfrm>
            <a:prstGeom prst="bentConnector2">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420049" y="1594675"/>
              <a:ext cx="11185998"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sng"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a:t>
              </a:r>
              <a:r>
                <a:rPr kumimoji="0" lang="en-US" altLang="zh-CN" sz="8000" b="1"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lang="en-US" altLang="zh-CN" sz="8000" b="1" u="sng"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a:t>
              </a:r>
              <a:r>
                <a:rPr kumimoji="0" lang="en-US" altLang="zh-CN" sz="8000" b="1"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lang="en-US" altLang="zh-CN" sz="8000" b="1" u="sng"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a:t>
              </a:r>
              <a:r>
                <a:rPr kumimoji="0" lang="en-US" altLang="zh-CN" sz="8000" b="1"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kumimoji="0" lang="en-US" altLang="zh-CN" sz="8000" b="1" i="0" u="sng"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W</a:t>
              </a:r>
              <a:endParaRPr kumimoji="0" lang="zh-CN" altLang="en-US" sz="8000" b="1"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49" name="文本框 48"/>
            <p:cNvSpPr txBox="1"/>
            <p:nvPr/>
          </p:nvSpPr>
          <p:spPr>
            <a:xfrm>
              <a:off x="4442069" y="4412621"/>
              <a:ext cx="1941921" cy="978729"/>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sz="1600" b="1">
                  <a:gradFill>
                    <a:gsLst>
                      <a:gs pos="5000">
                        <a:srgbClr val="EA592D"/>
                      </a:gs>
                      <a:gs pos="100000">
                        <a:srgbClr val="DF2771"/>
                      </a:gs>
                    </a:gsLst>
                    <a:lin ang="16200000" scaled="0"/>
                  </a:gradFill>
                  <a:latin typeface="微软雅黑" panose="020B0503020204020204" pitchFamily="34" charset="-122"/>
                  <a:ea typeface="微软雅黑" panose="020B0503020204020204" pitchFamily="34" charset="-122"/>
                  <a:cs typeface="Calibri" panose="020F0502020204030204" pitchFamily="34" charset="0"/>
                </a:defRPr>
              </a:lvl1pPr>
            </a:lstStyle>
            <a:p>
              <a:pPr lvl="0">
                <a:lnSpc>
                  <a:spcPct val="120000"/>
                </a:lnSpc>
                <a:defRPr/>
              </a:pPr>
              <a:r>
                <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sym typeface="微软雅黑" panose="020B0503020204020204" pitchFamily="34" charset="-122"/>
                </a:rPr>
                <a:t>1: </a:t>
              </a:r>
              <a:r>
                <a:rPr lang="en-US" altLang="zh-CN" sz="1200" b="0" dirty="0">
                  <a:solidFill>
                    <a:prstClr val="black"/>
                  </a:solidFill>
                  <a:latin typeface="Calibri" panose="020F0502020204030204" pitchFamily="34" charset="0"/>
                </a:rPr>
                <a:t>192×144</a:t>
              </a:r>
            </a:p>
            <a:p>
              <a:pPr lvl="0">
                <a:lnSpc>
                  <a:spcPct val="120000"/>
                </a:lnSpc>
                <a:defRPr/>
              </a:pPr>
              <a:r>
                <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sym typeface="微软雅黑" panose="020B0503020204020204" pitchFamily="34" charset="-122"/>
                </a:rPr>
                <a:t>2: 256×192</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sym typeface="微软雅黑" panose="020B0503020204020204" pitchFamily="34" charset="-122"/>
                </a:rPr>
                <a:t>3: 384×288</a:t>
              </a:r>
            </a:p>
            <a:p>
              <a:pPr marL="0" marR="0" lvl="0" indent="0" algn="l" defTabSz="914400" rtl="0" eaLnBrk="1" fontAlgn="auto" latinLnBrk="0" hangingPunct="1">
                <a:lnSpc>
                  <a:spcPct val="120000"/>
                </a:lnSpc>
                <a:spcBef>
                  <a:spcPts val="0"/>
                </a:spcBef>
                <a:spcAft>
                  <a:spcPts val="0"/>
                </a:spcAft>
                <a:buClrTx/>
                <a:buSzTx/>
                <a:buFontTx/>
                <a:buNone/>
                <a:tabLst/>
                <a:defRPr/>
              </a:pPr>
              <a:r>
                <a:rPr lang="en-US" altLang="zh-CN" sz="1200" b="0" dirty="0">
                  <a:solidFill>
                    <a:prstClr val="black"/>
                  </a:solidFill>
                  <a:latin typeface="Calibri" panose="020F0502020204030204" pitchFamily="34" charset="0"/>
                  <a:sym typeface="微软雅黑" panose="020B0503020204020204" pitchFamily="34" charset="-122"/>
                </a:rPr>
                <a:t>6: 640 x 480</a:t>
              </a:r>
              <a:endParaRPr kumimoji="0" lang="en-US" altLang="zh-CN" sz="1200" b="0" i="0" u="none" strike="noStrike" kern="1200" cap="none" spc="0" normalizeH="0" baseline="0" noProof="0" dirty="0">
                <a:ln>
                  <a:noFill/>
                </a:ln>
                <a:solidFill>
                  <a:srgbClr val="FF0000"/>
                </a:solidFill>
                <a:effectLst/>
                <a:uLnTx/>
                <a:uFillTx/>
                <a:latin typeface="Calibri" panose="020F0502020204030204" pitchFamily="34" charset="0"/>
                <a:sym typeface="微软雅黑" panose="020B0503020204020204" pitchFamily="34" charset="-122"/>
              </a:endParaRPr>
            </a:p>
          </p:txBody>
        </p:sp>
        <p:sp>
          <p:nvSpPr>
            <p:cNvPr id="50" name="文本框 49"/>
            <p:cNvSpPr txBox="1"/>
            <p:nvPr/>
          </p:nvSpPr>
          <p:spPr>
            <a:xfrm>
              <a:off x="2084224" y="4412621"/>
              <a:ext cx="2306937" cy="299184"/>
            </a:xfrm>
            <a:prstGeom prst="rect">
              <a:avLst/>
            </a:prstGeom>
            <a:noFill/>
          </p:spPr>
          <p:txBody>
            <a:bodyPr wrap="square" rtlCol="0">
              <a:spAutoFit/>
            </a:bodyPr>
            <a:lstStyle>
              <a:defPPr>
                <a:defRPr lang="zh-CN"/>
              </a:defPPr>
              <a:lvl1pPr lvl="0" algn="ctr">
                <a:defRPr sz="2000" b="1">
                  <a:gradFill>
                    <a:gsLst>
                      <a:gs pos="5000">
                        <a:srgbClr val="EA592D"/>
                      </a:gs>
                      <a:gs pos="100000">
                        <a:srgbClr val="DF2771"/>
                      </a:gs>
                    </a:gsLst>
                    <a:lin ang="16200000" scaled="0"/>
                  </a:gradFill>
                  <a:latin typeface="微软雅黑" panose="020B0503020204020204" pitchFamily="34" charset="-122"/>
                  <a:ea typeface="微软雅黑" panose="020B0503020204020204" pitchFamily="34" charset="-122"/>
                  <a:cs typeface="Calibri" panose="020F0502020204030204" pitchFamily="34" charset="0"/>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sym typeface="微软雅黑" panose="020B0503020204020204" pitchFamily="34" charset="-122"/>
                </a:rPr>
                <a:t>M</a:t>
              </a:r>
              <a:r>
                <a:rPr lang="en-US" altLang="zh-CN" sz="1200" b="0" dirty="0">
                  <a:solidFill>
                    <a:prstClr val="black"/>
                  </a:solidFill>
                  <a:latin typeface="Calibri" panose="020F0502020204030204" pitchFamily="34" charset="0"/>
                  <a:sym typeface="微软雅黑" panose="020B0503020204020204" pitchFamily="34" charset="-122"/>
                </a:rPr>
                <a:t> Series</a:t>
              </a:r>
            </a:p>
          </p:txBody>
        </p:sp>
        <p:sp>
          <p:nvSpPr>
            <p:cNvPr id="51" name="文本框 50"/>
            <p:cNvSpPr txBox="1"/>
            <p:nvPr/>
          </p:nvSpPr>
          <p:spPr>
            <a:xfrm>
              <a:off x="5998489" y="4412621"/>
              <a:ext cx="1499745" cy="535531"/>
            </a:xfrm>
            <a:prstGeom prst="rect">
              <a:avLst/>
            </a:prstGeom>
            <a:noFill/>
          </p:spPr>
          <p:txBody>
            <a:bodyPr wrap="square" rtlCol="0">
              <a:spAutoFit/>
            </a:bodyPr>
            <a:lstStyle/>
            <a:p>
              <a:pPr lvl="0">
                <a:lnSpc>
                  <a:spcPct val="120000"/>
                </a:lnSpc>
                <a:defRPr/>
              </a:pPr>
              <a:r>
                <a:rPr lang="en-US" altLang="zh-CN" sz="1200"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0: 1</a:t>
              </a:r>
              <a:r>
                <a:rPr lang="en-US" altLang="zh-CN" sz="1200" baseline="30000"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st</a:t>
              </a:r>
              <a:r>
                <a:rPr lang="en-US" altLang="zh-CN" sz="1200"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Gen.</a:t>
              </a:r>
            </a:p>
            <a:p>
              <a:pPr>
                <a:lnSpc>
                  <a:spcPct val="120000"/>
                </a:lnSpc>
                <a:defRPr/>
              </a:pPr>
              <a:r>
                <a:rPr lang="en-US" altLang="zh-CN" sz="1200"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 2</a:t>
              </a:r>
              <a:r>
                <a:rPr lang="en-US" altLang="zh-CN" sz="1200" baseline="30000"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st</a:t>
              </a:r>
              <a:r>
                <a:rPr lang="en-US" altLang="zh-CN" sz="1200"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Gen.</a:t>
              </a:r>
            </a:p>
          </p:txBody>
        </p:sp>
        <p:cxnSp>
          <p:nvCxnSpPr>
            <p:cNvPr id="52" name="肘形连接符 51"/>
            <p:cNvCxnSpPr/>
            <p:nvPr/>
          </p:nvCxnSpPr>
          <p:spPr>
            <a:xfrm rot="5400000">
              <a:off x="3165256" y="3046180"/>
              <a:ext cx="974129" cy="904243"/>
            </a:xfrm>
            <a:prstGeom prst="bentConnector3">
              <a:avLst>
                <a:gd name="adj1" fmla="val 50000"/>
              </a:avLst>
            </a:prstGeom>
            <a:ln w="2540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5286097" y="2990900"/>
              <a:ext cx="0" cy="971957"/>
            </a:xfrm>
            <a:prstGeom prst="line">
              <a:avLst/>
            </a:prstGeom>
            <a:ln w="2540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7956649" y="4412621"/>
              <a:ext cx="1867299" cy="299184"/>
            </a:xfrm>
            <a:prstGeom prst="rect">
              <a:avLst/>
            </a:prstGeom>
          </p:spPr>
          <p:txBody>
            <a:bodyPr wrap="square">
              <a:spAutoFit/>
            </a:bodyPr>
            <a:lstStyle/>
            <a:p>
              <a:pPr>
                <a:lnSpc>
                  <a:spcPct val="120000"/>
                </a:lnSpc>
                <a:defRPr/>
              </a:pPr>
              <a:r>
                <a:rPr lang="en-US" altLang="zh-CN" sz="1200"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W: Wide FOV/ Focus Free</a:t>
              </a:r>
            </a:p>
          </p:txBody>
        </p:sp>
        <p:cxnSp>
          <p:nvCxnSpPr>
            <p:cNvPr id="69" name="肘形连接符 68"/>
            <p:cNvCxnSpPr/>
            <p:nvPr/>
          </p:nvCxnSpPr>
          <p:spPr>
            <a:xfrm rot="16200000" flipH="1">
              <a:off x="7636175" y="3272732"/>
              <a:ext cx="971956" cy="440676"/>
            </a:xfrm>
            <a:prstGeom prst="bentConnector3">
              <a:avLst>
                <a:gd name="adj1" fmla="val 50000"/>
              </a:avLst>
            </a:prstGeom>
            <a:ln w="2540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2187673" y="4042397"/>
              <a:ext cx="155561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Product Series</a:t>
              </a:r>
            </a:p>
          </p:txBody>
        </p:sp>
        <p:sp>
          <p:nvSpPr>
            <p:cNvPr id="19" name="文本框 18"/>
            <p:cNvSpPr txBox="1"/>
            <p:nvPr/>
          </p:nvSpPr>
          <p:spPr>
            <a:xfrm>
              <a:off x="4504025" y="4042397"/>
              <a:ext cx="1203984"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Resolution</a:t>
              </a:r>
            </a:p>
          </p:txBody>
        </p:sp>
        <p:cxnSp>
          <p:nvCxnSpPr>
            <p:cNvPr id="21" name="直接连接符 20"/>
            <p:cNvCxnSpPr/>
            <p:nvPr/>
          </p:nvCxnSpPr>
          <p:spPr>
            <a:xfrm>
              <a:off x="6492990" y="2990900"/>
              <a:ext cx="0" cy="971957"/>
            </a:xfrm>
            <a:prstGeom prst="line">
              <a:avLst/>
            </a:prstGeom>
            <a:ln w="2540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042369" y="4042397"/>
              <a:ext cx="1257908"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Generation</a:t>
              </a:r>
            </a:p>
          </p:txBody>
        </p:sp>
        <p:sp>
          <p:nvSpPr>
            <p:cNvPr id="24" name="文本框 23"/>
            <p:cNvSpPr txBox="1"/>
            <p:nvPr/>
          </p:nvSpPr>
          <p:spPr>
            <a:xfrm>
              <a:off x="7932237" y="4042397"/>
              <a:ext cx="195309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Extended Features</a:t>
              </a:r>
            </a:p>
          </p:txBody>
        </p:sp>
      </p:grpSp>
      <p:sp>
        <p:nvSpPr>
          <p:cNvPr id="42" name="圆角矩形 41"/>
          <p:cNvSpPr/>
          <p:nvPr/>
        </p:nvSpPr>
        <p:spPr>
          <a:xfrm>
            <a:off x="3437657" y="5683255"/>
            <a:ext cx="7587138" cy="1079500"/>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矩形 55"/>
          <p:cNvSpPr/>
          <p:nvPr/>
        </p:nvSpPr>
        <p:spPr>
          <a:xfrm>
            <a:off x="6939935" y="5888944"/>
            <a:ext cx="2186816" cy="738664"/>
          </a:xfrm>
          <a:prstGeom prst="rect">
            <a:avLst/>
          </a:prstGeom>
        </p:spPr>
        <p:txBody>
          <a:bodyPr wrap="none">
            <a:spAutoFit/>
          </a:bodyPr>
          <a:lstStyle/>
          <a:p>
            <a:pPr algn="ctr">
              <a:lnSpc>
                <a:spcPct val="150000"/>
              </a:lnSpc>
              <a:defRPr/>
            </a:pPr>
            <a:r>
              <a:rPr lang="en-US" altLang="zh-CN" sz="28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M20 / M20W</a:t>
            </a:r>
          </a:p>
        </p:txBody>
      </p:sp>
      <p:sp>
        <p:nvSpPr>
          <p:cNvPr id="31" name="矩形 30"/>
          <p:cNvSpPr/>
          <p:nvPr/>
        </p:nvSpPr>
        <p:spPr>
          <a:xfrm>
            <a:off x="10093611" y="5858464"/>
            <a:ext cx="864340" cy="67185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FF0000"/>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M60</a:t>
            </a:r>
          </a:p>
        </p:txBody>
      </p:sp>
      <p:sp>
        <p:nvSpPr>
          <p:cNvPr id="32" name="矩形 31"/>
          <p:cNvSpPr/>
          <p:nvPr/>
        </p:nvSpPr>
        <p:spPr>
          <a:xfrm>
            <a:off x="9177482" y="5867164"/>
            <a:ext cx="864339" cy="738664"/>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M30</a:t>
            </a:r>
          </a:p>
        </p:txBody>
      </p:sp>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92132" y="5123739"/>
            <a:ext cx="1355756" cy="1355756"/>
          </a:xfrm>
          <a:prstGeom prst="rect">
            <a:avLst/>
          </a:prstGeom>
        </p:spPr>
      </p:pic>
      <p:pic>
        <p:nvPicPr>
          <p:cNvPr id="34" name="图片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36648" y="5768758"/>
            <a:ext cx="945036" cy="945036"/>
          </a:xfrm>
          <a:prstGeom prst="rect">
            <a:avLst/>
          </a:prstGeom>
        </p:spPr>
      </p:pic>
      <p:pic>
        <p:nvPicPr>
          <p:cNvPr id="35" name="图片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52346" y="5768758"/>
            <a:ext cx="962554" cy="962554"/>
          </a:xfrm>
          <a:prstGeom prst="rect">
            <a:avLst/>
          </a:prstGeom>
        </p:spPr>
      </p:pic>
      <p:sp>
        <p:nvSpPr>
          <p:cNvPr id="29" name="矩形 28"/>
          <p:cNvSpPr/>
          <p:nvPr/>
        </p:nvSpPr>
        <p:spPr>
          <a:xfrm>
            <a:off x="4702388" y="5888944"/>
            <a:ext cx="2186817" cy="67185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altLang="zh-CN" sz="28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M11 / M11W</a:t>
            </a:r>
          </a:p>
        </p:txBody>
      </p:sp>
    </p:spTree>
    <p:extLst>
      <p:ext uri="{BB962C8B-B14F-4D97-AF65-F5344CB8AC3E}">
        <p14:creationId xmlns:p14="http://schemas.microsoft.com/office/powerpoint/2010/main" val="2252790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par>
                                <p:cTn id="9" presetID="26" presetClass="emph" presetSubtype="0" fill="hold" nodeType="withEffect">
                                  <p:stCondLst>
                                    <p:cond delay="0"/>
                                  </p:stCondLst>
                                  <p:childTnLst>
                                    <p:animEffect transition="out" filter="fade">
                                      <p:cBhvr>
                                        <p:cTn id="10" dur="500" tmFilter="0, 0; .2, .5; .8, .5; 1, 0"/>
                                        <p:tgtEl>
                                          <p:spTgt spid="33"/>
                                        </p:tgtEl>
                                      </p:cBhvr>
                                    </p:animEffect>
                                    <p:animScale>
                                      <p:cBhvr>
                                        <p:cTn id="11" dur="250" autoRev="1" fill="hold"/>
                                        <p:tgtEl>
                                          <p:spTgt spid="3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28384" r="25694"/>
          <a:stretch/>
        </p:blipFill>
        <p:spPr>
          <a:xfrm>
            <a:off x="2123248" y="890459"/>
            <a:ext cx="2740438" cy="5967541"/>
          </a:xfrm>
          <a:prstGeom prst="rect">
            <a:avLst/>
          </a:prstGeom>
        </p:spPr>
      </p:pic>
      <p:cxnSp>
        <p:nvCxnSpPr>
          <p:cNvPr id="37" name="肘形连接符 36"/>
          <p:cNvCxnSpPr/>
          <p:nvPr/>
        </p:nvCxnSpPr>
        <p:spPr>
          <a:xfrm>
            <a:off x="3589511" y="3478312"/>
            <a:ext cx="3164225" cy="210853"/>
          </a:xfrm>
          <a:prstGeom prst="bentConnector3">
            <a:avLst>
              <a:gd name="adj1" fmla="val 50000"/>
            </a:avLst>
          </a:prstGeom>
          <a:ln>
            <a:solidFill>
              <a:srgbClr val="E95335"/>
            </a:solidFill>
            <a:headEnd type="oval" w="med" len="med"/>
            <a:tailEnd type="oval" w="med" len="med"/>
          </a:ln>
        </p:spPr>
        <p:style>
          <a:lnRef idx="3">
            <a:schemeClr val="dk1"/>
          </a:lnRef>
          <a:fillRef idx="0">
            <a:schemeClr val="dk1"/>
          </a:fillRef>
          <a:effectRef idx="2">
            <a:schemeClr val="dk1"/>
          </a:effectRef>
          <a:fontRef idx="minor">
            <a:schemeClr val="tx1"/>
          </a:fontRef>
        </p:style>
      </p:cxnSp>
      <p:sp>
        <p:nvSpPr>
          <p:cNvPr id="3" name="文本框 2"/>
          <p:cNvSpPr txBox="1"/>
          <p:nvPr/>
        </p:nvSpPr>
        <p:spPr>
          <a:xfrm>
            <a:off x="456261" y="449015"/>
            <a:ext cx="497104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cs typeface="Arial" panose="020B0604020202090204" pitchFamily="34" charset="0"/>
                <a:sym typeface="微软雅黑" panose="020B0503020204020204" pitchFamily="34" charset="-122"/>
              </a:rPr>
              <a:t>M Series – Form Factor</a:t>
            </a:r>
          </a:p>
        </p:txBody>
      </p:sp>
      <p:sp>
        <p:nvSpPr>
          <p:cNvPr id="31" name="直角三角形 30"/>
          <p:cNvSpPr/>
          <p:nvPr/>
        </p:nvSpPr>
        <p:spPr>
          <a:xfrm>
            <a:off x="-222212" y="5234384"/>
            <a:ext cx="1943100" cy="1930400"/>
          </a:xfrm>
          <a:prstGeom prst="rtTriangle">
            <a:avLst/>
          </a:prstGeom>
          <a:solidFill>
            <a:srgbClr val="D6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圆角矩形 24"/>
          <p:cNvSpPr/>
          <p:nvPr/>
        </p:nvSpPr>
        <p:spPr>
          <a:xfrm>
            <a:off x="6858237" y="3510407"/>
            <a:ext cx="4412994" cy="369120"/>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Keypad Controls for use with Gloves or PPE</a:t>
            </a:r>
          </a:p>
        </p:txBody>
      </p:sp>
      <p:cxnSp>
        <p:nvCxnSpPr>
          <p:cNvPr id="28" name="肘形连接符 27"/>
          <p:cNvCxnSpPr/>
          <p:nvPr/>
        </p:nvCxnSpPr>
        <p:spPr>
          <a:xfrm>
            <a:off x="3843111" y="1601236"/>
            <a:ext cx="2910625" cy="182747"/>
          </a:xfrm>
          <a:prstGeom prst="bentConnector3">
            <a:avLst>
              <a:gd name="adj1" fmla="val 50000"/>
            </a:avLst>
          </a:prstGeom>
          <a:ln>
            <a:solidFill>
              <a:srgbClr val="E95335"/>
            </a:solidFill>
            <a:headEnd type="oval" w="med" len="med"/>
            <a:tailEnd type="oval" w="med" len="med"/>
          </a:ln>
        </p:spPr>
        <p:style>
          <a:lnRef idx="3">
            <a:schemeClr val="dk1"/>
          </a:lnRef>
          <a:fillRef idx="0">
            <a:schemeClr val="dk1"/>
          </a:fillRef>
          <a:effectRef idx="2">
            <a:schemeClr val="dk1"/>
          </a:effectRef>
          <a:fontRef idx="minor">
            <a:schemeClr val="tx1"/>
          </a:fontRef>
        </p:style>
      </p:cxnSp>
      <p:cxnSp>
        <p:nvCxnSpPr>
          <p:cNvPr id="46" name="肘形连接符 45"/>
          <p:cNvCxnSpPr/>
          <p:nvPr/>
        </p:nvCxnSpPr>
        <p:spPr>
          <a:xfrm flipV="1">
            <a:off x="3771777" y="4888405"/>
            <a:ext cx="2953367" cy="282188"/>
          </a:xfrm>
          <a:prstGeom prst="bentConnector3">
            <a:avLst>
              <a:gd name="adj1" fmla="val 57519"/>
            </a:avLst>
          </a:prstGeom>
          <a:ln>
            <a:solidFill>
              <a:srgbClr val="E95335"/>
            </a:solidFill>
            <a:headEnd type="oval" w="med" len="med"/>
            <a:tailEnd type="oval" w="med" len="med"/>
          </a:ln>
        </p:spPr>
        <p:style>
          <a:lnRef idx="3">
            <a:schemeClr val="dk1"/>
          </a:lnRef>
          <a:fillRef idx="0">
            <a:schemeClr val="dk1"/>
          </a:fillRef>
          <a:effectRef idx="2">
            <a:schemeClr val="dk1"/>
          </a:effectRef>
          <a:fontRef idx="minor">
            <a:schemeClr val="tx1"/>
          </a:fontRef>
        </p:style>
      </p:cxnSp>
      <p:sp>
        <p:nvSpPr>
          <p:cNvPr id="27" name="圆角矩形 26"/>
          <p:cNvSpPr/>
          <p:nvPr/>
        </p:nvSpPr>
        <p:spPr>
          <a:xfrm>
            <a:off x="6858239" y="4612060"/>
            <a:ext cx="4412992" cy="586970"/>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Rugged Design with 2m Drop Test and IP54 Water &amp; Dust Protection</a:t>
            </a:r>
          </a:p>
        </p:txBody>
      </p:sp>
      <p:cxnSp>
        <p:nvCxnSpPr>
          <p:cNvPr id="49" name="肘形连接符 48"/>
          <p:cNvCxnSpPr/>
          <p:nvPr/>
        </p:nvCxnSpPr>
        <p:spPr>
          <a:xfrm flipV="1">
            <a:off x="3407687" y="6086905"/>
            <a:ext cx="3346049" cy="338308"/>
          </a:xfrm>
          <a:prstGeom prst="bentConnector3">
            <a:avLst>
              <a:gd name="adj1" fmla="val 50000"/>
            </a:avLst>
          </a:prstGeom>
          <a:ln>
            <a:solidFill>
              <a:srgbClr val="E95335"/>
            </a:solidFill>
            <a:headEnd type="oval" w="med" len="med"/>
            <a:tailEnd type="oval" w="med" len="med"/>
          </a:ln>
        </p:spPr>
        <p:style>
          <a:lnRef idx="3">
            <a:schemeClr val="dk1"/>
          </a:lnRef>
          <a:fillRef idx="0">
            <a:schemeClr val="dk1"/>
          </a:fillRef>
          <a:effectRef idx="2">
            <a:schemeClr val="dk1"/>
          </a:effectRef>
          <a:fontRef idx="minor">
            <a:schemeClr val="tx1"/>
          </a:fontRef>
        </p:style>
      </p:cxnSp>
      <p:sp>
        <p:nvSpPr>
          <p:cNvPr id="21" name="圆角矩形 20"/>
          <p:cNvSpPr/>
          <p:nvPr/>
        </p:nvSpPr>
        <p:spPr>
          <a:xfrm>
            <a:off x="6858238" y="1576715"/>
            <a:ext cx="4412994" cy="414535"/>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Microphone &amp; Speaker for voice annotation and playback</a:t>
            </a:r>
          </a:p>
        </p:txBody>
      </p:sp>
      <p:sp>
        <p:nvSpPr>
          <p:cNvPr id="26" name="圆角矩形 25"/>
          <p:cNvSpPr/>
          <p:nvPr/>
        </p:nvSpPr>
        <p:spPr>
          <a:xfrm>
            <a:off x="6858239" y="5838243"/>
            <a:ext cx="4412992" cy="586970"/>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Interchangeable and Rechargeable Li-ion Battery System for up to 12 hours of runtime</a:t>
            </a:r>
          </a:p>
        </p:txBody>
      </p:sp>
      <p:sp>
        <p:nvSpPr>
          <p:cNvPr id="13" name="圆角矩形 12"/>
          <p:cNvSpPr/>
          <p:nvPr/>
        </p:nvSpPr>
        <p:spPr>
          <a:xfrm>
            <a:off x="6858238" y="2440770"/>
            <a:ext cx="4412993" cy="425998"/>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3.5” High Resolution Sunlight Viewable Touch Screen </a:t>
            </a:r>
          </a:p>
        </p:txBody>
      </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64675" y="1777535"/>
            <a:ext cx="1708378" cy="1281284"/>
          </a:xfrm>
          <a:prstGeom prst="rect">
            <a:avLst/>
          </a:prstGeom>
        </p:spPr>
      </p:pic>
      <p:cxnSp>
        <p:nvCxnSpPr>
          <p:cNvPr id="68" name="肘形连接符 67"/>
          <p:cNvCxnSpPr/>
          <p:nvPr/>
        </p:nvCxnSpPr>
        <p:spPr>
          <a:xfrm flipV="1">
            <a:off x="3997945" y="2657766"/>
            <a:ext cx="2755791" cy="194612"/>
          </a:xfrm>
          <a:prstGeom prst="bentConnector3">
            <a:avLst/>
          </a:prstGeom>
          <a:ln>
            <a:solidFill>
              <a:srgbClr val="E95335"/>
            </a:solidFill>
            <a:headEnd type="oval" w="med" len="med"/>
            <a:tailEnd type="oval" w="med" len="me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541520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760" y="931058"/>
            <a:ext cx="5986240" cy="5986239"/>
          </a:xfrm>
          <a:prstGeom prst="rect">
            <a:avLst/>
          </a:prstGeom>
        </p:spPr>
      </p:pic>
      <p:sp>
        <p:nvSpPr>
          <p:cNvPr id="3" name="文本框 2"/>
          <p:cNvSpPr txBox="1"/>
          <p:nvPr/>
        </p:nvSpPr>
        <p:spPr>
          <a:xfrm>
            <a:off x="456261" y="449015"/>
            <a:ext cx="195258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cs typeface="Arial" panose="020B0604020202090204" pitchFamily="34" charset="0"/>
                <a:sym typeface="微软雅黑" panose="020B0503020204020204" pitchFamily="34" charset="-122"/>
              </a:rPr>
              <a:t>M Series</a:t>
            </a:r>
          </a:p>
        </p:txBody>
      </p:sp>
      <p:sp>
        <p:nvSpPr>
          <p:cNvPr id="31" name="直角三角形 30"/>
          <p:cNvSpPr/>
          <p:nvPr/>
        </p:nvSpPr>
        <p:spPr>
          <a:xfrm>
            <a:off x="-222212" y="5234384"/>
            <a:ext cx="1943100" cy="1930400"/>
          </a:xfrm>
          <a:prstGeom prst="rtTriangle">
            <a:avLst/>
          </a:prstGeom>
          <a:solidFill>
            <a:srgbClr val="D6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8" name="肘形连接符 27"/>
          <p:cNvCxnSpPr/>
          <p:nvPr/>
        </p:nvCxnSpPr>
        <p:spPr>
          <a:xfrm>
            <a:off x="4006154" y="1169289"/>
            <a:ext cx="2409846" cy="189733"/>
          </a:xfrm>
          <a:prstGeom prst="bentConnector3">
            <a:avLst>
              <a:gd name="adj1" fmla="val 50000"/>
            </a:avLst>
          </a:prstGeom>
          <a:ln>
            <a:solidFill>
              <a:srgbClr val="E95335"/>
            </a:solidFill>
            <a:headEnd type="oval" w="med" len="med"/>
            <a:tailEnd type="oval" w="med" len="med"/>
          </a:ln>
        </p:spPr>
        <p:style>
          <a:lnRef idx="3">
            <a:schemeClr val="dk1"/>
          </a:lnRef>
          <a:fillRef idx="0">
            <a:schemeClr val="dk1"/>
          </a:fillRef>
          <a:effectRef idx="2">
            <a:schemeClr val="dk1"/>
          </a:effectRef>
          <a:fontRef idx="minor">
            <a:schemeClr val="tx1"/>
          </a:fontRef>
        </p:style>
      </p:cxnSp>
      <p:cxnSp>
        <p:nvCxnSpPr>
          <p:cNvPr id="46" name="肘形连接符 45"/>
          <p:cNvCxnSpPr/>
          <p:nvPr/>
        </p:nvCxnSpPr>
        <p:spPr>
          <a:xfrm>
            <a:off x="3076303" y="2287870"/>
            <a:ext cx="3419198" cy="1469193"/>
          </a:xfrm>
          <a:prstGeom prst="bentConnector3">
            <a:avLst>
              <a:gd name="adj1" fmla="val 50000"/>
            </a:avLst>
          </a:prstGeom>
          <a:ln>
            <a:solidFill>
              <a:srgbClr val="E95335"/>
            </a:solidFill>
            <a:headEnd type="oval" w="med" len="med"/>
            <a:tailEnd type="oval" w="med" len="med"/>
          </a:ln>
        </p:spPr>
        <p:style>
          <a:lnRef idx="3">
            <a:schemeClr val="dk1"/>
          </a:lnRef>
          <a:fillRef idx="0">
            <a:schemeClr val="dk1"/>
          </a:fillRef>
          <a:effectRef idx="2">
            <a:schemeClr val="dk1"/>
          </a:effectRef>
          <a:fontRef idx="minor">
            <a:schemeClr val="tx1"/>
          </a:fontRef>
        </p:style>
      </p:cxnSp>
      <p:sp>
        <p:nvSpPr>
          <p:cNvPr id="21" name="圆角矩形 20"/>
          <p:cNvSpPr/>
          <p:nvPr/>
        </p:nvSpPr>
        <p:spPr>
          <a:xfrm>
            <a:off x="6495501" y="1161461"/>
            <a:ext cx="4568740" cy="414535"/>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Lens Cap, Removable Micro SD Card, and USB-C Connection </a:t>
            </a:r>
          </a:p>
        </p:txBody>
      </p:sp>
      <p:sp>
        <p:nvSpPr>
          <p:cNvPr id="26" name="圆角矩形 25"/>
          <p:cNvSpPr/>
          <p:nvPr/>
        </p:nvSpPr>
        <p:spPr>
          <a:xfrm>
            <a:off x="6549457" y="4795621"/>
            <a:ext cx="4514783" cy="586970"/>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Trigger for 1 Click Thermal and Visual Image Storage and Video Start/Stop</a:t>
            </a:r>
          </a:p>
        </p:txBody>
      </p:sp>
      <p:cxnSp>
        <p:nvCxnSpPr>
          <p:cNvPr id="37" name="肘形连接符 36"/>
          <p:cNvCxnSpPr/>
          <p:nvPr/>
        </p:nvCxnSpPr>
        <p:spPr>
          <a:xfrm>
            <a:off x="3235305" y="1288679"/>
            <a:ext cx="3247423" cy="1212240"/>
          </a:xfrm>
          <a:prstGeom prst="bentConnector3">
            <a:avLst>
              <a:gd name="adj1" fmla="val 50000"/>
            </a:avLst>
          </a:prstGeom>
          <a:ln>
            <a:solidFill>
              <a:srgbClr val="E95335"/>
            </a:solidFill>
            <a:headEnd type="oval" w="med" len="med"/>
            <a:tailEnd type="oval" w="med" len="med"/>
          </a:ln>
        </p:spPr>
        <p:style>
          <a:lnRef idx="3">
            <a:schemeClr val="dk1"/>
          </a:lnRef>
          <a:fillRef idx="0">
            <a:schemeClr val="dk1"/>
          </a:fillRef>
          <a:effectRef idx="2">
            <a:schemeClr val="dk1"/>
          </a:effectRef>
          <a:fontRef idx="minor">
            <a:schemeClr val="tx1"/>
          </a:fontRef>
        </p:style>
      </p:cxnSp>
      <p:sp>
        <p:nvSpPr>
          <p:cNvPr id="13" name="圆角矩形 12"/>
          <p:cNvSpPr/>
          <p:nvPr/>
        </p:nvSpPr>
        <p:spPr>
          <a:xfrm>
            <a:off x="6549458" y="2257617"/>
            <a:ext cx="4514783" cy="425998"/>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8 MP Visual Camera, LED Lamp for lighting dark environments, &amp; Laser Pointer.</a:t>
            </a:r>
          </a:p>
        </p:txBody>
      </p:sp>
      <p:sp>
        <p:nvSpPr>
          <p:cNvPr id="25" name="圆角矩形 24"/>
          <p:cNvSpPr/>
          <p:nvPr/>
        </p:nvSpPr>
        <p:spPr>
          <a:xfrm>
            <a:off x="6571889" y="3572503"/>
            <a:ext cx="4492351" cy="369120"/>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Up to 384x288(110,592) Thermal Resolution</a:t>
            </a:r>
          </a:p>
        </p:txBody>
      </p:sp>
      <p:cxnSp>
        <p:nvCxnSpPr>
          <p:cNvPr id="32" name="肘形连接符 31"/>
          <p:cNvCxnSpPr/>
          <p:nvPr/>
        </p:nvCxnSpPr>
        <p:spPr>
          <a:xfrm>
            <a:off x="3257769" y="4168845"/>
            <a:ext cx="3224959" cy="920261"/>
          </a:xfrm>
          <a:prstGeom prst="bentConnector3">
            <a:avLst>
              <a:gd name="adj1" fmla="val 50000"/>
            </a:avLst>
          </a:prstGeom>
          <a:ln>
            <a:solidFill>
              <a:srgbClr val="E95335"/>
            </a:solidFill>
            <a:headEnd type="oval" w="med" len="med"/>
            <a:tailEnd type="oval" w="med" len="med"/>
          </a:ln>
        </p:spPr>
        <p:style>
          <a:lnRef idx="3">
            <a:schemeClr val="dk1"/>
          </a:lnRef>
          <a:fillRef idx="0">
            <a:schemeClr val="dk1"/>
          </a:fillRef>
          <a:effectRef idx="2">
            <a:schemeClr val="dk1"/>
          </a:effectRef>
          <a:fontRef idx="minor">
            <a:schemeClr val="tx1"/>
          </a:fontRef>
        </p:style>
      </p:cxnSp>
      <p:sp>
        <p:nvSpPr>
          <p:cNvPr id="14" name="文本框 13"/>
          <p:cNvSpPr txBox="1"/>
          <p:nvPr/>
        </p:nvSpPr>
        <p:spPr>
          <a:xfrm>
            <a:off x="456261" y="449015"/>
            <a:ext cx="497104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cs typeface="Arial" panose="020B0604020202090204" pitchFamily="34" charset="0"/>
                <a:sym typeface="微软雅黑" panose="020B0503020204020204" pitchFamily="34" charset="-122"/>
              </a:rPr>
              <a:t>M Series – Form Factor</a:t>
            </a:r>
          </a:p>
        </p:txBody>
      </p:sp>
    </p:spTree>
    <p:extLst>
      <p:ext uri="{BB962C8B-B14F-4D97-AF65-F5344CB8AC3E}">
        <p14:creationId xmlns:p14="http://schemas.microsoft.com/office/powerpoint/2010/main" val="3052222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文本框 37"/>
          <p:cNvSpPr txBox="1"/>
          <p:nvPr/>
        </p:nvSpPr>
        <p:spPr>
          <a:xfrm>
            <a:off x="451947" y="352300"/>
            <a:ext cx="359528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 Series - Overview</a:t>
            </a:r>
          </a:p>
        </p:txBody>
      </p:sp>
      <p:graphicFrame>
        <p:nvGraphicFramePr>
          <p:cNvPr id="11" name="表格 10"/>
          <p:cNvGraphicFramePr>
            <a:graphicFrameLocks noGrp="1"/>
          </p:cNvGraphicFramePr>
          <p:nvPr>
            <p:extLst>
              <p:ext uri="{D42A27DB-BD31-4B8C-83A1-F6EECF244321}">
                <p14:modId xmlns:p14="http://schemas.microsoft.com/office/powerpoint/2010/main" val="3961318612"/>
              </p:ext>
            </p:extLst>
          </p:nvPr>
        </p:nvGraphicFramePr>
        <p:xfrm>
          <a:off x="117569" y="862326"/>
          <a:ext cx="11769632" cy="5924719"/>
        </p:xfrm>
        <a:graphic>
          <a:graphicData uri="http://schemas.openxmlformats.org/drawingml/2006/table">
            <a:tbl>
              <a:tblPr firstRow="1" bandRow="1">
                <a:tableStyleId>{5C22544A-7EE6-4342-B048-85BDC9FD1C3A}</a:tableStyleId>
              </a:tblPr>
              <a:tblGrid>
                <a:gridCol w="1681376">
                  <a:extLst>
                    <a:ext uri="{9D8B030D-6E8A-4147-A177-3AD203B41FA5}">
                      <a16:colId xmlns:a16="http://schemas.microsoft.com/office/drawing/2014/main" val="59576579"/>
                    </a:ext>
                  </a:extLst>
                </a:gridCol>
                <a:gridCol w="1681376">
                  <a:extLst>
                    <a:ext uri="{9D8B030D-6E8A-4147-A177-3AD203B41FA5}">
                      <a16:colId xmlns:a16="http://schemas.microsoft.com/office/drawing/2014/main" val="2610307759"/>
                    </a:ext>
                  </a:extLst>
                </a:gridCol>
                <a:gridCol w="1681376">
                  <a:extLst>
                    <a:ext uri="{9D8B030D-6E8A-4147-A177-3AD203B41FA5}">
                      <a16:colId xmlns:a16="http://schemas.microsoft.com/office/drawing/2014/main" val="1931354699"/>
                    </a:ext>
                  </a:extLst>
                </a:gridCol>
                <a:gridCol w="1681376">
                  <a:extLst>
                    <a:ext uri="{9D8B030D-6E8A-4147-A177-3AD203B41FA5}">
                      <a16:colId xmlns:a16="http://schemas.microsoft.com/office/drawing/2014/main" val="3744149025"/>
                    </a:ext>
                  </a:extLst>
                </a:gridCol>
                <a:gridCol w="1681376">
                  <a:extLst>
                    <a:ext uri="{9D8B030D-6E8A-4147-A177-3AD203B41FA5}">
                      <a16:colId xmlns:a16="http://schemas.microsoft.com/office/drawing/2014/main" val="3577094139"/>
                    </a:ext>
                  </a:extLst>
                </a:gridCol>
                <a:gridCol w="1681376">
                  <a:extLst>
                    <a:ext uri="{9D8B030D-6E8A-4147-A177-3AD203B41FA5}">
                      <a16:colId xmlns:a16="http://schemas.microsoft.com/office/drawing/2014/main" val="2644500727"/>
                    </a:ext>
                  </a:extLst>
                </a:gridCol>
                <a:gridCol w="1681376">
                  <a:extLst>
                    <a:ext uri="{9D8B030D-6E8A-4147-A177-3AD203B41FA5}">
                      <a16:colId xmlns:a16="http://schemas.microsoft.com/office/drawing/2014/main" val="2600310313"/>
                    </a:ext>
                  </a:extLst>
                </a:gridCol>
              </a:tblGrid>
              <a:tr h="4300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Basic Parameters</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M11</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M11W</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M20W</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err="1">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M20</a:t>
                      </a:r>
                      <a:endParaRPr kumimoji="0" lang="en-US" sz="12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M30</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M60</a:t>
                      </a:r>
                    </a:p>
                  </a:txBody>
                  <a:tcPr marL="108000" marR="108000" marT="36000" marB="36000" anchor="ctr">
                    <a:gradFill>
                      <a:gsLst>
                        <a:gs pos="5000">
                          <a:srgbClr val="EA592D"/>
                        </a:gs>
                        <a:gs pos="100000">
                          <a:srgbClr val="DF2771"/>
                        </a:gs>
                      </a:gsLst>
                      <a:lin ang="13800000" scaled="0"/>
                    </a:gradFill>
                  </a:tcPr>
                </a:tc>
                <a:extLst>
                  <a:ext uri="{0D108BD9-81ED-4DB2-BD59-A6C34878D82A}">
                    <a16:rowId xmlns:a16="http://schemas.microsoft.com/office/drawing/2014/main" val="3933600336"/>
                  </a:ext>
                </a:extLst>
              </a:tr>
              <a:tr h="4257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IR Resolution</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192 × 144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(27,648 pixels)</a:t>
                      </a:r>
                      <a:endPar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192 × 144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(27,648 pixels)</a:t>
                      </a:r>
                      <a:endPar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256 x 192 </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(49,152 pixels)</a:t>
                      </a:r>
                      <a:endPar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256 x 192 </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(49,152 pixels)</a:t>
                      </a:r>
                      <a:endPar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384 x 288</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(110,592 pixels)</a:t>
                      </a:r>
                      <a:endPar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640 x 480 (307,200 pixels)</a:t>
                      </a:r>
                      <a:endPar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extLst>
                  <a:ext uri="{0D108BD9-81ED-4DB2-BD59-A6C34878D82A}">
                    <a16:rowId xmlns:a16="http://schemas.microsoft.com/office/drawing/2014/main" val="1284648612"/>
                  </a:ext>
                </a:extLst>
              </a:tr>
              <a:tr h="4257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rgbClr val="FF0000"/>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SuperIR</a:t>
                      </a:r>
                      <a:endParaRPr lang="en-US" sz="1200" kern="1200" dirty="0">
                        <a:solidFill>
                          <a:srgbClr val="FF0000"/>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FF0000"/>
                          </a:solidFill>
                          <a:latin typeface="Calibri" panose="020F0502020204030204" pitchFamily="34" charset="0"/>
                          <a:ea typeface="微软雅黑" panose="020B0503020204020204" pitchFamily="34" charset="-122"/>
                          <a:cs typeface="Calibri" panose="020F0502020204030204" pitchFamily="34" charset="0"/>
                        </a:rPr>
                        <a:t>384 × 288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FF0000"/>
                          </a:solidFill>
                          <a:latin typeface="Calibri" panose="020F0502020204030204" pitchFamily="34" charset="0"/>
                          <a:ea typeface="微软雅黑" panose="020B0503020204020204" pitchFamily="34" charset="-122"/>
                          <a:cs typeface="Calibri" panose="020F0502020204030204" pitchFamily="34" charset="0"/>
                        </a:rPr>
                        <a:t>(110,592 pixels)</a:t>
                      </a:r>
                      <a:endParaRPr lang="en-US" sz="1200" kern="1200" dirty="0">
                        <a:solidFill>
                          <a:srgbClr val="FF0000"/>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FF0000"/>
                          </a:solidFill>
                          <a:latin typeface="Calibri" panose="020F0502020204030204" pitchFamily="34" charset="0"/>
                          <a:ea typeface="微软雅黑" panose="020B0503020204020204" pitchFamily="34" charset="-122"/>
                          <a:cs typeface="Calibri" panose="020F0502020204030204" pitchFamily="34" charset="0"/>
                        </a:rPr>
                        <a:t>384 × 288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FF0000"/>
                          </a:solidFill>
                          <a:latin typeface="Calibri" panose="020F0502020204030204" pitchFamily="34" charset="0"/>
                          <a:ea typeface="微软雅黑" panose="020B0503020204020204" pitchFamily="34" charset="-122"/>
                          <a:cs typeface="Calibri" panose="020F0502020204030204" pitchFamily="34" charset="0"/>
                        </a:rPr>
                        <a:t>(110,592 pixels)</a:t>
                      </a:r>
                      <a:endParaRPr lang="en-US" altLang="zh-CN" sz="1200" kern="1200" dirty="0">
                        <a:solidFill>
                          <a:srgbClr val="FF0000"/>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FF0000"/>
                          </a:solidFill>
                          <a:latin typeface="Calibri" panose="020F0502020204030204" pitchFamily="34" charset="0"/>
                          <a:ea typeface="微软雅黑" panose="020B0503020204020204" pitchFamily="34" charset="-122"/>
                          <a:cs typeface="Calibri" panose="020F0502020204030204" pitchFamily="34" charset="0"/>
                        </a:rPr>
                        <a:t>512 × 384</a:t>
                      </a: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rgbClr val="FF0000"/>
                          </a:solidFill>
                          <a:latin typeface="Calibri" panose="020F0502020204030204" pitchFamily="34" charset="0"/>
                          <a:ea typeface="微软雅黑" panose="020B0503020204020204" pitchFamily="34" charset="-122"/>
                          <a:cs typeface="Calibri" panose="020F0502020204030204" pitchFamily="34" charset="0"/>
                        </a:rPr>
                        <a:t>（</a:t>
                      </a:r>
                      <a:r>
                        <a:rPr lang="en-US" altLang="zh-CN" sz="1200" kern="1200" dirty="0">
                          <a:solidFill>
                            <a:srgbClr val="FF0000"/>
                          </a:solidFill>
                          <a:latin typeface="Calibri" panose="020F0502020204030204" pitchFamily="34" charset="0"/>
                          <a:ea typeface="微软雅黑" panose="020B0503020204020204" pitchFamily="34" charset="-122"/>
                          <a:cs typeface="Calibri" panose="020F0502020204030204" pitchFamily="34" charset="0"/>
                        </a:rPr>
                        <a:t>196,608 pixels</a:t>
                      </a:r>
                      <a:r>
                        <a:rPr lang="zh-CN" altLang="en-US" sz="1200" kern="1200" dirty="0">
                          <a:solidFill>
                            <a:srgbClr val="FF0000"/>
                          </a:solidFill>
                          <a:latin typeface="Calibri" panose="020F0502020204030204" pitchFamily="34" charset="0"/>
                          <a:ea typeface="微软雅黑" panose="020B0503020204020204" pitchFamily="34" charset="-122"/>
                          <a:cs typeface="Calibri" panose="020F0502020204030204" pitchFamily="34" charset="0"/>
                        </a:rPr>
                        <a:t>）</a:t>
                      </a:r>
                      <a:endParaRPr lang="en-US" sz="1200" kern="1200" dirty="0">
                        <a:solidFill>
                          <a:srgbClr val="FF0000"/>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FF0000"/>
                          </a:solidFill>
                          <a:latin typeface="Calibri" panose="020F0502020204030204" pitchFamily="34" charset="0"/>
                          <a:ea typeface="微软雅黑" panose="020B0503020204020204" pitchFamily="34" charset="-122"/>
                          <a:cs typeface="Calibri" panose="020F0502020204030204" pitchFamily="34" charset="0"/>
                        </a:rPr>
                        <a:t>512 × 384</a:t>
                      </a: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rgbClr val="FF0000"/>
                          </a:solidFill>
                          <a:latin typeface="Calibri" panose="020F0502020204030204" pitchFamily="34" charset="0"/>
                          <a:ea typeface="微软雅黑" panose="020B0503020204020204" pitchFamily="34" charset="-122"/>
                          <a:cs typeface="Calibri" panose="020F0502020204030204" pitchFamily="34" charset="0"/>
                        </a:rPr>
                        <a:t>（</a:t>
                      </a:r>
                      <a:r>
                        <a:rPr lang="en-US" altLang="zh-CN" sz="1200" kern="1200" dirty="0">
                          <a:solidFill>
                            <a:srgbClr val="FF0000"/>
                          </a:solidFill>
                          <a:latin typeface="Calibri" panose="020F0502020204030204" pitchFamily="34" charset="0"/>
                          <a:ea typeface="微软雅黑" panose="020B0503020204020204" pitchFamily="34" charset="-122"/>
                          <a:cs typeface="Calibri" panose="020F0502020204030204" pitchFamily="34" charset="0"/>
                        </a:rPr>
                        <a:t>196,608 pixels</a:t>
                      </a:r>
                      <a:r>
                        <a:rPr lang="zh-CN" altLang="en-US" sz="1200" kern="1200" dirty="0">
                          <a:solidFill>
                            <a:srgbClr val="FF0000"/>
                          </a:solidFill>
                          <a:latin typeface="Calibri" panose="020F0502020204030204" pitchFamily="34" charset="0"/>
                          <a:ea typeface="微软雅黑" panose="020B0503020204020204" pitchFamily="34" charset="-122"/>
                          <a:cs typeface="Calibri" panose="020F0502020204030204" pitchFamily="34" charset="0"/>
                        </a:rPr>
                        <a:t>）</a:t>
                      </a:r>
                      <a:endParaRPr lang="en-US" sz="1200" kern="1200" dirty="0">
                        <a:solidFill>
                          <a:srgbClr val="FF0000"/>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altLang="zh-CN" sz="1200" kern="1200" dirty="0">
                          <a:solidFill>
                            <a:srgbClr val="FF0000"/>
                          </a:solidFill>
                          <a:latin typeface="Calibri" panose="020F0502020204030204" pitchFamily="34" charset="0"/>
                          <a:ea typeface="微软雅黑" panose="020B0503020204020204" pitchFamily="34" charset="-122"/>
                          <a:cs typeface="Calibri" panose="020F0502020204030204" pitchFamily="34" charset="0"/>
                        </a:rPr>
                        <a:t>768 x 576 </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altLang="zh-CN" sz="1200" kern="1200" dirty="0">
                          <a:solidFill>
                            <a:srgbClr val="FF0000"/>
                          </a:solidFill>
                          <a:latin typeface="Calibri" panose="020F0502020204030204" pitchFamily="34" charset="0"/>
                          <a:ea typeface="微软雅黑" panose="020B0503020204020204" pitchFamily="34" charset="-122"/>
                          <a:cs typeface="Calibri" panose="020F0502020204030204" pitchFamily="34" charset="0"/>
                        </a:rPr>
                        <a:t>(442,368 pixels)</a:t>
                      </a:r>
                      <a:endParaRPr lang="en-US" sz="1200" kern="1200" dirty="0">
                        <a:solidFill>
                          <a:srgbClr val="FF0000"/>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altLang="zh-CN" sz="1200" kern="1200" dirty="0">
                          <a:solidFill>
                            <a:srgbClr val="FF0000"/>
                          </a:solidFill>
                          <a:latin typeface="Calibri" panose="020F0502020204030204" pitchFamily="34" charset="0"/>
                          <a:ea typeface="微软雅黑" panose="020B0503020204020204" pitchFamily="34" charset="-122"/>
                          <a:cs typeface="Calibri" panose="020F0502020204030204" pitchFamily="34" charset="0"/>
                        </a:rPr>
                        <a:t>1280 x 960</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altLang="zh-CN" sz="1200" kern="1200" dirty="0">
                          <a:solidFill>
                            <a:srgbClr val="FF0000"/>
                          </a:solidFill>
                          <a:latin typeface="Calibri" panose="020F0502020204030204" pitchFamily="34" charset="0"/>
                          <a:ea typeface="微软雅黑" panose="020B0503020204020204" pitchFamily="34" charset="-122"/>
                          <a:cs typeface="Calibri" panose="020F0502020204030204" pitchFamily="34" charset="0"/>
                        </a:rPr>
                        <a:t> (1,228,800 pixels)</a:t>
                      </a:r>
                      <a:endParaRPr lang="en-US" sz="1200" kern="1200" dirty="0">
                        <a:solidFill>
                          <a:srgbClr val="FF0000"/>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extLst>
                  <a:ext uri="{0D108BD9-81ED-4DB2-BD59-A6C34878D82A}">
                    <a16:rowId xmlns:a16="http://schemas.microsoft.com/office/drawing/2014/main" val="2255024256"/>
                  </a:ext>
                </a:extLst>
              </a:tr>
              <a:tr h="2478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NETD</a:t>
                      </a:r>
                    </a:p>
                  </a:txBody>
                  <a:tcPr marL="108000" marR="108000" marT="36000" marB="36000" anchor="ctr">
                    <a:solidFill>
                      <a:schemeClr val="bg1">
                        <a:lumMod val="95000"/>
                      </a:schemeClr>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&lt; 40 </a:t>
                      </a:r>
                      <a:r>
                        <a:rPr lang="en-US" altLang="zh-CN" sz="12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mK</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 (@ 25 °C, F#=1.0)</a:t>
                      </a:r>
                      <a:endPar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marL="108000" marR="108000" marT="36000" marB="36000" anchor="ctr">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marL="108000" marR="108000" marT="36000" marB="36000" anchor="ctr">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marL="108000" marR="108000" marT="36000" marB="36000" anchor="ctr">
                    <a:solidFill>
                      <a:schemeClr val="bg1">
                        <a:lumMod val="9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&lt; 35 </a:t>
                      </a:r>
                      <a:r>
                        <a:rPr lang="en-US" altLang="zh-CN" sz="12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mK</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 (@ 25 °C, F#=1.0) </a:t>
                      </a:r>
                      <a:endPar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extLst>
                  <a:ext uri="{0D108BD9-81ED-4DB2-BD59-A6C34878D82A}">
                    <a16:rowId xmlns:a16="http://schemas.microsoft.com/office/drawing/2014/main" val="1340518640"/>
                  </a:ext>
                </a:extLst>
              </a:tr>
              <a:tr h="2478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Focal Length</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6.9mm</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3.6mm</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3.5 mm</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6.9 mm</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10 mm</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15</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mm</a:t>
                      </a:r>
                      <a:endPar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extLst>
                  <a:ext uri="{0D108BD9-81ED-4DB2-BD59-A6C34878D82A}">
                    <a16:rowId xmlns:a16="http://schemas.microsoft.com/office/drawing/2014/main" val="1502112834"/>
                  </a:ext>
                </a:extLst>
              </a:tr>
              <a:tr h="2478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FOV</a:t>
                      </a:r>
                      <a:endPar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latin typeface="Calibri" panose="020F0502020204030204" pitchFamily="34" charset="0"/>
                          <a:ea typeface="微软雅黑" panose="020B0503020204020204" pitchFamily="34" charset="-122"/>
                          <a:cs typeface="Calibri" panose="020F0502020204030204" pitchFamily="34" charset="0"/>
                        </a:rPr>
                        <a:t>18.8° × 14.1°</a:t>
                      </a:r>
                      <a:endParaRPr lang="en-US" sz="1200" kern="1200" dirty="0">
                        <a:solidFill>
                          <a:schemeClr val="tx1"/>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latin typeface="Calibri" panose="020F0502020204030204" pitchFamily="34" charset="0"/>
                          <a:ea typeface="微软雅黑" panose="020B0503020204020204" pitchFamily="34" charset="-122"/>
                          <a:cs typeface="Calibri" panose="020F0502020204030204" pitchFamily="34" charset="0"/>
                        </a:rPr>
                        <a:t>37.2° x 27.8°</a:t>
                      </a:r>
                      <a:endParaRPr lang="en-US" sz="1200" kern="1200" dirty="0">
                        <a:solidFill>
                          <a:schemeClr val="tx1"/>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50° x 37.2°</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25</a:t>
                      </a:r>
                      <a:r>
                        <a:rPr 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t>
                      </a: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x 18.8</a:t>
                      </a:r>
                      <a:r>
                        <a:rPr 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t>
                      </a:r>
                      <a:endPar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37.5° × 28.5 °</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41.9° × 33.3° </a:t>
                      </a:r>
                      <a:endPar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extLst>
                  <a:ext uri="{0D108BD9-81ED-4DB2-BD59-A6C34878D82A}">
                    <a16:rowId xmlns:a16="http://schemas.microsoft.com/office/drawing/2014/main" val="1590033355"/>
                  </a:ext>
                </a:extLst>
              </a:tr>
              <a:tr h="2478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Focus</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latin typeface="Calibri" panose="020F0502020204030204" pitchFamily="34" charset="0"/>
                          <a:ea typeface="微软雅黑" panose="020B0503020204020204" pitchFamily="34" charset="-122"/>
                          <a:cs typeface="Calibri" panose="020F0502020204030204" pitchFamily="34" charset="0"/>
                        </a:rPr>
                        <a:t>Manual Focus</a:t>
                      </a:r>
                      <a:endParaRPr lang="en-US" sz="1200" kern="1200" dirty="0">
                        <a:solidFill>
                          <a:schemeClr val="tx1"/>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latin typeface="Calibri" panose="020F0502020204030204" pitchFamily="34" charset="0"/>
                          <a:ea typeface="微软雅黑" panose="020B0503020204020204" pitchFamily="34" charset="-122"/>
                          <a:cs typeface="Calibri" panose="020F0502020204030204" pitchFamily="34" charset="0"/>
                        </a:rPr>
                        <a:t>Focus Free</a:t>
                      </a:r>
                      <a:endParaRPr lang="en-US" sz="1200" kern="1200" dirty="0">
                        <a:solidFill>
                          <a:schemeClr val="tx1"/>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Focus Free</a:t>
                      </a:r>
                      <a:endPar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Manual Focus</a:t>
                      </a:r>
                      <a:endPar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Manual Focus</a:t>
                      </a:r>
                      <a:endPar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Manual Focus</a:t>
                      </a:r>
                      <a:endPar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extLst>
                  <a:ext uri="{0D108BD9-81ED-4DB2-BD59-A6C34878D82A}">
                    <a16:rowId xmlns:a16="http://schemas.microsoft.com/office/drawing/2014/main" val="1346903520"/>
                  </a:ext>
                </a:extLst>
              </a:tr>
              <a:tr h="2478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Visual Camera</a:t>
                      </a:r>
                      <a:endPar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3264 × 2448 (8 MP)</a:t>
                      </a:r>
                      <a:endPar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marL="108000" marR="108000" marT="36000" marB="36000" anchor="ctr">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marL="108000" marR="108000" marT="36000" marB="36000" anchor="ctr">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marL="108000" marR="108000" marT="36000" marB="36000" anchor="ctr">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marL="108000" marR="108000" marT="36000" marB="36000" anchor="ctr">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extLst>
                  <a:ext uri="{0D108BD9-81ED-4DB2-BD59-A6C34878D82A}">
                    <a16:rowId xmlns:a16="http://schemas.microsoft.com/office/drawing/2014/main" val="3864279845"/>
                  </a:ext>
                </a:extLst>
              </a:tr>
              <a:tr h="4300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Min. Focusing Distance</a:t>
                      </a:r>
                      <a:endParaRPr lang="zh-CN" alt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0.1 m (0.33 </a:t>
                      </a:r>
                      <a:r>
                        <a:rPr lang="en-US" altLang="zh-CN" sz="12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ft</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t>
                      </a:r>
                      <a:endPar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9525" marR="9525" marT="9525" marB="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0.5 m (1.64 </a:t>
                      </a:r>
                      <a:r>
                        <a:rPr lang="en-US" altLang="zh-CN" sz="12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ft</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t>
                      </a:r>
                      <a:endPar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9525" marR="9525" marT="9525" marB="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0.5 m (1.64 </a:t>
                      </a:r>
                      <a:r>
                        <a:rPr lang="en-US" sz="12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ft</a:t>
                      </a: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p>
                  </a:txBody>
                  <a:tcPr marL="9525" marR="9525" marT="9525" marB="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0.1 m (0.33 </a:t>
                      </a:r>
                      <a:r>
                        <a:rPr lang="en-US" sz="12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ft</a:t>
                      </a: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p>
                  </a:txBody>
                  <a:tcPr marL="9525" marR="9525" marT="9525" marB="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0.1 m (0.33 </a:t>
                      </a:r>
                      <a:r>
                        <a:rPr lang="en-US" sz="12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ft</a:t>
                      </a: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p>
                  </a:txBody>
                  <a:tcPr marL="9525" marR="9525" marT="9525" marB="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0.3 m (0.98 </a:t>
                      </a:r>
                      <a:r>
                        <a:rPr lang="en-US" altLang="zh-CN" sz="12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ft</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t>
                      </a:r>
                      <a:endPar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9525" marR="9525" marT="9525" marB="0" anchor="ctr">
                    <a:solidFill>
                      <a:schemeClr val="bg1">
                        <a:lumMod val="95000"/>
                      </a:schemeClr>
                    </a:solidFill>
                  </a:tcPr>
                </a:tc>
                <a:extLst>
                  <a:ext uri="{0D108BD9-81ED-4DB2-BD59-A6C34878D82A}">
                    <a16:rowId xmlns:a16="http://schemas.microsoft.com/office/drawing/2014/main" val="500954548"/>
                  </a:ext>
                </a:extLst>
              </a:tr>
              <a:tr h="430056">
                <a:tc>
                  <a:txBody>
                    <a:bodyPr/>
                    <a:lstStyle/>
                    <a:p>
                      <a:r>
                        <a:rPr lang="en-US"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Object Temp. Range</a:t>
                      </a:r>
                      <a:endParaRPr lang="zh-CN" altLang="en-US" sz="1200" dirty="0">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-20 °C to 550 °C (-4 °F to 1022 °F)</a:t>
                      </a:r>
                    </a:p>
                  </a:txBody>
                  <a:tcPr marL="108000" marR="108000" marT="36000" marB="36000" anchor="ctr">
                    <a:solidFill>
                      <a:schemeClr val="bg1">
                        <a:lumMod val="95000"/>
                      </a:schemeClr>
                    </a:solidFill>
                  </a:tcPr>
                </a:tc>
                <a:tc hMerge="1">
                  <a:txBody>
                    <a:bodyPr/>
                    <a:lstStyle/>
                    <a:p>
                      <a:endParaRPr lang="zh-CN" altLang="en-US"/>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endParaRPr>
                    </a:p>
                  </a:txBody>
                  <a:tcPr anchor="ctr">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endParaRPr>
                    </a:p>
                  </a:txBody>
                  <a:tcPr anchor="ctr">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-20 °C to 650 °C</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 (-4 °F to 1202 °F)</a:t>
                      </a:r>
                      <a:endPar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extLst>
                  <a:ext uri="{0D108BD9-81ED-4DB2-BD59-A6C34878D82A}">
                    <a16:rowId xmlns:a16="http://schemas.microsoft.com/office/drawing/2014/main" val="2416199902"/>
                  </a:ext>
                </a:extLst>
              </a:tr>
              <a:tr h="391766">
                <a:tc>
                  <a:txBody>
                    <a:bodyPr/>
                    <a:lstStyle/>
                    <a:p>
                      <a:r>
                        <a:rPr lang="en-US"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Accuracy</a:t>
                      </a:r>
                      <a:endParaRPr lang="zh-CN" altLang="en-US" sz="1200" dirty="0">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Max. (± </a:t>
                      </a:r>
                      <a:r>
                        <a:rPr lang="en-US" altLang="zh-CN" sz="12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2°C</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t>
                      </a:r>
                      <a:r>
                        <a:rPr lang="en-US" altLang="zh-CN" sz="12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3.6°F</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 2%), for ambient temperature </a:t>
                      </a:r>
                      <a:r>
                        <a:rPr lang="en-US" altLang="zh-CN" sz="12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15°C</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to </a:t>
                      </a:r>
                      <a:r>
                        <a:rPr lang="en-US" altLang="zh-CN" sz="12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35°C</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lang="en-US" altLang="zh-CN" sz="12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59°F</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to </a:t>
                      </a:r>
                      <a:r>
                        <a:rPr lang="en-US" altLang="zh-CN" sz="12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95°F</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and object temperature above </a:t>
                      </a:r>
                      <a:r>
                        <a:rPr lang="en-US" altLang="zh-CN" sz="12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0°C</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lang="en-US" altLang="zh-CN" sz="12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32°F</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p>
                  </a:txBody>
                  <a:tcPr marL="108000" marR="108000" marT="36000" marB="36000" anchor="ctr">
                    <a:solidFill>
                      <a:schemeClr val="bg1">
                        <a:lumMod val="95000"/>
                      </a:schemeClr>
                    </a:solidFill>
                  </a:tcPr>
                </a:tc>
                <a:tc hMerge="1">
                  <a:txBody>
                    <a:bodyPr/>
                    <a:lstStyle/>
                    <a:p>
                      <a:endParaRPr lang="zh-CN" altLang="en-US"/>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endParaRPr>
                    </a:p>
                  </a:txBody>
                  <a:tcPr anchor="ctr">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endParaRPr>
                    </a:p>
                  </a:txBody>
                  <a:tcPr anchor="ctr">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extLst>
                  <a:ext uri="{0D108BD9-81ED-4DB2-BD59-A6C34878D82A}">
                    <a16:rowId xmlns:a16="http://schemas.microsoft.com/office/drawing/2014/main" val="2940965132"/>
                  </a:ext>
                </a:extLst>
              </a:tr>
              <a:tr h="247869">
                <a:tc>
                  <a:txBody>
                    <a:bodyPr/>
                    <a:lstStyle/>
                    <a:p>
                      <a:r>
                        <a:rPr lang="en-US"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Display</a:t>
                      </a:r>
                      <a:endParaRPr lang="zh-CN" altLang="en-US" sz="1200" dirty="0">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640 × 480 Resolution, 3.5″ LCD Touch Screen</a:t>
                      </a:r>
                    </a:p>
                  </a:txBody>
                  <a:tcPr marL="108000" marR="108000" marT="36000" marB="36000" anchor="ctr">
                    <a:solidFill>
                      <a:schemeClr val="bg1">
                        <a:lumMod val="95000"/>
                      </a:schemeClr>
                    </a:solidFill>
                  </a:tcPr>
                </a:tc>
                <a:tc hMerge="1">
                  <a:txBody>
                    <a:bodyPr/>
                    <a:lstStyle/>
                    <a:p>
                      <a:endParaRPr lang="zh-CN" altLang="en-US"/>
                    </a:p>
                  </a:txBody>
                  <a:tcPr/>
                </a:tc>
                <a:tc hMerge="1">
                  <a:txBody>
                    <a:bodyPr/>
                    <a:lstStyle/>
                    <a:p>
                      <a:pPr algn="ctr"/>
                      <a:endParaRPr lang="en-US" altLang="zh-CN"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endParaRPr>
                    </a:p>
                  </a:txBody>
                  <a:tcPr anchor="ctr">
                    <a:solidFill>
                      <a:schemeClr val="bg1">
                        <a:lumMod val="95000"/>
                      </a:schemeClr>
                    </a:solidFill>
                  </a:tcPr>
                </a:tc>
                <a:tc hMerge="1">
                  <a:txBody>
                    <a:bodyPr/>
                    <a:lstStyle/>
                    <a:p>
                      <a:pPr algn="ctr"/>
                      <a:endParaRPr lang="en-US" altLang="zh-CN"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endParaRPr>
                    </a:p>
                  </a:txBody>
                  <a:tcPr anchor="ctr">
                    <a:solidFill>
                      <a:schemeClr val="bg1">
                        <a:lumMod val="95000"/>
                      </a:schemeClr>
                    </a:solidFill>
                  </a:tcPr>
                </a:tc>
                <a:tc hMerge="1">
                  <a:txBody>
                    <a:bodyPr/>
                    <a:lstStyle/>
                    <a:p>
                      <a:pPr algn="ctr"/>
                      <a:endParaRPr lang="en-US" altLang="zh-CN"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endParaRPr>
                    </a:p>
                  </a:txBody>
                  <a:tcPr anchor="ctr">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extLst>
                  <a:ext uri="{0D108BD9-81ED-4DB2-BD59-A6C34878D82A}">
                    <a16:rowId xmlns:a16="http://schemas.microsoft.com/office/drawing/2014/main" val="3972944823"/>
                  </a:ext>
                </a:extLst>
              </a:tr>
              <a:tr h="247869">
                <a:tc>
                  <a:txBody>
                    <a:bodyPr/>
                    <a:lstStyle/>
                    <a:p>
                      <a:r>
                        <a:rPr lang="en-US"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Wi-Fi</a:t>
                      </a:r>
                      <a:endParaRPr lang="zh-CN" altLang="en-US" sz="1200" dirty="0">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802.11 b/g/n (2.4 GHz and 5 GHz)</a:t>
                      </a:r>
                      <a:endPar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hMerge="1">
                  <a:txBody>
                    <a:bodyPr/>
                    <a:lstStyle/>
                    <a:p>
                      <a:endParaRPr lang="zh-CN" altLang="en-US"/>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endParaRPr>
                    </a:p>
                  </a:txBody>
                  <a:tcPr anchor="ctr">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endParaRPr>
                    </a:p>
                  </a:txBody>
                  <a:tcPr anchor="ctr">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extLst>
                  <a:ext uri="{0D108BD9-81ED-4DB2-BD59-A6C34878D82A}">
                    <a16:rowId xmlns:a16="http://schemas.microsoft.com/office/drawing/2014/main" val="1363048648"/>
                  </a:ext>
                </a:extLst>
              </a:tr>
              <a:tr h="882761">
                <a:tc>
                  <a:txBody>
                    <a:bodyPr/>
                    <a:lstStyle/>
                    <a:p>
                      <a:r>
                        <a:rPr lang="en-US" altLang="zh-CN" sz="1200" dirty="0">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Storage</a:t>
                      </a:r>
                      <a:endParaRPr lang="zh-CN" altLang="en-US" sz="1200" dirty="0">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Default Storage: Removable SD Card (16 GB)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Max. Storage Capacity: 128 GB</a:t>
                      </a:r>
                    </a:p>
                  </a:txBody>
                  <a:tcPr marL="108000" marR="108000" marT="36000" marB="36000" anchor="ctr">
                    <a:solidFill>
                      <a:schemeClr val="bg1">
                        <a:lumMod val="95000"/>
                      </a:schemeClr>
                    </a:solidFill>
                  </a:tcPr>
                </a:tc>
                <a:tc hMerge="1">
                  <a:txBody>
                    <a:bodyPr/>
                    <a:lstStyle/>
                    <a:p>
                      <a:endParaRPr lang="zh-CN" altLang="en-US"/>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sz="105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marL="108000" marR="108000" marT="36000" marB="36000" anchor="ctr">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sz="105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marL="108000" marR="108000" marT="36000" marB="36000" anchor="ctr">
                    <a:solidFill>
                      <a:schemeClr val="bg1">
                        <a:lumMod val="9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Default Storage: Removable SD Card (64 GB)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Max. Storage Capacity: 128 GB</a:t>
                      </a:r>
                    </a:p>
                  </a:txBody>
                  <a:tcPr marL="108000" marR="108000" marT="36000" marB="36000" anchor="ctr">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extLst>
                  <a:ext uri="{0D108BD9-81ED-4DB2-BD59-A6C34878D82A}">
                    <a16:rowId xmlns:a16="http://schemas.microsoft.com/office/drawing/2014/main" val="2684044064"/>
                  </a:ext>
                </a:extLst>
              </a:tr>
              <a:tr h="425718">
                <a:tc>
                  <a:txBody>
                    <a:bodyPr/>
                    <a:lstStyle/>
                    <a:p>
                      <a:r>
                        <a:rPr lang="en-US"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Weight</a:t>
                      </a:r>
                      <a:endParaRPr lang="zh-CN" altLang="en-US" sz="1200" dirty="0">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Approx. 660g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(1.46 </a:t>
                      </a:r>
                      <a:r>
                        <a:rPr lang="en-US" altLang="zh-CN" sz="12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lb</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t>
                      </a:r>
                      <a:endPar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Approx. 660g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(1.46 </a:t>
                      </a:r>
                      <a:r>
                        <a:rPr lang="en-US" altLang="zh-CN" sz="12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lb</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t>
                      </a:r>
                      <a:endPar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Approx. 660g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(1.46 </a:t>
                      </a:r>
                      <a:r>
                        <a:rPr lang="en-US" sz="12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lb</a:t>
                      </a: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t>
                      </a:r>
                      <a:endPar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Approx. 660g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(1.46 </a:t>
                      </a:r>
                      <a:r>
                        <a:rPr lang="en-US" sz="12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lb</a:t>
                      </a: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t>
                      </a:r>
                      <a:endPar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Approx. 660g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(1.46 </a:t>
                      </a:r>
                      <a:r>
                        <a:rPr lang="en-US" sz="12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lb</a:t>
                      </a: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t>
                      </a:r>
                      <a:endPar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Approx. 686g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(1.51 </a:t>
                      </a:r>
                      <a:r>
                        <a:rPr lang="en-US" altLang="zh-CN" sz="12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lb</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t>
                      </a:r>
                      <a:endPar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extLst>
                  <a:ext uri="{0D108BD9-81ED-4DB2-BD59-A6C34878D82A}">
                    <a16:rowId xmlns:a16="http://schemas.microsoft.com/office/drawing/2014/main" val="4033810450"/>
                  </a:ext>
                </a:extLst>
              </a:tr>
              <a:tr h="247869">
                <a:tc>
                  <a:txBody>
                    <a:bodyPr/>
                    <a:lstStyle/>
                    <a:p>
                      <a:r>
                        <a:rPr lang="en-US"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Battery Life</a:t>
                      </a:r>
                      <a:endParaRPr lang="zh-CN" altLang="en-US" sz="1200" dirty="0">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6 hours x</a:t>
                      </a:r>
                      <a:r>
                        <a:rPr lang="zh-CN" alt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2</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6 hours x</a:t>
                      </a:r>
                      <a:r>
                        <a:rPr lang="zh-CN" alt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2</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6 hours x</a:t>
                      </a:r>
                      <a:r>
                        <a:rPr lang="zh-CN" alt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2</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6 hours x</a:t>
                      </a:r>
                      <a:r>
                        <a:rPr lang="zh-CN" alt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2</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4 hours x2</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4 hours x2</a:t>
                      </a:r>
                    </a:p>
                  </a:txBody>
                  <a:tcPr marL="108000" marR="108000" marT="36000" marB="36000" anchor="ctr">
                    <a:solidFill>
                      <a:schemeClr val="bg1">
                        <a:lumMod val="95000"/>
                      </a:schemeClr>
                    </a:solidFill>
                  </a:tcPr>
                </a:tc>
                <a:extLst>
                  <a:ext uri="{0D108BD9-81ED-4DB2-BD59-A6C34878D82A}">
                    <a16:rowId xmlns:a16="http://schemas.microsoft.com/office/drawing/2014/main" val="2647955684"/>
                  </a:ext>
                </a:extLst>
              </a:tr>
            </a:tbl>
          </a:graphicData>
        </a:graphic>
      </p:graphicFrame>
    </p:spTree>
    <p:extLst>
      <p:ext uri="{BB962C8B-B14F-4D97-AF65-F5344CB8AC3E}">
        <p14:creationId xmlns:p14="http://schemas.microsoft.com/office/powerpoint/2010/main" val="3672904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8324" y="449015"/>
            <a:ext cx="9220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err="1">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Mxx</a:t>
            </a:r>
            <a:endPar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8" name="文本框 127"/>
          <p:cNvSpPr txBox="1"/>
          <p:nvPr/>
        </p:nvSpPr>
        <p:spPr>
          <a:xfrm>
            <a:off x="314088" y="1324552"/>
            <a:ext cx="3859493" cy="2677656"/>
          </a:xfrm>
          <a:prstGeom prst="rect">
            <a:avLst/>
          </a:prstGeom>
          <a:noFill/>
        </p:spPr>
        <p:txBody>
          <a:bodyPr wrap="square" rtlCol="0">
            <a:spAutoFit/>
          </a:bodyPr>
          <a:lstStyle/>
          <a:p>
            <a:pPr marL="285750" indent="-285750">
              <a:lnSpc>
                <a:spcPct val="150000"/>
              </a:lnSpc>
              <a:buClr>
                <a:srgbClr val="E5404E"/>
              </a:buClr>
              <a:buFont typeface="Wingdings" panose="05000000000000000000" pitchFamily="2" charset="2"/>
              <a:buChar char="n"/>
            </a:pPr>
            <a:r>
              <a:rPr lang="en-US" altLang="zh-CN" sz="14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Manual focus </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is ideal for </a:t>
            </a:r>
            <a:r>
              <a:rPr lang="en-US" altLang="zh-CN" sz="14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electrical, HVAC, and mechanical systems </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that may have small components in tight spaces or maybe in a dangerous area (heat, electric, up high, in/around operating components).    </a:t>
            </a:r>
          </a:p>
          <a:p>
            <a:pPr marL="285750" indent="-285750">
              <a:lnSpc>
                <a:spcPct val="150000"/>
              </a:lnSpc>
              <a:buClr>
                <a:srgbClr val="E5404E"/>
              </a:buClr>
              <a:buFont typeface="Wingdings" panose="05000000000000000000" pitchFamily="2" charset="2"/>
              <a:buChar char="n"/>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Allow the user to maximize pixel density on small objects where measuring temperature is critical to identify in or out of specification.    </a:t>
            </a:r>
          </a:p>
        </p:txBody>
      </p:sp>
      <p:graphicFrame>
        <p:nvGraphicFramePr>
          <p:cNvPr id="9" name="表格 8"/>
          <p:cNvGraphicFramePr>
            <a:graphicFrameLocks noGrp="1"/>
          </p:cNvGraphicFramePr>
          <p:nvPr>
            <p:extLst>
              <p:ext uri="{D42A27DB-BD31-4B8C-83A1-F6EECF244321}">
                <p14:modId xmlns:p14="http://schemas.microsoft.com/office/powerpoint/2010/main" val="4255410558"/>
              </p:ext>
            </p:extLst>
          </p:nvPr>
        </p:nvGraphicFramePr>
        <p:xfrm>
          <a:off x="4258491" y="926940"/>
          <a:ext cx="7733213" cy="5661251"/>
        </p:xfrm>
        <a:graphic>
          <a:graphicData uri="http://schemas.openxmlformats.org/drawingml/2006/table">
            <a:tbl>
              <a:tblPr firstRow="1" bandRow="1">
                <a:tableStyleId>{5C22544A-7EE6-4342-B048-85BDC9FD1C3A}</a:tableStyleId>
              </a:tblPr>
              <a:tblGrid>
                <a:gridCol w="979715">
                  <a:extLst>
                    <a:ext uri="{9D8B030D-6E8A-4147-A177-3AD203B41FA5}">
                      <a16:colId xmlns:a16="http://schemas.microsoft.com/office/drawing/2014/main" val="1418573899"/>
                    </a:ext>
                  </a:extLst>
                </a:gridCol>
                <a:gridCol w="1665282">
                  <a:extLst>
                    <a:ext uri="{9D8B030D-6E8A-4147-A177-3AD203B41FA5}">
                      <a16:colId xmlns:a16="http://schemas.microsoft.com/office/drawing/2014/main" val="1969409588"/>
                    </a:ext>
                  </a:extLst>
                </a:gridCol>
                <a:gridCol w="1696072">
                  <a:extLst>
                    <a:ext uri="{9D8B030D-6E8A-4147-A177-3AD203B41FA5}">
                      <a16:colId xmlns:a16="http://schemas.microsoft.com/office/drawing/2014/main" val="425326490"/>
                    </a:ext>
                  </a:extLst>
                </a:gridCol>
                <a:gridCol w="1696072">
                  <a:extLst>
                    <a:ext uri="{9D8B030D-6E8A-4147-A177-3AD203B41FA5}">
                      <a16:colId xmlns:a16="http://schemas.microsoft.com/office/drawing/2014/main" val="3540000939"/>
                    </a:ext>
                  </a:extLst>
                </a:gridCol>
                <a:gridCol w="1696072">
                  <a:extLst>
                    <a:ext uri="{9D8B030D-6E8A-4147-A177-3AD203B41FA5}">
                      <a16:colId xmlns:a16="http://schemas.microsoft.com/office/drawing/2014/main" val="1310726146"/>
                    </a:ext>
                  </a:extLst>
                </a:gridCol>
              </a:tblGrid>
              <a:tr h="34668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Specifications</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M11</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M20</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M30</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M60</a:t>
                      </a:r>
                    </a:p>
                  </a:txBody>
                  <a:tcPr marL="108000" marR="108000" marT="36000" marB="36000" anchor="ctr">
                    <a:gradFill>
                      <a:gsLst>
                        <a:gs pos="5000">
                          <a:srgbClr val="EA592D"/>
                        </a:gs>
                        <a:gs pos="100000">
                          <a:srgbClr val="DF2771"/>
                        </a:gs>
                      </a:gsLst>
                      <a:lin ang="13800000" scaled="0"/>
                    </a:gradFill>
                  </a:tcPr>
                </a:tc>
                <a:extLst>
                  <a:ext uri="{0D108BD9-81ED-4DB2-BD59-A6C34878D82A}">
                    <a16:rowId xmlns:a16="http://schemas.microsoft.com/office/drawing/2014/main" val="225056225"/>
                  </a:ext>
                </a:extLst>
              </a:tr>
              <a:tr h="54333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IR Resolution</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192 × 144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(27,648 pixels)</a:t>
                      </a:r>
                      <a:endPar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256 × 192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(49,152 pixels)</a:t>
                      </a:r>
                      <a:endPar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384 x 288</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 (110,592 pixels)</a:t>
                      </a:r>
                      <a:endPar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640 x 480 </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(307,200 pixels)</a:t>
                      </a:r>
                      <a:endPar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extLst>
                  <a:ext uri="{0D108BD9-81ED-4DB2-BD59-A6C34878D82A}">
                    <a16:rowId xmlns:a16="http://schemas.microsoft.com/office/drawing/2014/main" val="1036811584"/>
                  </a:ext>
                </a:extLst>
              </a:tr>
              <a:tr h="25996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NETD</a:t>
                      </a:r>
                    </a:p>
                  </a:txBody>
                  <a:tcPr marL="108000" marR="108000" marT="36000" marB="36000" anchor="ctr">
                    <a:solidFill>
                      <a:schemeClr val="bg1">
                        <a:lumMod val="9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&lt; 40 </a:t>
                      </a:r>
                      <a:r>
                        <a:rPr lang="en-US" altLang="zh-CN" sz="1200" b="1"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mK</a:t>
                      </a:r>
                      <a:r>
                        <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 (@ 25 °C, F#=1.0)</a:t>
                      </a:r>
                      <a:endParaRPr lang="en-US"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marL="108000" marR="108000" marT="36000" marB="36000" anchor="ctr">
                    <a:solidFill>
                      <a:schemeClr val="bg1">
                        <a:lumMod val="9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&lt; 35 </a:t>
                      </a:r>
                      <a:r>
                        <a:rPr lang="en-US" altLang="zh-CN" sz="1200" b="1"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mK</a:t>
                      </a:r>
                      <a:r>
                        <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 (@ 25 °C, F#=1.0)</a:t>
                      </a:r>
                      <a:endParaRPr lang="en-US"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extLst>
                  <a:ext uri="{0D108BD9-81ED-4DB2-BD59-A6C34878D82A}">
                    <a16:rowId xmlns:a16="http://schemas.microsoft.com/office/drawing/2014/main" val="1978096132"/>
                  </a:ext>
                </a:extLst>
              </a:tr>
              <a:tr h="3805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Focal Length</a:t>
                      </a: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6.9 mm</a:t>
                      </a: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6.9 mm</a:t>
                      </a: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9.7 </a:t>
                      </a:r>
                      <a:r>
                        <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mm</a:t>
                      </a:r>
                      <a:endParaRPr lang="en-US"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15 </a:t>
                      </a:r>
                      <a:r>
                        <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mm</a:t>
                      </a:r>
                      <a:endParaRPr lang="en-US"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extLst>
                  <a:ext uri="{0D108BD9-81ED-4DB2-BD59-A6C34878D82A}">
                    <a16:rowId xmlns:a16="http://schemas.microsoft.com/office/drawing/2014/main" val="2227804606"/>
                  </a:ext>
                </a:extLst>
              </a:tr>
              <a:tr h="3805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FOV</a:t>
                      </a:r>
                      <a:r>
                        <a:rPr lang="en-US" sz="1200" b="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(H x </a:t>
                      </a:r>
                      <a:r>
                        <a:rPr lang="en-US" altLang="zh-CN" sz="1200" b="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V</a:t>
                      </a:r>
                      <a:r>
                        <a:rPr lang="en-US" sz="1200" b="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t>
                      </a: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18.8° × 14.1°</a:t>
                      </a:r>
                      <a:endPar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25° × 18.8°</a:t>
                      </a:r>
                      <a:endPar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37.5° × 28.5°</a:t>
                      </a:r>
                      <a:endPar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41.9° × 33.3° </a:t>
                      </a:r>
                      <a:endPar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extLst>
                  <a:ext uri="{0D108BD9-81ED-4DB2-BD59-A6C34878D82A}">
                    <a16:rowId xmlns:a16="http://schemas.microsoft.com/office/drawing/2014/main" val="3684964683"/>
                  </a:ext>
                </a:extLst>
              </a:tr>
              <a:tr h="54333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Min. Focusing Distance</a:t>
                      </a:r>
                      <a:endParaRPr lang="en-US" sz="1200" b="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0.1 m (0.33 </a:t>
                      </a:r>
                      <a:r>
                        <a:rPr lang="en-US" altLang="zh-CN" sz="1200" b="1"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ft</a:t>
                      </a:r>
                      <a:r>
                        <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t>
                      </a:r>
                      <a:endParaRPr lang="en-US"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endParaRPr>
                    </a:p>
                  </a:txBody>
                  <a:tcPr marL="9525" marR="9525" marT="9525" marB="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0.1 m (0.33 </a:t>
                      </a:r>
                      <a:r>
                        <a:rPr lang="en-US" sz="1200" b="1"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ft</a:t>
                      </a:r>
                      <a:r>
                        <a:rPr lang="en-US"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 </a:t>
                      </a:r>
                    </a:p>
                  </a:txBody>
                  <a:tcPr marL="9525" marR="9525" marT="9525" marB="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0.2 m (0.65 </a:t>
                      </a:r>
                      <a:r>
                        <a:rPr lang="en-US" altLang="zh-CN" sz="1200" b="1"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ft</a:t>
                      </a:r>
                      <a:r>
                        <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t>
                      </a:r>
                      <a:endParaRPr lang="en-US"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endParaRPr>
                    </a:p>
                  </a:txBody>
                  <a:tcPr marL="9525" marR="9525" marT="9525" marB="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0.3 m (0.98 </a:t>
                      </a:r>
                      <a:r>
                        <a:rPr lang="en-US" altLang="zh-CN" sz="1200" b="1"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ft</a:t>
                      </a:r>
                      <a:r>
                        <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t>
                      </a:r>
                      <a:endParaRPr lang="en-US"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endParaRPr>
                    </a:p>
                  </a:txBody>
                  <a:tcPr marL="9525" marR="9525" marT="9525" marB="0" anchor="ctr">
                    <a:solidFill>
                      <a:srgbClr val="F2F2F2"/>
                    </a:solidFill>
                  </a:tcPr>
                </a:tc>
                <a:extLst>
                  <a:ext uri="{0D108BD9-81ED-4DB2-BD59-A6C34878D82A}">
                    <a16:rowId xmlns:a16="http://schemas.microsoft.com/office/drawing/2014/main" val="3114504781"/>
                  </a:ext>
                </a:extLst>
              </a:tr>
              <a:tr h="25996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IFOV</a:t>
                      </a: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1.74 </a:t>
                      </a:r>
                      <a:r>
                        <a:rPr lang="en-US" altLang="zh-CN" sz="1200" b="1"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mrad</a:t>
                      </a:r>
                      <a:endParaRPr lang="en-US"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1.74 </a:t>
                      </a:r>
                      <a:r>
                        <a:rPr lang="en-US" altLang="zh-CN" sz="1200" b="1"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mrad</a:t>
                      </a:r>
                      <a:endParaRPr lang="en-US"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1.75 </a:t>
                      </a:r>
                      <a:r>
                        <a:rPr lang="en-US" altLang="zh-CN" sz="1200" b="1"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mrad</a:t>
                      </a:r>
                      <a:endParaRPr lang="en-US"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1.13 </a:t>
                      </a:r>
                      <a:r>
                        <a:rPr lang="en-US" altLang="zh-CN" sz="1200" b="1"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mrad</a:t>
                      </a:r>
                      <a:endParaRPr lang="en-US"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extLst>
                  <a:ext uri="{0D108BD9-81ED-4DB2-BD59-A6C34878D82A}">
                    <a16:rowId xmlns:a16="http://schemas.microsoft.com/office/drawing/2014/main" val="3111996738"/>
                  </a:ext>
                </a:extLst>
              </a:tr>
              <a:tr h="266032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Application Scenarios</a:t>
                      </a:r>
                      <a:endParaRPr lang="en-US" sz="1200" b="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sz="12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extLst>
                  <a:ext uri="{0D108BD9-81ED-4DB2-BD59-A6C34878D82A}">
                    <a16:rowId xmlns:a16="http://schemas.microsoft.com/office/drawing/2014/main" val="3729778021"/>
                  </a:ext>
                </a:extLst>
              </a:tr>
            </a:tbl>
          </a:graphicData>
        </a:graphic>
      </p:graphicFrame>
      <p:pic>
        <p:nvPicPr>
          <p:cNvPr id="20" name="图片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849" y="4350414"/>
            <a:ext cx="2037324" cy="2037324"/>
          </a:xfrm>
          <a:prstGeom prst="rect">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72347" y="4012486"/>
            <a:ext cx="1576005" cy="1182004"/>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72347" y="5276132"/>
            <a:ext cx="1576005" cy="1182004"/>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81286" y="4005955"/>
            <a:ext cx="1569721" cy="1177291"/>
          </a:xfrm>
          <a:prstGeom prst="rect">
            <a:avLst/>
          </a:prstGeom>
        </p:spPr>
      </p:pic>
      <p:pic>
        <p:nvPicPr>
          <p:cNvPr id="10" name="图片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81286" y="5269601"/>
            <a:ext cx="1569721" cy="1177291"/>
          </a:xfrm>
          <a:prstGeom prst="rect">
            <a:avLst/>
          </a:prstGeom>
        </p:spPr>
      </p:pic>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18616" y="5269600"/>
            <a:ext cx="1578571" cy="1183928"/>
          </a:xfrm>
          <a:prstGeom prst="rect">
            <a:avLst/>
          </a:prstGeom>
        </p:spPr>
      </p:pic>
      <p:pic>
        <p:nvPicPr>
          <p:cNvPr id="22" name="图片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12085" y="3999423"/>
            <a:ext cx="1578571" cy="1183928"/>
          </a:xfrm>
          <a:prstGeom prst="rect">
            <a:avLst/>
          </a:prstGeom>
        </p:spPr>
      </p:pic>
      <p:pic>
        <p:nvPicPr>
          <p:cNvPr id="13" name="图片 12"/>
          <p:cNvPicPr>
            <a:picLocks noChangeAspect="1"/>
          </p:cNvPicPr>
          <p:nvPr/>
        </p:nvPicPr>
        <p:blipFill>
          <a:blip r:embed="rId9"/>
          <a:stretch>
            <a:fillRect/>
          </a:stretch>
        </p:blipFill>
        <p:spPr>
          <a:xfrm>
            <a:off x="10341837" y="4010297"/>
            <a:ext cx="1591084" cy="1186155"/>
          </a:xfrm>
          <a:prstGeom prst="rect">
            <a:avLst/>
          </a:prstGeom>
        </p:spPr>
      </p:pic>
      <p:pic>
        <p:nvPicPr>
          <p:cNvPr id="14" name="图片 13"/>
          <p:cNvPicPr>
            <a:picLocks noChangeAspect="1"/>
          </p:cNvPicPr>
          <p:nvPr/>
        </p:nvPicPr>
        <p:blipFill>
          <a:blip r:embed="rId10"/>
          <a:stretch>
            <a:fillRect/>
          </a:stretch>
        </p:blipFill>
        <p:spPr>
          <a:xfrm>
            <a:off x="10348562" y="5292621"/>
            <a:ext cx="1577828" cy="1177625"/>
          </a:xfrm>
          <a:prstGeom prst="rect">
            <a:avLst/>
          </a:prstGeom>
        </p:spPr>
      </p:pic>
    </p:spTree>
    <p:extLst>
      <p:ext uri="{BB962C8B-B14F-4D97-AF65-F5344CB8AC3E}">
        <p14:creationId xmlns:p14="http://schemas.microsoft.com/office/powerpoint/2010/main" val="189371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324" y="1273286"/>
            <a:ext cx="4416125" cy="2354491"/>
          </a:xfrm>
          <a:prstGeom prst="rect">
            <a:avLst/>
          </a:prstGeom>
        </p:spPr>
        <p:txBody>
          <a:bodyPr wrap="square">
            <a:spAutoFit/>
          </a:bodyPr>
          <a:lstStyle/>
          <a:p>
            <a:pPr marL="285750" indent="-285750">
              <a:lnSpc>
                <a:spcPct val="150000"/>
              </a:lnSpc>
              <a:buClr>
                <a:srgbClr val="E5404E"/>
              </a:buClr>
              <a:buFont typeface="Wingdings" panose="05000000000000000000" pitchFamily="2" charset="2"/>
              <a:buChar char="n"/>
            </a:pPr>
            <a:r>
              <a:rPr lang="en-US" altLang="zh-CN" sz="14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Fixed Focus and wide FOV cameras</a:t>
            </a:r>
            <a:endPar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p>
            <a:pPr marL="285750" indent="-285750">
              <a:lnSpc>
                <a:spcPct val="150000"/>
              </a:lnSpc>
              <a:buClr>
                <a:srgbClr val="E5404E"/>
              </a:buClr>
              <a:buFont typeface="Wingdings" panose="05000000000000000000" pitchFamily="2" charset="2"/>
              <a:buChar char="n"/>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These cameras have the same resolution, sensitivity, and operating frequency as the manual focus models,  but the fixed focus with wider angle FOV makes them great for </a:t>
            </a:r>
            <a:r>
              <a:rPr lang="en-US" altLang="zh-CN" sz="14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scanning walls, floors, facades for items </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that typically present themselves on a larger scale including water leaks, insulation issues, air infiltration. </a:t>
            </a:r>
          </a:p>
        </p:txBody>
      </p:sp>
      <p:graphicFrame>
        <p:nvGraphicFramePr>
          <p:cNvPr id="8" name="表格 7"/>
          <p:cNvGraphicFramePr>
            <a:graphicFrameLocks noGrp="1"/>
          </p:cNvGraphicFramePr>
          <p:nvPr>
            <p:extLst>
              <p:ext uri="{D42A27DB-BD31-4B8C-83A1-F6EECF244321}">
                <p14:modId xmlns:p14="http://schemas.microsoft.com/office/powerpoint/2010/main" val="4246329224"/>
              </p:ext>
            </p:extLst>
          </p:nvPr>
        </p:nvGraphicFramePr>
        <p:xfrm>
          <a:off x="5153297" y="1033790"/>
          <a:ext cx="6494631" cy="5415153"/>
        </p:xfrm>
        <a:graphic>
          <a:graphicData uri="http://schemas.openxmlformats.org/drawingml/2006/table">
            <a:tbl>
              <a:tblPr firstRow="1" bandRow="1">
                <a:tableStyleId>{5C22544A-7EE6-4342-B048-85BDC9FD1C3A}</a:tableStyleId>
              </a:tblPr>
              <a:tblGrid>
                <a:gridCol w="1419675">
                  <a:extLst>
                    <a:ext uri="{9D8B030D-6E8A-4147-A177-3AD203B41FA5}">
                      <a16:colId xmlns:a16="http://schemas.microsoft.com/office/drawing/2014/main" val="1418573899"/>
                    </a:ext>
                  </a:extLst>
                </a:gridCol>
                <a:gridCol w="2537478">
                  <a:extLst>
                    <a:ext uri="{9D8B030D-6E8A-4147-A177-3AD203B41FA5}">
                      <a16:colId xmlns:a16="http://schemas.microsoft.com/office/drawing/2014/main" val="3078151731"/>
                    </a:ext>
                  </a:extLst>
                </a:gridCol>
                <a:gridCol w="2537478">
                  <a:extLst>
                    <a:ext uri="{9D8B030D-6E8A-4147-A177-3AD203B41FA5}">
                      <a16:colId xmlns:a16="http://schemas.microsoft.com/office/drawing/2014/main" val="1969409588"/>
                    </a:ext>
                  </a:extLst>
                </a:gridCol>
              </a:tblGrid>
              <a:tr h="3266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Specifications</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M11W</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M20W</a:t>
                      </a:r>
                    </a:p>
                  </a:txBody>
                  <a:tcPr marL="108000" marR="108000" marT="36000" marB="36000" anchor="ctr">
                    <a:gradFill>
                      <a:gsLst>
                        <a:gs pos="5000">
                          <a:srgbClr val="EA592D"/>
                        </a:gs>
                        <a:gs pos="100000">
                          <a:srgbClr val="DF2771"/>
                        </a:gs>
                      </a:gsLst>
                      <a:lin ang="13800000" scaled="0"/>
                    </a:gradFill>
                  </a:tcPr>
                </a:tc>
                <a:extLst>
                  <a:ext uri="{0D108BD9-81ED-4DB2-BD59-A6C34878D82A}">
                    <a16:rowId xmlns:a16="http://schemas.microsoft.com/office/drawing/2014/main" val="225056225"/>
                  </a:ext>
                </a:extLst>
              </a:tr>
              <a:tr h="1807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IR Resolution</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192 × 144 (27,648 pixels)</a:t>
                      </a:r>
                      <a:endParaRPr lang="en-US"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256 x 192 (49,152 pixels)</a:t>
                      </a:r>
                      <a:endParaRPr lang="en-US"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extLst>
                  <a:ext uri="{0D108BD9-81ED-4DB2-BD59-A6C34878D82A}">
                    <a16:rowId xmlns:a16="http://schemas.microsoft.com/office/drawing/2014/main" val="1036811584"/>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NETD</a:t>
                      </a:r>
                    </a:p>
                  </a:txBody>
                  <a:tcPr marL="108000" marR="108000" marT="36000" marB="36000" anchor="ctr">
                    <a:solidFill>
                      <a:schemeClr val="bg1">
                        <a:lumMod val="9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&lt; 40 </a:t>
                      </a:r>
                      <a:r>
                        <a:rPr lang="en-US" altLang="zh-CN" sz="1400" b="1"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mK</a:t>
                      </a:r>
                      <a:r>
                        <a:rPr lang="en-US" altLang="zh-CN"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 (@ 25 °C, F#=1.0)</a:t>
                      </a:r>
                      <a:endParaRPr lang="en-US"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extLst>
                  <a:ext uri="{0D108BD9-81ED-4DB2-BD59-A6C34878D82A}">
                    <a16:rowId xmlns:a16="http://schemas.microsoft.com/office/drawing/2014/main" val="1978096132"/>
                  </a:ext>
                </a:extLst>
              </a:tr>
              <a:tr h="3266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Focal Length</a:t>
                      </a: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3.6 mm</a:t>
                      </a:r>
                      <a:endParaRPr lang="en-US"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3.5 mm</a:t>
                      </a:r>
                    </a:p>
                  </a:txBody>
                  <a:tcPr marL="108000" marR="108000" marT="36000" marB="36000" anchor="ctr">
                    <a:solidFill>
                      <a:srgbClr val="F2F2F2"/>
                    </a:solidFill>
                  </a:tcPr>
                </a:tc>
                <a:extLst>
                  <a:ext uri="{0D108BD9-81ED-4DB2-BD59-A6C34878D82A}">
                    <a16:rowId xmlns:a16="http://schemas.microsoft.com/office/drawing/2014/main" val="2227804606"/>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FOV</a:t>
                      </a:r>
                      <a:r>
                        <a:rPr lang="en-US" sz="1200" b="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(H x </a:t>
                      </a:r>
                      <a:r>
                        <a:rPr lang="en-US" altLang="zh-CN" sz="1200" b="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V</a:t>
                      </a:r>
                      <a:r>
                        <a:rPr lang="en-US" sz="1200" b="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t>
                      </a: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37.2° x 27.8°</a:t>
                      </a:r>
                      <a:endParaRPr lang="en-US"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50° x 37.2°</a:t>
                      </a:r>
                    </a:p>
                  </a:txBody>
                  <a:tcPr marL="108000" marR="108000" marT="36000" marB="36000" anchor="ctr">
                    <a:solidFill>
                      <a:srgbClr val="F2F2F2"/>
                    </a:solidFill>
                  </a:tcPr>
                </a:tc>
                <a:extLst>
                  <a:ext uri="{0D108BD9-81ED-4DB2-BD59-A6C34878D82A}">
                    <a16:rowId xmlns:a16="http://schemas.microsoft.com/office/drawing/2014/main" val="3684964683"/>
                  </a:ext>
                </a:extLst>
              </a:tr>
              <a:tr h="3266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Min. Focusing Distance</a:t>
                      </a:r>
                      <a:endParaRPr lang="en-US" sz="1200" b="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0.5 m (1.64 </a:t>
                      </a:r>
                      <a:r>
                        <a:rPr lang="en-US" altLang="zh-CN" sz="1400" b="1"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ft</a:t>
                      </a:r>
                      <a:r>
                        <a:rPr lang="en-US" altLang="zh-CN"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t>
                      </a:r>
                      <a:endParaRPr lang="en-US"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endParaRPr>
                    </a:p>
                  </a:txBody>
                  <a:tcPr marL="9525" marR="9525" marT="9525" marB="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0.5 m (1.64 </a:t>
                      </a:r>
                      <a:r>
                        <a:rPr lang="en-US" sz="1400" b="1"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ft</a:t>
                      </a:r>
                      <a:r>
                        <a:rPr lang="en-US"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 </a:t>
                      </a:r>
                    </a:p>
                  </a:txBody>
                  <a:tcPr marL="9525" marR="9525" marT="9525" marB="0" anchor="ctr">
                    <a:solidFill>
                      <a:srgbClr val="F2F2F2"/>
                    </a:solidFill>
                  </a:tcPr>
                </a:tc>
                <a:extLst>
                  <a:ext uri="{0D108BD9-81ED-4DB2-BD59-A6C34878D82A}">
                    <a16:rowId xmlns:a16="http://schemas.microsoft.com/office/drawing/2014/main" val="3114504781"/>
                  </a:ext>
                </a:extLst>
              </a:tr>
              <a:tr h="22877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IFOV</a:t>
                      </a: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3.33 </a:t>
                      </a:r>
                      <a:r>
                        <a:rPr lang="en-US" altLang="zh-CN" sz="1400" b="1"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mrad</a:t>
                      </a:r>
                      <a:endParaRPr lang="en-US"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3.33 </a:t>
                      </a:r>
                      <a:r>
                        <a:rPr lang="en-US" altLang="zh-CN" sz="1400" b="1"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mrad</a:t>
                      </a:r>
                      <a:endParaRPr lang="en-US" altLang="zh-CN"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extLst>
                  <a:ext uri="{0D108BD9-81ED-4DB2-BD59-A6C34878D82A}">
                    <a16:rowId xmlns:a16="http://schemas.microsoft.com/office/drawing/2014/main" val="2009292257"/>
                  </a:ext>
                </a:extLst>
              </a:tr>
              <a:tr h="1641353">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Application Scenarios</a:t>
                      </a: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extLst>
                  <a:ext uri="{0D108BD9-81ED-4DB2-BD59-A6C34878D82A}">
                    <a16:rowId xmlns:a16="http://schemas.microsoft.com/office/drawing/2014/main" val="2506765211"/>
                  </a:ext>
                </a:extLst>
              </a:tr>
              <a:tr h="1541226">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rgbClr val="F2F2F2"/>
                    </a:solidFill>
                  </a:tcPr>
                </a:tc>
                <a:extLst>
                  <a:ext uri="{0D108BD9-81ED-4DB2-BD59-A6C34878D82A}">
                    <a16:rowId xmlns:a16="http://schemas.microsoft.com/office/drawing/2014/main" val="2225303934"/>
                  </a:ext>
                </a:extLst>
              </a:tr>
            </a:tbl>
          </a:graphicData>
        </a:graphic>
      </p:graphicFrame>
      <p:sp>
        <p:nvSpPr>
          <p:cNvPr id="12" name="文本框 11"/>
          <p:cNvSpPr txBox="1"/>
          <p:nvPr/>
        </p:nvSpPr>
        <p:spPr>
          <a:xfrm>
            <a:off x="478324" y="449015"/>
            <a:ext cx="1293944"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err="1">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MxxW</a:t>
            </a:r>
            <a:endPar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05945" y="3867273"/>
            <a:ext cx="2117939" cy="2117939"/>
          </a:xfrm>
          <a:prstGeom prst="rect">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24084" y="5003072"/>
            <a:ext cx="1706881" cy="1280161"/>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24084" y="3448283"/>
            <a:ext cx="1686653" cy="1264990"/>
          </a:xfrm>
          <a:prstGeom prst="rect">
            <a:avLst/>
          </a:prstGeom>
        </p:spPr>
      </p:pic>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22772" y="5003072"/>
            <a:ext cx="1706881" cy="1280161"/>
          </a:xfrm>
          <a:prstGeom prst="rect">
            <a:avLst/>
          </a:prstGeom>
        </p:spPr>
      </p:pic>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04913" y="3448283"/>
            <a:ext cx="1706880" cy="1333443"/>
          </a:xfrm>
          <a:prstGeom prst="rect">
            <a:avLst/>
          </a:prstGeom>
        </p:spPr>
      </p:pic>
    </p:spTree>
    <p:extLst>
      <p:ext uri="{BB962C8B-B14F-4D97-AF65-F5344CB8AC3E}">
        <p14:creationId xmlns:p14="http://schemas.microsoft.com/office/powerpoint/2010/main" val="1438035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147293" y="1667280"/>
            <a:ext cx="7832101" cy="705258"/>
          </a:xfrm>
          <a:prstGeom prst="rect">
            <a:avLst/>
          </a:prstGeom>
        </p:spPr>
        <p:txBody>
          <a:bodyPr wrap="square">
            <a:spAutoFit/>
          </a:bodyPr>
          <a:lstStyle/>
          <a:p>
            <a:pPr lvl="0"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Powered by HIKMICRO </a:t>
            </a:r>
            <a:r>
              <a:rPr lang="en-US" altLang="zh-CN" sz="1400" dirty="0" err="1">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SuperlR</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 image enhancement technology, images are </a:t>
            </a:r>
            <a:r>
              <a:rPr lang="en-US" altLang="zh-CN" sz="1400" dirty="0" err="1">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upscaled</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 4X to deliver highly detailed live and recorded radiometric images for inspection and reporting.</a:t>
            </a:r>
            <a:endPar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8" name="文本框 7"/>
          <p:cNvSpPr txBox="1"/>
          <p:nvPr/>
        </p:nvSpPr>
        <p:spPr>
          <a:xfrm>
            <a:off x="489032" y="449015"/>
            <a:ext cx="3291286"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 Series - </a:t>
            </a:r>
            <a:r>
              <a:rPr lang="en-US" altLang="zh-CN" sz="3200" b="1" dirty="0" err="1">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SuperIR</a:t>
            </a:r>
            <a:endPar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2" name="文本框 1"/>
          <p:cNvSpPr txBox="1"/>
          <p:nvPr/>
        </p:nvSpPr>
        <p:spPr>
          <a:xfrm>
            <a:off x="8690234" y="6299902"/>
            <a:ext cx="2618153" cy="307777"/>
          </a:xfrm>
          <a:prstGeom prst="rect">
            <a:avLst/>
          </a:prstGeom>
          <a:noFill/>
        </p:spPr>
        <p:txBody>
          <a:bodyPr wrap="none" rtlCol="0">
            <a:spAutoFit/>
          </a:bodyPr>
          <a:lstStyle/>
          <a:p>
            <a:pPr>
              <a:spcAft>
                <a:spcPts val="800"/>
              </a:spcAft>
              <a:defRPr/>
            </a:pPr>
            <a:r>
              <a:rPr lang="zh-CN" altLang="en-US" sz="1400" dirty="0">
                <a:solidFill>
                  <a:srgbClr val="FF0000">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lang="en-US" altLang="zh-CN" sz="1400" dirty="0">
                <a:solidFill>
                  <a:srgbClr val="FF0000">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Above images captured by M60</a:t>
            </a:r>
            <a:endParaRPr lang="en-US" sz="1400" dirty="0">
              <a:solidFill>
                <a:srgbClr val="FF0000">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pic>
        <p:nvPicPr>
          <p:cNvPr id="13" name="图片 12"/>
          <p:cNvPicPr>
            <a:picLocks noChangeAspect="1"/>
          </p:cNvPicPr>
          <p:nvPr/>
        </p:nvPicPr>
        <p:blipFill>
          <a:blip r:embed="rId3"/>
          <a:stretch>
            <a:fillRect/>
          </a:stretch>
        </p:blipFill>
        <p:spPr>
          <a:xfrm>
            <a:off x="9275316" y="5831482"/>
            <a:ext cx="1266661" cy="249180"/>
          </a:xfrm>
          <a:prstGeom prst="rect">
            <a:avLst/>
          </a:prstGeom>
        </p:spPr>
      </p:pic>
      <p:pic>
        <p:nvPicPr>
          <p:cNvPr id="14" name="图片 13"/>
          <p:cNvPicPr>
            <a:picLocks noChangeAspect="1"/>
          </p:cNvPicPr>
          <p:nvPr/>
        </p:nvPicPr>
        <p:blipFill>
          <a:blip r:embed="rId4"/>
          <a:stretch>
            <a:fillRect/>
          </a:stretch>
        </p:blipFill>
        <p:spPr>
          <a:xfrm>
            <a:off x="1636060" y="2521322"/>
            <a:ext cx="4273922" cy="3209100"/>
          </a:xfrm>
          <a:prstGeom prst="rect">
            <a:avLst/>
          </a:prstGeom>
        </p:spPr>
      </p:pic>
      <p:pic>
        <p:nvPicPr>
          <p:cNvPr id="15" name="图片 14"/>
          <p:cNvPicPr>
            <a:picLocks noChangeAspect="1"/>
          </p:cNvPicPr>
          <p:nvPr/>
        </p:nvPicPr>
        <p:blipFill>
          <a:blip r:embed="rId5"/>
          <a:stretch>
            <a:fillRect/>
          </a:stretch>
        </p:blipFill>
        <p:spPr>
          <a:xfrm>
            <a:off x="6236915" y="2514601"/>
            <a:ext cx="4312303" cy="3231461"/>
          </a:xfrm>
          <a:prstGeom prst="rect">
            <a:avLst/>
          </a:prstGeom>
        </p:spPr>
      </p:pic>
    </p:spTree>
    <p:extLst>
      <p:ext uri="{BB962C8B-B14F-4D97-AF65-F5344CB8AC3E}">
        <p14:creationId xmlns:p14="http://schemas.microsoft.com/office/powerpoint/2010/main" val="2945816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316304" y="1762193"/>
            <a:ext cx="5370496" cy="1477328"/>
          </a:xfrm>
          <a:prstGeom prst="rect">
            <a:avLst/>
          </a:prstGeom>
        </p:spPr>
        <p:txBody>
          <a:bodyPr wrap="square">
            <a:spAutoFit/>
          </a:bodyPr>
          <a:lstStyle/>
          <a:p>
            <a:r>
              <a:rPr lang="en-US" altLang="zh-CN" b="1" dirty="0">
                <a:solidFill>
                  <a:srgbClr val="000000"/>
                </a:solidFill>
                <a:latin typeface="Calibri" panose="020F0502020204030204" pitchFamily="34" charset="0"/>
                <a:cs typeface="Calibri" panose="020F0502020204030204" pitchFamily="34" charset="0"/>
              </a:rPr>
              <a:t>Visual images provide additional details including:</a:t>
            </a:r>
          </a:p>
          <a:p>
            <a:pPr marL="285750" indent="-285750">
              <a:buFont typeface="Arial" panose="020B0604020202020204" pitchFamily="34" charset="0"/>
              <a:buChar char="•"/>
            </a:pPr>
            <a:r>
              <a:rPr lang="en-US" altLang="zh-CN" dirty="0">
                <a:solidFill>
                  <a:srgbClr val="000000"/>
                </a:solidFill>
                <a:latin typeface="Calibri" panose="020F0502020204030204" pitchFamily="34" charset="0"/>
                <a:cs typeface="Calibri" panose="020F0502020204030204" pitchFamily="34" charset="0"/>
              </a:rPr>
              <a:t>Part numbers</a:t>
            </a:r>
          </a:p>
          <a:p>
            <a:pPr marL="285750" indent="-285750">
              <a:buFont typeface="Arial" panose="020B0604020202020204" pitchFamily="34" charset="0"/>
              <a:buChar char="•"/>
            </a:pPr>
            <a:r>
              <a:rPr lang="en-US" altLang="zh-CN" dirty="0">
                <a:solidFill>
                  <a:srgbClr val="000000"/>
                </a:solidFill>
                <a:latin typeface="Calibri" panose="020F0502020204030204" pitchFamily="34" charset="0"/>
                <a:cs typeface="Calibri" panose="020F0502020204030204" pitchFamily="34" charset="0"/>
              </a:rPr>
              <a:t>Component or equipment type</a:t>
            </a:r>
          </a:p>
          <a:p>
            <a:pPr marL="285750" indent="-285750">
              <a:buFont typeface="Arial" panose="020B0604020202020204" pitchFamily="34" charset="0"/>
              <a:buChar char="•"/>
            </a:pPr>
            <a:r>
              <a:rPr lang="en-US" altLang="zh-CN" dirty="0">
                <a:solidFill>
                  <a:srgbClr val="000000"/>
                </a:solidFill>
                <a:latin typeface="Calibri" panose="020F0502020204030204" pitchFamily="34" charset="0"/>
                <a:cs typeface="Calibri" panose="020F0502020204030204" pitchFamily="34" charset="0"/>
              </a:rPr>
              <a:t>Reference location</a:t>
            </a:r>
          </a:p>
          <a:p>
            <a:pPr marL="285750" indent="-285750">
              <a:buFont typeface="Arial" panose="020B0604020202020204" pitchFamily="34" charset="0"/>
              <a:buChar char="•"/>
            </a:pPr>
            <a:r>
              <a:rPr lang="en-US" altLang="zh-CN" dirty="0">
                <a:solidFill>
                  <a:srgbClr val="000000"/>
                </a:solidFill>
                <a:latin typeface="Calibri" panose="020F0502020204030204" pitchFamily="34" charset="0"/>
                <a:cs typeface="Calibri" panose="020F0502020204030204" pitchFamily="34" charset="0"/>
              </a:rPr>
              <a:t>Damage to finish materials from underlying issues</a:t>
            </a:r>
            <a:endParaRPr lang="zh-CN" altLang="en-US" dirty="0">
              <a:latin typeface="Calibri" panose="020F0502020204030204" pitchFamily="34" charset="0"/>
              <a:cs typeface="Calibri" panose="020F0502020204030204" pitchFamily="34" charset="0"/>
            </a:endParaRPr>
          </a:p>
        </p:txBody>
      </p:sp>
      <p:pic>
        <p:nvPicPr>
          <p:cNvPr id="15" name="图片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00746" y="3669626"/>
            <a:ext cx="2704452" cy="1931074"/>
          </a:xfrm>
          <a:prstGeom prst="rect">
            <a:avLst/>
          </a:prstGeom>
        </p:spPr>
      </p:pic>
      <p:grpSp>
        <p:nvGrpSpPr>
          <p:cNvPr id="16" name="组合 15"/>
          <p:cNvGrpSpPr/>
          <p:nvPr/>
        </p:nvGrpSpPr>
        <p:grpSpPr>
          <a:xfrm>
            <a:off x="8897980" y="3669626"/>
            <a:ext cx="2471059" cy="1931074"/>
            <a:chOff x="6228433" y="1669808"/>
            <a:chExt cx="2391529" cy="1800000"/>
          </a:xfrm>
        </p:grpSpPr>
        <p:pic>
          <p:nvPicPr>
            <p:cNvPr id="17" name="图片 1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228433" y="1669808"/>
              <a:ext cx="2391529" cy="1800000"/>
            </a:xfrm>
            <a:prstGeom prst="rect">
              <a:avLst/>
            </a:prstGeom>
          </p:spPr>
        </p:pic>
        <p:pic>
          <p:nvPicPr>
            <p:cNvPr id="18" name="图片 17"/>
            <p:cNvPicPr>
              <a:picLocks noChangeAspect="1"/>
            </p:cNvPicPr>
            <p:nvPr/>
          </p:nvPicPr>
          <p:blipFill>
            <a:blip r:embed="rId4"/>
            <a:stretch>
              <a:fillRect/>
            </a:stretch>
          </p:blipFill>
          <p:spPr>
            <a:xfrm>
              <a:off x="6576353" y="1995971"/>
              <a:ext cx="1695687" cy="1286054"/>
            </a:xfrm>
            <a:prstGeom prst="rect">
              <a:avLst/>
            </a:prstGeom>
          </p:spPr>
        </p:pic>
      </p:grpSp>
      <p:pic>
        <p:nvPicPr>
          <p:cNvPr id="19" name="图片 1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33198" y="3669626"/>
            <a:ext cx="2574765" cy="1931074"/>
          </a:xfrm>
          <a:prstGeom prst="rect">
            <a:avLst/>
          </a:prstGeom>
        </p:spPr>
      </p:pic>
      <p:sp>
        <p:nvSpPr>
          <p:cNvPr id="21" name="文本框 20"/>
          <p:cNvSpPr txBox="1"/>
          <p:nvPr/>
        </p:nvSpPr>
        <p:spPr>
          <a:xfrm>
            <a:off x="478324" y="449015"/>
            <a:ext cx="4550220"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 Series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Visual Imagery</a:t>
            </a:r>
          </a:p>
        </p:txBody>
      </p:sp>
      <p:pic>
        <p:nvPicPr>
          <p:cNvPr id="22" name="图片 2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65650" y="3669626"/>
            <a:ext cx="2574765" cy="1931074"/>
          </a:xfrm>
          <a:prstGeom prst="rect">
            <a:avLst/>
          </a:prstGeom>
        </p:spPr>
      </p:pic>
    </p:spTree>
    <p:extLst>
      <p:ext uri="{BB962C8B-B14F-4D97-AF65-F5344CB8AC3E}">
        <p14:creationId xmlns:p14="http://schemas.microsoft.com/office/powerpoint/2010/main" val="1138208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000966" y="2480702"/>
            <a:ext cx="3214285" cy="2387133"/>
          </a:xfrm>
          <a:prstGeom prst="rect">
            <a:avLst/>
          </a:prstGeom>
        </p:spPr>
      </p:pic>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7524" y="4007664"/>
            <a:ext cx="6151922" cy="6151922"/>
          </a:xfrm>
          <a:prstGeom prst="rect">
            <a:avLst/>
          </a:prstGeom>
        </p:spPr>
      </p:pic>
      <p:pic>
        <p:nvPicPr>
          <p:cNvPr id="27" name="图片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242428" y="3824355"/>
            <a:ext cx="3385604" cy="1904402"/>
          </a:xfrm>
          <a:prstGeom prst="rect">
            <a:avLst/>
          </a:prstGeom>
          <a:ln>
            <a:noFill/>
          </a:ln>
          <a:effectLst>
            <a:outerShdw blurRad="292100" dist="139700" dir="2700000" algn="tl" rotWithShape="0">
              <a:srgbClr val="333333">
                <a:alpha val="65000"/>
              </a:srgbClr>
            </a:outerShdw>
          </a:effectLst>
        </p:spPr>
      </p:pic>
      <p:sp>
        <p:nvSpPr>
          <p:cNvPr id="5" name="矩形 4"/>
          <p:cNvSpPr/>
          <p:nvPr/>
        </p:nvSpPr>
        <p:spPr>
          <a:xfrm>
            <a:off x="2549649" y="1486143"/>
            <a:ext cx="7587915" cy="369332"/>
          </a:xfrm>
          <a:prstGeom prst="rect">
            <a:avLst/>
          </a:prstGeom>
        </p:spPr>
        <p:txBody>
          <a:bodyPr wrap="square">
            <a:spAutoFit/>
          </a:bodyPr>
          <a:lstStyle/>
          <a:p>
            <a:pPr lvl="0">
              <a:spcAft>
                <a:spcPts val="0"/>
              </a:spcAft>
            </a:pPr>
            <a:r>
              <a:rPr lang="en-US" altLang="zh-CN" b="1" dirty="0">
                <a:solidFill>
                  <a:srgbClr val="000000"/>
                </a:solidFill>
                <a:latin typeface="Calibri" panose="020F0502020204030204" pitchFamily="34" charset="0"/>
              </a:rPr>
              <a:t>No need to carry a second traditional camera when performing inspections.</a:t>
            </a:r>
            <a:endParaRPr lang="zh-CN" altLang="zh-CN" b="1" dirty="0">
              <a:latin typeface="Calibri" panose="020F0502020204030204" pitchFamily="34" charset="0"/>
            </a:endParaRPr>
          </a:p>
        </p:txBody>
      </p:sp>
      <p:sp>
        <p:nvSpPr>
          <p:cNvPr id="8" name="矩形 7"/>
          <p:cNvSpPr/>
          <p:nvPr/>
        </p:nvSpPr>
        <p:spPr>
          <a:xfrm>
            <a:off x="4902894" y="5535609"/>
            <a:ext cx="4285019" cy="369332"/>
          </a:xfrm>
          <a:prstGeom prst="rect">
            <a:avLst/>
          </a:prstGeom>
        </p:spPr>
        <p:txBody>
          <a:bodyPr wrap="none">
            <a:spAutoFit/>
          </a:bodyPr>
          <a:lstStyle/>
          <a:p>
            <a:pPr marL="342900" indent="-342900">
              <a:buFont typeface="Symbol" panose="05050102010706020507" pitchFamily="18" charset="2"/>
              <a:buChar char=""/>
            </a:pPr>
            <a:r>
              <a:rPr lang="en-US" altLang="zh-CN" dirty="0">
                <a:solidFill>
                  <a:srgbClr val="000000"/>
                </a:solidFill>
                <a:latin typeface="Calibri" panose="020F0502020204030204" pitchFamily="34" charset="0"/>
              </a:rPr>
              <a:t>A LED light illuminates areas in darkness</a:t>
            </a:r>
            <a:endParaRPr lang="zh-CN" altLang="zh-CN" dirty="0">
              <a:latin typeface="Calibri" panose="020F0502020204030204" pitchFamily="34" charset="0"/>
            </a:endParaRPr>
          </a:p>
        </p:txBody>
      </p:sp>
      <p:sp>
        <p:nvSpPr>
          <p:cNvPr id="10" name="矩形 9"/>
          <p:cNvSpPr/>
          <p:nvPr/>
        </p:nvSpPr>
        <p:spPr>
          <a:xfrm>
            <a:off x="5142966" y="2156181"/>
            <a:ext cx="3625673" cy="369332"/>
          </a:xfrm>
          <a:prstGeom prst="rect">
            <a:avLst/>
          </a:prstGeom>
        </p:spPr>
        <p:txBody>
          <a:bodyPr wrap="none">
            <a:spAutoFit/>
          </a:bodyPr>
          <a:lstStyle/>
          <a:p>
            <a:pPr marL="342900" lvl="0" indent="-342900">
              <a:spcAft>
                <a:spcPts val="0"/>
              </a:spcAft>
              <a:buFont typeface="Symbol" panose="05050102010706020507" pitchFamily="18" charset="2"/>
              <a:buChar char=""/>
            </a:pPr>
            <a:r>
              <a:rPr lang="en-US" altLang="zh-CN"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rPr>
              <a:t>Easy to understand file structure</a:t>
            </a:r>
          </a:p>
        </p:txBody>
      </p:sp>
      <p:grpSp>
        <p:nvGrpSpPr>
          <p:cNvPr id="33" name="组合 32"/>
          <p:cNvGrpSpPr/>
          <p:nvPr/>
        </p:nvGrpSpPr>
        <p:grpSpPr>
          <a:xfrm>
            <a:off x="532979" y="2145064"/>
            <a:ext cx="3979551" cy="2712949"/>
            <a:chOff x="3650550" y="2138644"/>
            <a:chExt cx="3979551" cy="2712949"/>
          </a:xfrm>
        </p:grpSpPr>
        <p:sp>
          <p:nvSpPr>
            <p:cNvPr id="7" name="矩形 6"/>
            <p:cNvSpPr/>
            <p:nvPr/>
          </p:nvSpPr>
          <p:spPr>
            <a:xfrm>
              <a:off x="3650550" y="2138644"/>
              <a:ext cx="3979551" cy="369332"/>
            </a:xfrm>
            <a:prstGeom prst="rect">
              <a:avLst/>
            </a:prstGeom>
          </p:spPr>
          <p:txBody>
            <a:bodyPr wrap="none">
              <a:spAutoFit/>
            </a:bodyPr>
            <a:lstStyle/>
            <a:p>
              <a:pPr marL="342900" lvl="0" indent="-342900">
                <a:spcAft>
                  <a:spcPts val="0"/>
                </a:spcAft>
                <a:buFont typeface="Symbol" panose="05050102010706020507" pitchFamily="18" charset="2"/>
                <a:buChar char=""/>
              </a:pPr>
              <a:r>
                <a:rPr lang="en-US" altLang="zh-CN" dirty="0">
                  <a:solidFill>
                    <a:srgbClr val="000000"/>
                  </a:solidFill>
                  <a:latin typeface="Calibri" panose="020F0502020204030204" pitchFamily="34" charset="0"/>
                </a:rPr>
                <a:t>Automatically captured with thermal</a:t>
              </a:r>
              <a:endParaRPr lang="zh-CN" altLang="zh-CN" dirty="0">
                <a:latin typeface="Calibri" panose="020F0502020204030204" pitchFamily="34" charset="0"/>
              </a:endParaRPr>
            </a:p>
          </p:txBody>
        </p:sp>
        <p:sp>
          <p:nvSpPr>
            <p:cNvPr id="18" name="矩形 17"/>
            <p:cNvSpPr/>
            <p:nvPr/>
          </p:nvSpPr>
          <p:spPr>
            <a:xfrm>
              <a:off x="3998035" y="4375039"/>
              <a:ext cx="3422595" cy="476554"/>
            </a:xfrm>
            <a:prstGeom prst="rect">
              <a:avLst/>
            </a:prstGeom>
            <a:noFill/>
            <a:ln w="76200">
              <a:gradFill>
                <a:gsLst>
                  <a:gs pos="0">
                    <a:srgbClr val="EA592D"/>
                  </a:gs>
                  <a:gs pos="18000">
                    <a:srgbClr val="E64548"/>
                  </a:gs>
                  <a:gs pos="100000">
                    <a:srgbClr val="DF277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pic>
        <p:nvPicPr>
          <p:cNvPr id="29" name="Picture 1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242428" y="2708822"/>
            <a:ext cx="2182351" cy="1635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933041" y="2708822"/>
            <a:ext cx="2163400" cy="1622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矩形 27"/>
          <p:cNvSpPr/>
          <p:nvPr/>
        </p:nvSpPr>
        <p:spPr>
          <a:xfrm>
            <a:off x="5142966" y="4349675"/>
            <a:ext cx="2754408" cy="369332"/>
          </a:xfrm>
          <a:prstGeom prst="rect">
            <a:avLst/>
          </a:prstGeom>
        </p:spPr>
        <p:txBody>
          <a:bodyPr wrap="square">
            <a:spAutoFit/>
          </a:bodyPr>
          <a:lstStyle/>
          <a:p>
            <a:r>
              <a:rPr lang="en-US" altLang="zh-CN" dirty="0">
                <a:latin typeface="Calibri" panose="020F0502020204030204" pitchFamily="34" charset="0"/>
                <a:ea typeface="微软雅黑" panose="020B0503020204020204" pitchFamily="34" charset="-122"/>
                <a:cs typeface="Calibri" panose="020F0502020204030204" pitchFamily="34" charset="0"/>
              </a:rPr>
              <a:t>HM2022XXXX.</a:t>
            </a:r>
            <a:r>
              <a:rPr lang="en-US" altLang="zh-CN"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rPr>
              <a:t>VIS</a:t>
            </a:r>
            <a:endParaRPr lang="zh-CN" altLang="en-US"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endParaRPr>
          </a:p>
        </p:txBody>
      </p:sp>
      <p:sp>
        <p:nvSpPr>
          <p:cNvPr id="32" name="矩形 31"/>
          <p:cNvSpPr/>
          <p:nvPr/>
        </p:nvSpPr>
        <p:spPr>
          <a:xfrm>
            <a:off x="7590146" y="4351301"/>
            <a:ext cx="2106555" cy="369332"/>
          </a:xfrm>
          <a:prstGeom prst="rect">
            <a:avLst/>
          </a:prstGeom>
        </p:spPr>
        <p:txBody>
          <a:bodyPr wrap="square">
            <a:spAutoFit/>
          </a:bodyPr>
          <a:lstStyle/>
          <a:p>
            <a:r>
              <a:rPr lang="en-US" altLang="zh-CN" dirty="0">
                <a:solidFill>
                  <a:srgbClr val="000000"/>
                </a:solidFill>
                <a:latin typeface="Calibri" panose="020F0502020204030204" pitchFamily="34" charset="0"/>
              </a:rPr>
              <a:t>HM2022XXXX</a:t>
            </a:r>
            <a:endParaRPr lang="zh-CN" altLang="en-US" dirty="0"/>
          </a:p>
        </p:txBody>
      </p:sp>
      <p:sp>
        <p:nvSpPr>
          <p:cNvPr id="20" name="文本框 19"/>
          <p:cNvSpPr txBox="1"/>
          <p:nvPr/>
        </p:nvSpPr>
        <p:spPr>
          <a:xfrm>
            <a:off x="210157" y="409966"/>
            <a:ext cx="5692776" cy="754694"/>
          </a:xfrm>
          <a:prstGeom prst="rect">
            <a:avLst/>
          </a:prstGeom>
          <a:noFill/>
        </p:spPr>
        <p:txBody>
          <a:bodyPr wrap="none" rtlCol="0">
            <a:spAutoFit/>
          </a:bodyPr>
          <a:lstStyle/>
          <a:p>
            <a:pPr lvl="0" algn="ctr">
              <a:lnSpc>
                <a:spcPct val="150000"/>
              </a:lnSpc>
              <a:spcAft>
                <a:spcPts val="800"/>
              </a:spcAft>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 Series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Valuable Visual Image</a:t>
            </a:r>
          </a:p>
        </p:txBody>
      </p:sp>
    </p:spTree>
    <p:extLst>
      <p:ext uri="{BB962C8B-B14F-4D97-AF65-F5344CB8AC3E}">
        <p14:creationId xmlns:p14="http://schemas.microsoft.com/office/powerpoint/2010/main" val="34447670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8823" y="2897388"/>
            <a:ext cx="4886448" cy="3664836"/>
          </a:xfrm>
          <a:prstGeom prst="rect">
            <a:avLst/>
          </a:prstGeom>
        </p:spPr>
      </p:pic>
      <p:sp>
        <p:nvSpPr>
          <p:cNvPr id="4" name="矩形 3"/>
          <p:cNvSpPr/>
          <p:nvPr/>
        </p:nvSpPr>
        <p:spPr>
          <a:xfrm>
            <a:off x="2134230" y="1402534"/>
            <a:ext cx="7832101" cy="705258"/>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Quickly highlights the area of the image you are interested in by narrowing the span with one tap on the 3.5" LCD touchscreen, instantly improving image contrast and highlighting potential problems.</a:t>
            </a:r>
          </a:p>
        </p:txBody>
      </p:sp>
      <p:sp>
        <p:nvSpPr>
          <p:cNvPr id="11" name="文本框 10"/>
          <p:cNvSpPr txBox="1"/>
          <p:nvPr/>
        </p:nvSpPr>
        <p:spPr>
          <a:xfrm>
            <a:off x="522983" y="449015"/>
            <a:ext cx="5078698"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 Series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1-Tap Level &amp;Span</a:t>
            </a:r>
          </a:p>
        </p:txBody>
      </p:sp>
      <p:grpSp>
        <p:nvGrpSpPr>
          <p:cNvPr id="16" name="组合 15"/>
          <p:cNvGrpSpPr/>
          <p:nvPr/>
        </p:nvGrpSpPr>
        <p:grpSpPr>
          <a:xfrm>
            <a:off x="5575104" y="4290504"/>
            <a:ext cx="1203158" cy="449106"/>
            <a:chOff x="5751095" y="4280700"/>
            <a:chExt cx="1203158" cy="449106"/>
          </a:xfrm>
        </p:grpSpPr>
        <p:cxnSp>
          <p:nvCxnSpPr>
            <p:cNvPr id="20" name="直接箭头连接符 19"/>
            <p:cNvCxnSpPr/>
            <p:nvPr/>
          </p:nvCxnSpPr>
          <p:spPr>
            <a:xfrm>
              <a:off x="5751095" y="4729806"/>
              <a:ext cx="1203158" cy="0"/>
            </a:xfrm>
            <a:prstGeom prst="straightConnector1">
              <a:avLst/>
            </a:prstGeom>
            <a:ln>
              <a:solidFill>
                <a:srgbClr val="E95335"/>
              </a:solidFill>
              <a:tailEnd type="triangle"/>
            </a:ln>
          </p:spPr>
          <p:style>
            <a:lnRef idx="3">
              <a:schemeClr val="dk1"/>
            </a:lnRef>
            <a:fillRef idx="0">
              <a:schemeClr val="dk1"/>
            </a:fillRef>
            <a:effectRef idx="2">
              <a:schemeClr val="dk1"/>
            </a:effectRef>
            <a:fontRef idx="minor">
              <a:schemeClr val="tx1"/>
            </a:fontRef>
          </p:style>
        </p:cxnSp>
        <p:sp>
          <p:nvSpPr>
            <p:cNvPr id="22" name="矩形 21"/>
            <p:cNvSpPr/>
            <p:nvPr/>
          </p:nvSpPr>
          <p:spPr>
            <a:xfrm>
              <a:off x="5878393" y="4280700"/>
              <a:ext cx="83779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gradFill>
                    <a:gsLst>
                      <a:gs pos="5000">
                        <a:srgbClr val="EA592D"/>
                      </a:gs>
                      <a:gs pos="100000">
                        <a:srgbClr val="DF2771"/>
                      </a:gs>
                    </a:gsLst>
                    <a:lin ang="16200000" scaled="0"/>
                  </a:gradFill>
                  <a:effectLst/>
                  <a:uLnTx/>
                  <a:uFillTx/>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rPr>
                <a:t>1-Tap</a:t>
              </a: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 name="椭圆 23"/>
          <p:cNvSpPr/>
          <p:nvPr/>
        </p:nvSpPr>
        <p:spPr>
          <a:xfrm>
            <a:off x="2705500" y="3381079"/>
            <a:ext cx="1180622" cy="1180622"/>
          </a:xfrm>
          <a:prstGeom prst="ellipse">
            <a:avLst/>
          </a:prstGeom>
          <a:noFill/>
          <a:ln w="381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iconfont-11253-5321716">
            <a:extLst>
              <a:ext uri="{FF2B5EF4-FFF2-40B4-BE49-F238E27FC236}">
                <a16:creationId xmlns:a16="http://schemas.microsoft.com/office/drawing/2014/main" id="{54405246-CCE2-4201-BBB1-D3F3EB6E740D}"/>
              </a:ext>
            </a:extLst>
          </p:cNvPr>
          <p:cNvSpPr/>
          <p:nvPr/>
        </p:nvSpPr>
        <p:spPr>
          <a:xfrm>
            <a:off x="2987957" y="3971390"/>
            <a:ext cx="898165" cy="1150027"/>
          </a:xfrm>
          <a:custGeom>
            <a:avLst/>
            <a:gdLst>
              <a:gd name="T0" fmla="*/ 4748 w 5324"/>
              <a:gd name="T1" fmla="*/ 2148 h 6827"/>
              <a:gd name="T2" fmla="*/ 4386 w 5324"/>
              <a:gd name="T3" fmla="*/ 2276 h 6827"/>
              <a:gd name="T4" fmla="*/ 3828 w 5324"/>
              <a:gd name="T5" fmla="*/ 1841 h 6827"/>
              <a:gd name="T6" fmla="*/ 3483 w 5324"/>
              <a:gd name="T7" fmla="*/ 1956 h 6827"/>
              <a:gd name="T8" fmla="*/ 3483 w 5324"/>
              <a:gd name="T9" fmla="*/ 1956 h 6827"/>
              <a:gd name="T10" fmla="*/ 2907 w 5324"/>
              <a:gd name="T11" fmla="*/ 1381 h 6827"/>
              <a:gd name="T12" fmla="*/ 2562 w 5324"/>
              <a:gd name="T13" fmla="*/ 1496 h 6827"/>
              <a:gd name="T14" fmla="*/ 2562 w 5324"/>
              <a:gd name="T15" fmla="*/ 575 h 6827"/>
              <a:gd name="T16" fmla="*/ 1987 w 5324"/>
              <a:gd name="T17" fmla="*/ 0 h 6827"/>
              <a:gd name="T18" fmla="*/ 1412 w 5324"/>
              <a:gd name="T19" fmla="*/ 575 h 6827"/>
              <a:gd name="T20" fmla="*/ 1412 w 5324"/>
              <a:gd name="T21" fmla="*/ 3289 h 6827"/>
              <a:gd name="T22" fmla="*/ 1071 w 5324"/>
              <a:gd name="T23" fmla="*/ 2948 h 6827"/>
              <a:gd name="T24" fmla="*/ 475 w 5324"/>
              <a:gd name="T25" fmla="*/ 2735 h 6827"/>
              <a:gd name="T26" fmla="*/ 225 w 5324"/>
              <a:gd name="T27" fmla="*/ 2865 h 6827"/>
              <a:gd name="T28" fmla="*/ 33 w 5324"/>
              <a:gd name="T29" fmla="*/ 3328 h 6827"/>
              <a:gd name="T30" fmla="*/ 130 w 5324"/>
              <a:gd name="T31" fmla="*/ 3558 h 6827"/>
              <a:gd name="T32" fmla="*/ 1412 w 5324"/>
              <a:gd name="T33" fmla="*/ 5368 h 6827"/>
              <a:gd name="T34" fmla="*/ 1891 w 5324"/>
              <a:gd name="T35" fmla="*/ 6391 h 6827"/>
              <a:gd name="T36" fmla="*/ 2984 w 5324"/>
              <a:gd name="T37" fmla="*/ 6827 h 6827"/>
              <a:gd name="T38" fmla="*/ 3905 w 5324"/>
              <a:gd name="T39" fmla="*/ 6827 h 6827"/>
              <a:gd name="T40" fmla="*/ 4927 w 5324"/>
              <a:gd name="T41" fmla="*/ 6385 h 6827"/>
              <a:gd name="T42" fmla="*/ 5324 w 5324"/>
              <a:gd name="T43" fmla="*/ 5331 h 6827"/>
              <a:gd name="T44" fmla="*/ 5324 w 5324"/>
              <a:gd name="T45" fmla="*/ 2723 h 6827"/>
              <a:gd name="T46" fmla="*/ 4748 w 5324"/>
              <a:gd name="T47" fmla="*/ 2148 h 6827"/>
              <a:gd name="T48" fmla="*/ 5093 w 5324"/>
              <a:gd name="T49" fmla="*/ 5331 h 6827"/>
              <a:gd name="T50" fmla="*/ 5093 w 5324"/>
              <a:gd name="T51" fmla="*/ 5331 h 6827"/>
              <a:gd name="T52" fmla="*/ 3905 w 5324"/>
              <a:gd name="T53" fmla="*/ 6596 h 6827"/>
              <a:gd name="T54" fmla="*/ 2984 w 5324"/>
              <a:gd name="T55" fmla="*/ 6596 h 6827"/>
              <a:gd name="T56" fmla="*/ 2048 w 5324"/>
              <a:gd name="T57" fmla="*/ 6223 h 6827"/>
              <a:gd name="T58" fmla="*/ 1642 w 5324"/>
              <a:gd name="T59" fmla="*/ 5331 h 6827"/>
              <a:gd name="T60" fmla="*/ 1642 w 5324"/>
              <a:gd name="T61" fmla="*/ 5294 h 6827"/>
              <a:gd name="T62" fmla="*/ 317 w 5324"/>
              <a:gd name="T63" fmla="*/ 3423 h 6827"/>
              <a:gd name="T64" fmla="*/ 315 w 5324"/>
              <a:gd name="T65" fmla="*/ 3421 h 6827"/>
              <a:gd name="T66" fmla="*/ 260 w 5324"/>
              <a:gd name="T67" fmla="*/ 3287 h 6827"/>
              <a:gd name="T68" fmla="*/ 369 w 5324"/>
              <a:gd name="T69" fmla="*/ 3045 h 6827"/>
              <a:gd name="T70" fmla="*/ 375 w 5324"/>
              <a:gd name="T71" fmla="*/ 3040 h 6827"/>
              <a:gd name="T72" fmla="*/ 381 w 5324"/>
              <a:gd name="T73" fmla="*/ 3035 h 6827"/>
              <a:gd name="T74" fmla="*/ 527 w 5324"/>
              <a:gd name="T75" fmla="*/ 2960 h 6827"/>
              <a:gd name="T76" fmla="*/ 594 w 5324"/>
              <a:gd name="T77" fmla="*/ 2952 h 6827"/>
              <a:gd name="T78" fmla="*/ 908 w 5324"/>
              <a:gd name="T79" fmla="*/ 3111 h 6827"/>
              <a:gd name="T80" fmla="*/ 1642 w 5324"/>
              <a:gd name="T81" fmla="*/ 3845 h 6827"/>
              <a:gd name="T82" fmla="*/ 1642 w 5324"/>
              <a:gd name="T83" fmla="*/ 575 h 6827"/>
              <a:gd name="T84" fmla="*/ 1987 w 5324"/>
              <a:gd name="T85" fmla="*/ 230 h 6827"/>
              <a:gd name="T86" fmla="*/ 2332 w 5324"/>
              <a:gd name="T87" fmla="*/ 575 h 6827"/>
              <a:gd name="T88" fmla="*/ 2332 w 5324"/>
              <a:gd name="T89" fmla="*/ 2876 h 6827"/>
              <a:gd name="T90" fmla="*/ 2562 w 5324"/>
              <a:gd name="T91" fmla="*/ 2876 h 6827"/>
              <a:gd name="T92" fmla="*/ 2562 w 5324"/>
              <a:gd name="T93" fmla="*/ 1956 h 6827"/>
              <a:gd name="T94" fmla="*/ 2907 w 5324"/>
              <a:gd name="T95" fmla="*/ 1611 h 6827"/>
              <a:gd name="T96" fmla="*/ 3253 w 5324"/>
              <a:gd name="T97" fmla="*/ 1956 h 6827"/>
              <a:gd name="T98" fmla="*/ 3253 w 5324"/>
              <a:gd name="T99" fmla="*/ 3337 h 6827"/>
              <a:gd name="T100" fmla="*/ 3483 w 5324"/>
              <a:gd name="T101" fmla="*/ 3337 h 6827"/>
              <a:gd name="T102" fmla="*/ 3483 w 5324"/>
              <a:gd name="T103" fmla="*/ 2416 h 6827"/>
              <a:gd name="T104" fmla="*/ 3828 w 5324"/>
              <a:gd name="T105" fmla="*/ 2071 h 6827"/>
              <a:gd name="T106" fmla="*/ 4173 w 5324"/>
              <a:gd name="T107" fmla="*/ 2416 h 6827"/>
              <a:gd name="T108" fmla="*/ 4173 w 5324"/>
              <a:gd name="T109" fmla="*/ 3797 h 6827"/>
              <a:gd name="T110" fmla="*/ 4403 w 5324"/>
              <a:gd name="T111" fmla="*/ 3797 h 6827"/>
              <a:gd name="T112" fmla="*/ 4403 w 5324"/>
              <a:gd name="T113" fmla="*/ 2723 h 6827"/>
              <a:gd name="T114" fmla="*/ 4748 w 5324"/>
              <a:gd name="T115" fmla="*/ 2378 h 6827"/>
              <a:gd name="T116" fmla="*/ 5093 w 5324"/>
              <a:gd name="T117" fmla="*/ 2723 h 6827"/>
              <a:gd name="T118" fmla="*/ 5093 w 5324"/>
              <a:gd name="T119" fmla="*/ 5331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24" h="6827">
                <a:moveTo>
                  <a:pt x="4748" y="2148"/>
                </a:moveTo>
                <a:cubicBezTo>
                  <a:pt x="4611" y="2148"/>
                  <a:pt x="4485" y="2196"/>
                  <a:pt x="4386" y="2276"/>
                </a:cubicBezTo>
                <a:cubicBezTo>
                  <a:pt x="4323" y="2026"/>
                  <a:pt x="4097" y="1841"/>
                  <a:pt x="3828" y="1841"/>
                </a:cubicBezTo>
                <a:cubicBezTo>
                  <a:pt x="3699" y="1841"/>
                  <a:pt x="3579" y="1884"/>
                  <a:pt x="3483" y="1956"/>
                </a:cubicBezTo>
                <a:lnTo>
                  <a:pt x="3483" y="1956"/>
                </a:lnTo>
                <a:cubicBezTo>
                  <a:pt x="3483" y="1639"/>
                  <a:pt x="3225" y="1381"/>
                  <a:pt x="2907" y="1381"/>
                </a:cubicBezTo>
                <a:cubicBezTo>
                  <a:pt x="2778" y="1381"/>
                  <a:pt x="2659" y="1423"/>
                  <a:pt x="2562" y="1496"/>
                </a:cubicBezTo>
                <a:lnTo>
                  <a:pt x="2562" y="575"/>
                </a:lnTo>
                <a:cubicBezTo>
                  <a:pt x="2562" y="258"/>
                  <a:pt x="2304" y="0"/>
                  <a:pt x="1987" y="0"/>
                </a:cubicBezTo>
                <a:cubicBezTo>
                  <a:pt x="1670" y="0"/>
                  <a:pt x="1412" y="258"/>
                  <a:pt x="1412" y="575"/>
                </a:cubicBezTo>
                <a:lnTo>
                  <a:pt x="1412" y="3289"/>
                </a:lnTo>
                <a:lnTo>
                  <a:pt x="1071" y="2948"/>
                </a:lnTo>
                <a:cubicBezTo>
                  <a:pt x="836" y="2713"/>
                  <a:pt x="617" y="2703"/>
                  <a:pt x="475" y="2735"/>
                </a:cubicBezTo>
                <a:cubicBezTo>
                  <a:pt x="340" y="2767"/>
                  <a:pt x="251" y="2841"/>
                  <a:pt x="225" y="2865"/>
                </a:cubicBezTo>
                <a:cubicBezTo>
                  <a:pt x="69" y="2985"/>
                  <a:pt x="0" y="3149"/>
                  <a:pt x="33" y="3328"/>
                </a:cubicBezTo>
                <a:cubicBezTo>
                  <a:pt x="55" y="3452"/>
                  <a:pt x="118" y="3541"/>
                  <a:pt x="130" y="3558"/>
                </a:cubicBezTo>
                <a:lnTo>
                  <a:pt x="1412" y="5368"/>
                </a:lnTo>
                <a:cubicBezTo>
                  <a:pt x="1423" y="5751"/>
                  <a:pt x="1592" y="6113"/>
                  <a:pt x="1891" y="6391"/>
                </a:cubicBezTo>
                <a:cubicBezTo>
                  <a:pt x="2189" y="6668"/>
                  <a:pt x="2587" y="6827"/>
                  <a:pt x="2984" y="6827"/>
                </a:cubicBezTo>
                <a:lnTo>
                  <a:pt x="3905" y="6827"/>
                </a:lnTo>
                <a:cubicBezTo>
                  <a:pt x="4301" y="6827"/>
                  <a:pt x="4664" y="6670"/>
                  <a:pt x="4927" y="6385"/>
                </a:cubicBezTo>
                <a:cubicBezTo>
                  <a:pt x="5183" y="6108"/>
                  <a:pt x="5324" y="5734"/>
                  <a:pt x="5324" y="5331"/>
                </a:cubicBezTo>
                <a:lnTo>
                  <a:pt x="5324" y="2723"/>
                </a:lnTo>
                <a:cubicBezTo>
                  <a:pt x="5324" y="2406"/>
                  <a:pt x="5066" y="2148"/>
                  <a:pt x="4748" y="2148"/>
                </a:cubicBezTo>
                <a:close/>
                <a:moveTo>
                  <a:pt x="5093" y="5331"/>
                </a:moveTo>
                <a:lnTo>
                  <a:pt x="5093" y="5331"/>
                </a:lnTo>
                <a:cubicBezTo>
                  <a:pt x="5093" y="6052"/>
                  <a:pt x="4582" y="6596"/>
                  <a:pt x="3905" y="6596"/>
                </a:cubicBezTo>
                <a:lnTo>
                  <a:pt x="2984" y="6596"/>
                </a:lnTo>
                <a:cubicBezTo>
                  <a:pt x="2645" y="6596"/>
                  <a:pt x="2304" y="6460"/>
                  <a:pt x="2048" y="6223"/>
                </a:cubicBezTo>
                <a:cubicBezTo>
                  <a:pt x="1786" y="5980"/>
                  <a:pt x="1642" y="5663"/>
                  <a:pt x="1642" y="5331"/>
                </a:cubicBezTo>
                <a:lnTo>
                  <a:pt x="1642" y="5294"/>
                </a:lnTo>
                <a:lnTo>
                  <a:pt x="317" y="3423"/>
                </a:lnTo>
                <a:lnTo>
                  <a:pt x="315" y="3421"/>
                </a:lnTo>
                <a:cubicBezTo>
                  <a:pt x="315" y="3420"/>
                  <a:pt x="273" y="3363"/>
                  <a:pt x="260" y="3287"/>
                </a:cubicBezTo>
                <a:cubicBezTo>
                  <a:pt x="242" y="3191"/>
                  <a:pt x="277" y="3114"/>
                  <a:pt x="369" y="3045"/>
                </a:cubicBezTo>
                <a:lnTo>
                  <a:pt x="375" y="3040"/>
                </a:lnTo>
                <a:lnTo>
                  <a:pt x="381" y="3035"/>
                </a:lnTo>
                <a:cubicBezTo>
                  <a:pt x="382" y="3034"/>
                  <a:pt x="438" y="2980"/>
                  <a:pt x="527" y="2960"/>
                </a:cubicBezTo>
                <a:cubicBezTo>
                  <a:pt x="549" y="2955"/>
                  <a:pt x="572" y="2952"/>
                  <a:pt x="594" y="2952"/>
                </a:cubicBezTo>
                <a:cubicBezTo>
                  <a:pt x="697" y="2952"/>
                  <a:pt x="803" y="3005"/>
                  <a:pt x="908" y="3111"/>
                </a:cubicBezTo>
                <a:lnTo>
                  <a:pt x="1642" y="3845"/>
                </a:lnTo>
                <a:lnTo>
                  <a:pt x="1642" y="575"/>
                </a:lnTo>
                <a:cubicBezTo>
                  <a:pt x="1642" y="385"/>
                  <a:pt x="1797" y="230"/>
                  <a:pt x="1987" y="230"/>
                </a:cubicBezTo>
                <a:cubicBezTo>
                  <a:pt x="2177" y="230"/>
                  <a:pt x="2332" y="385"/>
                  <a:pt x="2332" y="575"/>
                </a:cubicBezTo>
                <a:lnTo>
                  <a:pt x="2332" y="2876"/>
                </a:lnTo>
                <a:lnTo>
                  <a:pt x="2562" y="2876"/>
                </a:lnTo>
                <a:lnTo>
                  <a:pt x="2562" y="1956"/>
                </a:lnTo>
                <a:cubicBezTo>
                  <a:pt x="2562" y="1766"/>
                  <a:pt x="2717" y="1611"/>
                  <a:pt x="2907" y="1611"/>
                </a:cubicBezTo>
                <a:cubicBezTo>
                  <a:pt x="3098" y="1611"/>
                  <a:pt x="3253" y="1766"/>
                  <a:pt x="3253" y="1956"/>
                </a:cubicBezTo>
                <a:lnTo>
                  <a:pt x="3253" y="3337"/>
                </a:lnTo>
                <a:lnTo>
                  <a:pt x="3483" y="3337"/>
                </a:lnTo>
                <a:lnTo>
                  <a:pt x="3483" y="2416"/>
                </a:lnTo>
                <a:cubicBezTo>
                  <a:pt x="3483" y="2226"/>
                  <a:pt x="3638" y="2071"/>
                  <a:pt x="3828" y="2071"/>
                </a:cubicBezTo>
                <a:cubicBezTo>
                  <a:pt x="4018" y="2071"/>
                  <a:pt x="4173" y="2226"/>
                  <a:pt x="4173" y="2416"/>
                </a:cubicBezTo>
                <a:lnTo>
                  <a:pt x="4173" y="3797"/>
                </a:lnTo>
                <a:lnTo>
                  <a:pt x="4403" y="3797"/>
                </a:lnTo>
                <a:lnTo>
                  <a:pt x="4403" y="2723"/>
                </a:lnTo>
                <a:cubicBezTo>
                  <a:pt x="4403" y="2533"/>
                  <a:pt x="4558" y="2378"/>
                  <a:pt x="4748" y="2378"/>
                </a:cubicBezTo>
                <a:cubicBezTo>
                  <a:pt x="4939" y="2378"/>
                  <a:pt x="5093" y="2533"/>
                  <a:pt x="5093" y="2723"/>
                </a:cubicBezTo>
                <a:lnTo>
                  <a:pt x="5093" y="5331"/>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54253" y="2910810"/>
            <a:ext cx="4876800" cy="3657600"/>
          </a:xfrm>
          <a:prstGeom prst="rect">
            <a:avLst/>
          </a:prstGeom>
        </p:spPr>
      </p:pic>
    </p:spTree>
    <p:custDataLst>
      <p:tags r:id="rId1"/>
    </p:custDataLst>
    <p:extLst>
      <p:ext uri="{BB962C8B-B14F-4D97-AF65-F5344CB8AC3E}">
        <p14:creationId xmlns:p14="http://schemas.microsoft.com/office/powerpoint/2010/main" val="955359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140761" y="1480883"/>
            <a:ext cx="7832101" cy="705258"/>
          </a:xfrm>
          <a:prstGeom prst="rect">
            <a:avLst/>
          </a:prstGeom>
        </p:spPr>
        <p:txBody>
          <a:bodyPr wrap="square">
            <a:spAutoFit/>
          </a:bodyPr>
          <a:lstStyle/>
          <a:p>
            <a:pPr algn="ctr">
              <a:lnSpc>
                <a:spcPct val="150000"/>
              </a:lnSpc>
              <a:spcAft>
                <a:spcPts val="800"/>
              </a:spcAft>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Support voice, text, and QR Code Scan annotations, helping to improve inspection efficiency and productivity.</a:t>
            </a:r>
            <a:endPar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11" name="图片 10"/>
          <p:cNvPicPr>
            <a:picLocks noChangeAspect="1"/>
          </p:cNvPicPr>
          <p:nvPr/>
        </p:nvPicPr>
        <p:blipFill>
          <a:blip r:embed="rId3"/>
          <a:stretch>
            <a:fillRect/>
          </a:stretch>
        </p:blipFill>
        <p:spPr>
          <a:xfrm>
            <a:off x="424045" y="2812175"/>
            <a:ext cx="6917282" cy="2900080"/>
          </a:xfrm>
          <a:prstGeom prst="rect">
            <a:avLst/>
          </a:prstGeom>
        </p:spPr>
      </p:pic>
      <p:sp>
        <p:nvSpPr>
          <p:cNvPr id="12" name="文本框 11"/>
          <p:cNvSpPr txBox="1"/>
          <p:nvPr/>
        </p:nvSpPr>
        <p:spPr>
          <a:xfrm>
            <a:off x="265643" y="413531"/>
            <a:ext cx="7020641" cy="754694"/>
          </a:xfrm>
          <a:prstGeom prst="rect">
            <a:avLst/>
          </a:prstGeom>
          <a:noFill/>
        </p:spPr>
        <p:txBody>
          <a:bodyPr wrap="none" rtlCol="0">
            <a:spAutoFit/>
          </a:bodyPr>
          <a:lstStyle/>
          <a:p>
            <a:pPr lvl="0" algn="ctr">
              <a:lnSpc>
                <a:spcPct val="150000"/>
              </a:lnSpc>
              <a:spcAft>
                <a:spcPts val="800"/>
              </a:spcAft>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 Series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Complete Image Annotations </a:t>
            </a:r>
          </a:p>
        </p:txBody>
      </p:sp>
      <p:pic>
        <p:nvPicPr>
          <p:cNvPr id="5" name="图片 4"/>
          <p:cNvPicPr>
            <a:picLocks noChangeAspect="1"/>
          </p:cNvPicPr>
          <p:nvPr/>
        </p:nvPicPr>
        <p:blipFill>
          <a:blip r:embed="rId4"/>
          <a:stretch>
            <a:fillRect/>
          </a:stretch>
        </p:blipFill>
        <p:spPr>
          <a:xfrm>
            <a:off x="7415077" y="2813172"/>
            <a:ext cx="4102667" cy="2908360"/>
          </a:xfrm>
          <a:prstGeom prst="rect">
            <a:avLst/>
          </a:prstGeom>
        </p:spPr>
      </p:pic>
    </p:spTree>
    <p:extLst>
      <p:ext uri="{BB962C8B-B14F-4D97-AF65-F5344CB8AC3E}">
        <p14:creationId xmlns:p14="http://schemas.microsoft.com/office/powerpoint/2010/main" val="3986869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179950" y="1488173"/>
            <a:ext cx="7832101" cy="377411"/>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800"/>
              </a:spcAft>
              <a:buClrTx/>
              <a:buSzTx/>
              <a:buFontTx/>
              <a:buNone/>
              <a:tabLst/>
              <a:defRPr/>
            </a:pPr>
            <a:r>
              <a:rPr kumimoji="0" lang="en-US" altLang="zh-CN" sz="1400" b="0" i="0" u="none" strike="noStrike" kern="1200" cap="none" spc="0" normalizeH="0" baseline="0" noProof="0" dirty="0">
                <a:ln>
                  <a:noFill/>
                </a:ln>
                <a:solidFill>
                  <a:srgbClr val="333333">
                    <a:alpha val="80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The Laser Pointer helps show the position of the center point on actual object.</a:t>
            </a: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5106" y="2357943"/>
            <a:ext cx="5141363" cy="3427575"/>
          </a:xfrm>
          <a:prstGeom prst="rect">
            <a:avLst/>
          </a:prstGeom>
          <a:effectLst>
            <a:outerShdw blurRad="50800" dist="38100" dir="2700000" algn="tl" rotWithShape="0">
              <a:prstClr val="black">
                <a:alpha val="40000"/>
              </a:prstClr>
            </a:outerShdw>
          </a:effectLst>
        </p:spPr>
      </p:pic>
      <p:pic>
        <p:nvPicPr>
          <p:cNvPr id="7" name="图片 6"/>
          <p:cNvPicPr>
            <a:picLocks noChangeAspect="1"/>
          </p:cNvPicPr>
          <p:nvPr/>
        </p:nvPicPr>
        <p:blipFill>
          <a:blip r:embed="rId4" cstate="print">
            <a:clrChange>
              <a:clrFrom>
                <a:srgbClr val="E2E2DA"/>
              </a:clrFrom>
              <a:clrTo>
                <a:srgbClr val="E2E2DA">
                  <a:alpha val="0"/>
                </a:srgbClr>
              </a:clrTo>
            </a:clrChange>
            <a:extLst>
              <a:ext uri="{28A0092B-C50C-407E-A947-70E740481C1C}">
                <a14:useLocalDpi xmlns:a14="http://schemas.microsoft.com/office/drawing/2010/main" val="0"/>
              </a:ext>
            </a:extLst>
          </a:blip>
          <a:stretch>
            <a:fillRect/>
          </a:stretch>
        </p:blipFill>
        <p:spPr>
          <a:xfrm rot="167208">
            <a:off x="7029724" y="1809938"/>
            <a:ext cx="3936256" cy="5248341"/>
          </a:xfrm>
          <a:prstGeom prst="rect">
            <a:avLst/>
          </a:prstGeom>
        </p:spPr>
      </p:pic>
      <p:cxnSp>
        <p:nvCxnSpPr>
          <p:cNvPr id="9" name="直接连接符 8"/>
          <p:cNvCxnSpPr/>
          <p:nvPr/>
        </p:nvCxnSpPr>
        <p:spPr>
          <a:xfrm flipH="1">
            <a:off x="2333625" y="3948113"/>
            <a:ext cx="1533525" cy="390525"/>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sp>
        <p:nvSpPr>
          <p:cNvPr id="10" name="文本框 9"/>
          <p:cNvSpPr txBox="1"/>
          <p:nvPr/>
        </p:nvSpPr>
        <p:spPr>
          <a:xfrm>
            <a:off x="341928" y="518287"/>
            <a:ext cx="4282583"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 Series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Laser Pointer </a:t>
            </a:r>
          </a:p>
        </p:txBody>
      </p:sp>
    </p:spTree>
    <p:extLst>
      <p:ext uri="{BB962C8B-B14F-4D97-AF65-F5344CB8AC3E}">
        <p14:creationId xmlns:p14="http://schemas.microsoft.com/office/powerpoint/2010/main" val="1699480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124532" y="1482599"/>
            <a:ext cx="7832101" cy="700576"/>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800"/>
              </a:spcAft>
              <a:buClrTx/>
              <a:buSzTx/>
              <a:buFontTx/>
              <a:buNone/>
              <a:tabLst/>
              <a:defRPr/>
            </a:pPr>
            <a:r>
              <a:rPr kumimoji="0" lang="en-US" altLang="zh-CN" sz="1400" b="0" i="0" u="none" strike="noStrike" kern="1200" cap="none" spc="0" normalizeH="0" baseline="0" noProof="0" dirty="0">
                <a:ln>
                  <a:noFill/>
                </a:ln>
                <a:solidFill>
                  <a:srgbClr val="333333">
                    <a:alpha val="80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Includes </a:t>
            </a:r>
            <a:r>
              <a:rPr kumimoji="0" lang="en-US" altLang="zh-CN" sz="1400" b="1" i="0" u="none" strike="noStrike" kern="1200" cap="none" spc="0" normalizeH="0" baseline="0" noProof="0" dirty="0">
                <a:ln>
                  <a:noFill/>
                </a:ln>
                <a:solidFill>
                  <a:srgbClr val="FF0000">
                    <a:alpha val="80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2</a:t>
            </a:r>
            <a:r>
              <a:rPr kumimoji="0" lang="en-US" altLang="zh-CN" sz="1400" b="0" i="0" u="none" strike="noStrike" kern="1200" cap="none" spc="0" normalizeH="0" baseline="0" noProof="0" dirty="0">
                <a:ln>
                  <a:noFill/>
                </a:ln>
                <a:solidFill>
                  <a:srgbClr val="333333">
                    <a:alpha val="80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 interchangeable Li-ion batteries and a dual bay charger to provide you with </a:t>
            </a:r>
            <a:r>
              <a:rPr kumimoji="0" lang="en-US" altLang="zh-CN" sz="1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up to 12 hours </a:t>
            </a:r>
            <a:r>
              <a:rPr kumimoji="0" lang="en-US" altLang="zh-CN" sz="1400" b="0" i="0" u="none" strike="noStrike" kern="1200" cap="none" spc="0" normalizeH="0" baseline="0" noProof="0" dirty="0">
                <a:ln>
                  <a:noFill/>
                </a:ln>
                <a:solidFill>
                  <a:srgbClr val="333333">
                    <a:alpha val="80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of operation.  You can stay powered up for even the longest inspections.</a:t>
            </a:r>
          </a:p>
        </p:txBody>
      </p:sp>
      <p:grpSp>
        <p:nvGrpSpPr>
          <p:cNvPr id="2" name="组合 1"/>
          <p:cNvGrpSpPr/>
          <p:nvPr/>
        </p:nvGrpSpPr>
        <p:grpSpPr>
          <a:xfrm>
            <a:off x="634093" y="2612383"/>
            <a:ext cx="10923815" cy="3436610"/>
            <a:chOff x="648879" y="2786849"/>
            <a:chExt cx="11343553" cy="3734027"/>
          </a:xfrm>
        </p:grpSpPr>
        <p:sp>
          <p:nvSpPr>
            <p:cNvPr id="13" name="圆角矩形 12"/>
            <p:cNvSpPr/>
            <p:nvPr/>
          </p:nvSpPr>
          <p:spPr>
            <a:xfrm>
              <a:off x="9197095" y="2786849"/>
              <a:ext cx="2795337" cy="3427575"/>
            </a:xfrm>
            <a:prstGeom prst="roundRect">
              <a:avLst>
                <a:gd name="adj" fmla="val 7628"/>
              </a:avLst>
            </a:prstGeom>
            <a:solidFill>
              <a:schemeClr val="bg1">
                <a:lumMod val="9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13"/>
            <p:cNvSpPr/>
            <p:nvPr/>
          </p:nvSpPr>
          <p:spPr>
            <a:xfrm>
              <a:off x="9425625" y="2941070"/>
              <a:ext cx="2566807" cy="80259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4</a:t>
              </a:r>
              <a:r>
                <a:rPr kumimoji="0" 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 International Use Plugs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 (US/EU/UK/AU) for Power Supply</a:t>
              </a:r>
            </a:p>
          </p:txBody>
        </p:sp>
        <p:sp>
          <p:nvSpPr>
            <p:cNvPr id="12" name="圆角矩形 11"/>
            <p:cNvSpPr/>
            <p:nvPr/>
          </p:nvSpPr>
          <p:spPr>
            <a:xfrm>
              <a:off x="6096000" y="2786849"/>
              <a:ext cx="2795337" cy="3427575"/>
            </a:xfrm>
            <a:prstGeom prst="roundRect">
              <a:avLst>
                <a:gd name="adj" fmla="val 7628"/>
              </a:avLst>
            </a:prstGeom>
            <a:solidFill>
              <a:schemeClr val="bg1">
                <a:lumMod val="9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8879" y="2786849"/>
              <a:ext cx="5141363" cy="3427575"/>
            </a:xfrm>
            <a:prstGeom prst="rect">
              <a:avLst/>
            </a:prstGeom>
            <a:effectLst>
              <a:outerShdw blurRad="50800" dist="38100" dir="2700000" algn="tl" rotWithShape="0">
                <a:prstClr val="black">
                  <a:alpha val="40000"/>
                </a:prstClr>
              </a:outerShdw>
            </a:effectLst>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279860">
              <a:off x="9451090" y="3698829"/>
              <a:ext cx="2463893" cy="2463893"/>
            </a:xfrm>
            <a:prstGeom prst="rect">
              <a:avLst/>
            </a:prstGeom>
          </p:spPr>
        </p:pic>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90242" y="3467276"/>
              <a:ext cx="2440698" cy="2440698"/>
            </a:xfrm>
            <a:prstGeom prst="rect">
              <a:avLst/>
            </a:prstGeom>
          </p:spPr>
        </p:pic>
        <p:pic>
          <p:nvPicPr>
            <p:cNvPr id="9" name="图片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41543" y="4080178"/>
              <a:ext cx="2440698" cy="2440698"/>
            </a:xfrm>
            <a:prstGeom prst="rect">
              <a:avLst/>
            </a:prstGeom>
          </p:spPr>
        </p:pic>
        <p:sp>
          <p:nvSpPr>
            <p:cNvPr id="11" name="矩形 10"/>
            <p:cNvSpPr/>
            <p:nvPr/>
          </p:nvSpPr>
          <p:spPr>
            <a:xfrm>
              <a:off x="6324531" y="2941070"/>
              <a:ext cx="2460372" cy="902915"/>
            </a:xfrm>
            <a:prstGeom prst="rect">
              <a:avLst/>
            </a:prstGeom>
          </p:spPr>
          <p:txBody>
            <a:bodyPr wrap="square">
              <a:spAutoFit/>
            </a:bodyPr>
            <a:lstStyle/>
            <a:p>
              <a:pPr lvl="0">
                <a:defRPr/>
              </a:pPr>
              <a:r>
                <a:rPr kumimoji="0" lang="en-US" sz="16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2</a:t>
              </a:r>
              <a:r>
                <a:rPr kumimoji="0" 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 </a:t>
              </a:r>
              <a:r>
                <a:rPr lang="en-US" sz="1600" b="1"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Interchangeable </a:t>
              </a:r>
              <a:r>
                <a:rPr kumimoji="0" 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and Rechargeable Li-ion Batteries </a:t>
              </a:r>
              <a:endParaRPr kumimoji="0" lang="en-US" sz="1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aphicFrame>
        <p:nvGraphicFramePr>
          <p:cNvPr id="17" name="表格 16"/>
          <p:cNvGraphicFramePr>
            <a:graphicFrameLocks noGrp="1"/>
          </p:cNvGraphicFramePr>
          <p:nvPr>
            <p:extLst>
              <p:ext uri="{D42A27DB-BD31-4B8C-83A1-F6EECF244321}">
                <p14:modId xmlns:p14="http://schemas.microsoft.com/office/powerpoint/2010/main" val="3620334234"/>
              </p:ext>
            </p:extLst>
          </p:nvPr>
        </p:nvGraphicFramePr>
        <p:xfrm>
          <a:off x="634090" y="5913577"/>
          <a:ext cx="10822035" cy="705593"/>
        </p:xfrm>
        <a:graphic>
          <a:graphicData uri="http://schemas.openxmlformats.org/drawingml/2006/table">
            <a:tbl>
              <a:tblPr firstRow="1" bandRow="1">
                <a:tableStyleId>{5C22544A-7EE6-4342-B048-85BDC9FD1C3A}</a:tableStyleId>
              </a:tblPr>
              <a:tblGrid>
                <a:gridCol w="1546005">
                  <a:extLst>
                    <a:ext uri="{9D8B030D-6E8A-4147-A177-3AD203B41FA5}">
                      <a16:colId xmlns:a16="http://schemas.microsoft.com/office/drawing/2014/main" val="59576579"/>
                    </a:ext>
                  </a:extLst>
                </a:gridCol>
                <a:gridCol w="1546005">
                  <a:extLst>
                    <a:ext uri="{9D8B030D-6E8A-4147-A177-3AD203B41FA5}">
                      <a16:colId xmlns:a16="http://schemas.microsoft.com/office/drawing/2014/main" val="1854511727"/>
                    </a:ext>
                  </a:extLst>
                </a:gridCol>
                <a:gridCol w="1546005">
                  <a:extLst>
                    <a:ext uri="{9D8B030D-6E8A-4147-A177-3AD203B41FA5}">
                      <a16:colId xmlns:a16="http://schemas.microsoft.com/office/drawing/2014/main" val="2963413023"/>
                    </a:ext>
                  </a:extLst>
                </a:gridCol>
                <a:gridCol w="1546005">
                  <a:extLst>
                    <a:ext uri="{9D8B030D-6E8A-4147-A177-3AD203B41FA5}">
                      <a16:colId xmlns:a16="http://schemas.microsoft.com/office/drawing/2014/main" val="3744149025"/>
                    </a:ext>
                  </a:extLst>
                </a:gridCol>
                <a:gridCol w="1546005">
                  <a:extLst>
                    <a:ext uri="{9D8B030D-6E8A-4147-A177-3AD203B41FA5}">
                      <a16:colId xmlns:a16="http://schemas.microsoft.com/office/drawing/2014/main" val="3577094139"/>
                    </a:ext>
                  </a:extLst>
                </a:gridCol>
                <a:gridCol w="1546005">
                  <a:extLst>
                    <a:ext uri="{9D8B030D-6E8A-4147-A177-3AD203B41FA5}">
                      <a16:colId xmlns:a16="http://schemas.microsoft.com/office/drawing/2014/main" val="2644500727"/>
                    </a:ext>
                  </a:extLst>
                </a:gridCol>
                <a:gridCol w="1546005">
                  <a:extLst>
                    <a:ext uri="{9D8B030D-6E8A-4147-A177-3AD203B41FA5}">
                      <a16:colId xmlns:a16="http://schemas.microsoft.com/office/drawing/2014/main" val="1657482348"/>
                    </a:ext>
                  </a:extLst>
                </a:gridCol>
              </a:tblGrid>
              <a:tr h="4507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Basic Parameters</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M11</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M11W</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M20W</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err="1">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M20</a:t>
                      </a:r>
                      <a:endParaRPr kumimoji="0" lang="en-US" sz="1200" b="1" i="0" u="none" strike="noStrike" kern="1200" cap="none" spc="0" normalizeH="0" baseline="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M30</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M60</a:t>
                      </a:r>
                    </a:p>
                  </a:txBody>
                  <a:tcPr marL="108000" marR="108000" marT="36000" marB="36000" anchor="ctr">
                    <a:gradFill>
                      <a:gsLst>
                        <a:gs pos="5000">
                          <a:srgbClr val="EA592D"/>
                        </a:gs>
                        <a:gs pos="100000">
                          <a:srgbClr val="DF2771"/>
                        </a:gs>
                      </a:gsLst>
                      <a:lin ang="13800000" scaled="0"/>
                    </a:gradFill>
                  </a:tcPr>
                </a:tc>
                <a:extLst>
                  <a:ext uri="{0D108BD9-81ED-4DB2-BD59-A6C34878D82A}">
                    <a16:rowId xmlns:a16="http://schemas.microsoft.com/office/drawing/2014/main" val="3933600336"/>
                  </a:ext>
                </a:extLst>
              </a:tr>
              <a:tr h="251499">
                <a:tc>
                  <a:txBody>
                    <a:bodyPr/>
                    <a:lstStyle/>
                    <a:p>
                      <a:r>
                        <a:rPr lang="en-US" altLang="zh-CN" sz="1200"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rPr>
                        <a:t>Battery Life</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rPr>
                        <a:t>6 hours x</a:t>
                      </a:r>
                      <a:r>
                        <a:rPr lang="zh-CN" altLang="en-US" sz="120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rPr>
                        <a:t> </a:t>
                      </a:r>
                      <a:r>
                        <a:rPr lang="en-US" altLang="zh-CN" sz="120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rPr>
                        <a:t>2</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rPr>
                        <a:t>6 hours x</a:t>
                      </a:r>
                      <a:r>
                        <a:rPr lang="zh-CN" altLang="en-US" sz="120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rPr>
                        <a:t> </a:t>
                      </a:r>
                      <a:r>
                        <a:rPr lang="en-US" altLang="zh-CN" sz="120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rPr>
                        <a:t>2</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rPr>
                        <a:t>6 hours x</a:t>
                      </a:r>
                      <a:r>
                        <a:rPr lang="zh-CN" altLang="en-US" sz="120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rPr>
                        <a:t> </a:t>
                      </a:r>
                      <a:r>
                        <a:rPr lang="en-US" altLang="zh-CN" sz="120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rPr>
                        <a:t>2</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rPr>
                        <a:t>6 hours x</a:t>
                      </a:r>
                      <a:r>
                        <a:rPr lang="zh-CN" altLang="en-US" sz="120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rPr>
                        <a:t> </a:t>
                      </a:r>
                      <a:r>
                        <a:rPr lang="en-US" altLang="zh-CN" sz="120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rPr>
                        <a:t>2</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rPr>
                        <a:t>4 hours x 2</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rPr>
                        <a:t>4 hours x 2</a:t>
                      </a:r>
                    </a:p>
                  </a:txBody>
                  <a:tcPr marL="108000" marR="108000" marT="36000" marB="36000" anchor="ctr">
                    <a:solidFill>
                      <a:schemeClr val="bg1">
                        <a:lumMod val="95000"/>
                      </a:schemeClr>
                    </a:solidFill>
                  </a:tcPr>
                </a:tc>
                <a:extLst>
                  <a:ext uri="{0D108BD9-81ED-4DB2-BD59-A6C34878D82A}">
                    <a16:rowId xmlns:a16="http://schemas.microsoft.com/office/drawing/2014/main" val="2647955684"/>
                  </a:ext>
                </a:extLst>
              </a:tr>
            </a:tbl>
          </a:graphicData>
        </a:graphic>
      </p:graphicFrame>
      <p:sp>
        <p:nvSpPr>
          <p:cNvPr id="15" name="文本框 14"/>
          <p:cNvSpPr txBox="1"/>
          <p:nvPr/>
        </p:nvSpPr>
        <p:spPr>
          <a:xfrm>
            <a:off x="272112" y="496746"/>
            <a:ext cx="7368492"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 Series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Interchangeable Battery System</a:t>
            </a:r>
          </a:p>
        </p:txBody>
      </p:sp>
    </p:spTree>
    <p:extLst>
      <p:ext uri="{BB962C8B-B14F-4D97-AF65-F5344CB8AC3E}">
        <p14:creationId xmlns:p14="http://schemas.microsoft.com/office/powerpoint/2010/main" val="532794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031584" y="1444807"/>
            <a:ext cx="9375007" cy="369332"/>
          </a:xfrm>
          <a:prstGeom prst="rect">
            <a:avLst/>
          </a:prstGeom>
        </p:spPr>
        <p:txBody>
          <a:bodyPr wrap="square">
            <a:spAutoFit/>
          </a:bodyPr>
          <a:lstStyle/>
          <a:p>
            <a:r>
              <a:rPr lang="en-US" altLang="zh-CN" b="1" dirty="0">
                <a:solidFill>
                  <a:srgbClr val="000000"/>
                </a:solidFill>
                <a:latin typeface="Calibri" panose="020F0502020204030204" pitchFamily="34" charset="0"/>
              </a:rPr>
              <a:t>Provide 3 ways to download images (Visual &amp; Thermal) off of the camera for reporting</a:t>
            </a:r>
            <a:endParaRPr lang="zh-CN" altLang="en-US" b="1" dirty="0"/>
          </a:p>
        </p:txBody>
      </p:sp>
      <p:sp>
        <p:nvSpPr>
          <p:cNvPr id="7" name="矩形 6"/>
          <p:cNvSpPr/>
          <p:nvPr/>
        </p:nvSpPr>
        <p:spPr>
          <a:xfrm>
            <a:off x="901806" y="2189144"/>
            <a:ext cx="6096000" cy="369332"/>
          </a:xfrm>
          <a:prstGeom prst="rect">
            <a:avLst/>
          </a:prstGeom>
        </p:spPr>
        <p:txBody>
          <a:bodyPr>
            <a:spAutoFit/>
          </a:bodyPr>
          <a:lstStyle/>
          <a:p>
            <a:pPr marL="342900" lvl="0" indent="-342900">
              <a:spcAft>
                <a:spcPts val="0"/>
              </a:spcAft>
              <a:buFont typeface="Symbol" panose="05050102010706020507" pitchFamily="18" charset="2"/>
              <a:buChar char=""/>
            </a:pPr>
            <a:r>
              <a:rPr lang="en-US" altLang="zh-CN" dirty="0">
                <a:solidFill>
                  <a:srgbClr val="000000"/>
                </a:solidFill>
                <a:latin typeface="Calibri" panose="020F0502020204030204" pitchFamily="34" charset="0"/>
              </a:rPr>
              <a:t>Wireless via the HIKMICRO Viewer app</a:t>
            </a:r>
            <a:endParaRPr lang="zh-CN" altLang="zh-CN" dirty="0">
              <a:latin typeface="Calibri" panose="020F0502020204030204" pitchFamily="34" charset="0"/>
            </a:endParaRPr>
          </a:p>
        </p:txBody>
      </p:sp>
      <p:sp>
        <p:nvSpPr>
          <p:cNvPr id="9" name="矩形 8"/>
          <p:cNvSpPr/>
          <p:nvPr/>
        </p:nvSpPr>
        <p:spPr>
          <a:xfrm>
            <a:off x="5706029" y="2189144"/>
            <a:ext cx="6096000" cy="369332"/>
          </a:xfrm>
          <a:prstGeom prst="rect">
            <a:avLst/>
          </a:prstGeom>
        </p:spPr>
        <p:txBody>
          <a:bodyPr>
            <a:spAutoFit/>
          </a:bodyPr>
          <a:lstStyle/>
          <a:p>
            <a:pPr marL="342900" lvl="0" indent="-342900">
              <a:spcAft>
                <a:spcPts val="0"/>
              </a:spcAft>
              <a:buFont typeface="Symbol" panose="05050102010706020507" pitchFamily="18" charset="2"/>
              <a:buChar char=""/>
            </a:pPr>
            <a:r>
              <a:rPr lang="en-US" altLang="zh-CN" dirty="0">
                <a:solidFill>
                  <a:srgbClr val="000000"/>
                </a:solidFill>
                <a:latin typeface="Calibri" panose="020F0502020204030204" pitchFamily="34" charset="0"/>
              </a:rPr>
              <a:t>USB cable to computer</a:t>
            </a:r>
            <a:endParaRPr lang="zh-CN" altLang="zh-CN" dirty="0">
              <a:latin typeface="Calibri" panose="020F0502020204030204" pitchFamily="34" charset="0"/>
            </a:endParaRPr>
          </a:p>
        </p:txBody>
      </p:sp>
      <p:sp>
        <p:nvSpPr>
          <p:cNvPr id="12" name="矩形 11"/>
          <p:cNvSpPr/>
          <p:nvPr/>
        </p:nvSpPr>
        <p:spPr>
          <a:xfrm>
            <a:off x="9017980" y="2189144"/>
            <a:ext cx="2076979" cy="369332"/>
          </a:xfrm>
          <a:prstGeom prst="rect">
            <a:avLst/>
          </a:prstGeom>
        </p:spPr>
        <p:txBody>
          <a:bodyPr wrap="none">
            <a:spAutoFit/>
          </a:bodyPr>
          <a:lstStyle/>
          <a:p>
            <a:pPr marL="342900" lvl="0" indent="-342900">
              <a:spcAft>
                <a:spcPts val="0"/>
              </a:spcAft>
              <a:buFont typeface="Symbol" panose="05050102010706020507" pitchFamily="18" charset="2"/>
              <a:buChar char=""/>
            </a:pPr>
            <a:r>
              <a:rPr lang="en-US" altLang="zh-CN" dirty="0">
                <a:solidFill>
                  <a:srgbClr val="000000"/>
                </a:solidFill>
                <a:latin typeface="Calibri" panose="020F0502020204030204" pitchFamily="34" charset="0"/>
              </a:rPr>
              <a:t>Remove SD Card</a:t>
            </a:r>
            <a:endParaRPr lang="zh-CN" altLang="zh-CN" dirty="0">
              <a:latin typeface="Calibri" panose="020F0502020204030204" pitchFamily="34" charset="0"/>
            </a:endParaRPr>
          </a:p>
        </p:txBody>
      </p:sp>
      <p:grpSp>
        <p:nvGrpSpPr>
          <p:cNvPr id="36" name="组合 35"/>
          <p:cNvGrpSpPr/>
          <p:nvPr/>
        </p:nvGrpSpPr>
        <p:grpSpPr>
          <a:xfrm>
            <a:off x="6180488" y="3009354"/>
            <a:ext cx="4690784" cy="3508400"/>
            <a:chOff x="6472719" y="3028208"/>
            <a:chExt cx="4690784" cy="3508400"/>
          </a:xfrm>
        </p:grpSpPr>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9138" y="3987501"/>
              <a:ext cx="2918477" cy="2549107"/>
            </a:xfrm>
            <a:prstGeom prst="rect">
              <a:avLst/>
            </a:prstGeom>
          </p:spPr>
        </p:pic>
        <p:pic>
          <p:nvPicPr>
            <p:cNvPr id="2050" name="Picture 2" descr="https://images.samsung.com/is/image/samsung/in-cable-combo-dg930-ep-dg930ibegin-frontblack-119451395?$730_584_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2719" y="3028208"/>
              <a:ext cx="2241740" cy="1793393"/>
            </a:xfrm>
            <a:prstGeom prst="rect">
              <a:avLst/>
            </a:prstGeom>
            <a:noFill/>
            <a:extLst>
              <a:ext uri="{909E8E84-426E-40DD-AFC4-6F175D3DCCD1}">
                <a14:hiddenFill xmlns:a14="http://schemas.microsoft.com/office/drawing/2010/main">
                  <a:solidFill>
                    <a:srgbClr val="FFFFFF"/>
                  </a:solidFill>
                </a14:hiddenFill>
              </a:ext>
            </a:extLst>
          </p:spPr>
        </p:pic>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10012" y="3286407"/>
              <a:ext cx="1053491" cy="1053491"/>
            </a:xfrm>
            <a:prstGeom prst="rect">
              <a:avLst/>
            </a:prstGeom>
          </p:spPr>
        </p:pic>
        <p:sp>
          <p:nvSpPr>
            <p:cNvPr id="15" name="弧形 14"/>
            <p:cNvSpPr/>
            <p:nvPr/>
          </p:nvSpPr>
          <p:spPr>
            <a:xfrm rot="11760975">
              <a:off x="7449054" y="4501659"/>
              <a:ext cx="2618072" cy="1520792"/>
            </a:xfrm>
            <a:prstGeom prst="arc">
              <a:avLst>
                <a:gd name="adj1" fmla="val 16048009"/>
                <a:gd name="adj2" fmla="val 614719"/>
              </a:avLst>
            </a:prstGeom>
            <a:ln w="28575">
              <a:solidFill>
                <a:srgbClr val="E95335"/>
              </a:solidFill>
              <a:prstDash val="sysDash"/>
            </a:ln>
          </p:spPr>
          <p:style>
            <a:lnRef idx="3">
              <a:schemeClr val="dk1"/>
            </a:lnRef>
            <a:fillRef idx="0">
              <a:schemeClr val="dk1"/>
            </a:fillRef>
            <a:effectRef idx="2">
              <a:schemeClr val="dk1"/>
            </a:effectRef>
            <a:fontRef idx="minor">
              <a:schemeClr val="tx1"/>
            </a:fontRef>
          </p:style>
          <p:txBody>
            <a:bodyPr rtlCol="0" anchor="ctr"/>
            <a:lstStyle/>
            <a:p>
              <a:pPr algn="ctr"/>
              <a:endParaRPr lang="zh-CN" altLang="en-US" b="1"/>
            </a:p>
          </p:txBody>
        </p:sp>
        <p:sp>
          <p:nvSpPr>
            <p:cNvPr id="16" name="弧形 15"/>
            <p:cNvSpPr/>
            <p:nvPr/>
          </p:nvSpPr>
          <p:spPr>
            <a:xfrm rot="3523321">
              <a:off x="9638601" y="3955783"/>
              <a:ext cx="1027332" cy="1619761"/>
            </a:xfrm>
            <a:prstGeom prst="arc">
              <a:avLst/>
            </a:prstGeom>
            <a:ln w="38100">
              <a:solidFill>
                <a:srgbClr val="E95335"/>
              </a:solidFill>
              <a:prstDash val="sysDot"/>
            </a:ln>
          </p:spPr>
          <p:style>
            <a:lnRef idx="3">
              <a:schemeClr val="dk1"/>
            </a:lnRef>
            <a:fillRef idx="0">
              <a:schemeClr val="dk1"/>
            </a:fillRef>
            <a:effectRef idx="2">
              <a:schemeClr val="dk1"/>
            </a:effectRef>
            <a:fontRef idx="minor">
              <a:schemeClr val="tx1"/>
            </a:fontRef>
          </p:style>
          <p:txBody>
            <a:bodyPr rtlCol="0" anchor="ctr"/>
            <a:lstStyle/>
            <a:p>
              <a:pPr algn="ctr"/>
              <a:endParaRPr lang="zh-CN" altLang="en-US" b="1"/>
            </a:p>
          </p:txBody>
        </p:sp>
        <p:cxnSp>
          <p:nvCxnSpPr>
            <p:cNvPr id="18" name="直接连接符 17"/>
            <p:cNvCxnSpPr/>
            <p:nvPr/>
          </p:nvCxnSpPr>
          <p:spPr>
            <a:xfrm flipH="1">
              <a:off x="10399907" y="5033434"/>
              <a:ext cx="47431" cy="181823"/>
            </a:xfrm>
            <a:prstGeom prst="line">
              <a:avLst/>
            </a:prstGeom>
            <a:ln>
              <a:solidFill>
                <a:srgbClr val="E95335"/>
              </a:solidFill>
            </a:ln>
          </p:spPr>
          <p:style>
            <a:lnRef idx="3">
              <a:schemeClr val="dk1"/>
            </a:lnRef>
            <a:fillRef idx="0">
              <a:schemeClr val="dk1"/>
            </a:fillRef>
            <a:effectRef idx="2">
              <a:schemeClr val="dk1"/>
            </a:effectRef>
            <a:fontRef idx="minor">
              <a:schemeClr val="tx1"/>
            </a:fontRef>
          </p:style>
        </p:cxnSp>
        <p:cxnSp>
          <p:nvCxnSpPr>
            <p:cNvPr id="20" name="直接连接符 19"/>
            <p:cNvCxnSpPr>
              <a:endCxn id="15" idx="0"/>
            </p:cNvCxnSpPr>
            <p:nvPr/>
          </p:nvCxnSpPr>
          <p:spPr>
            <a:xfrm>
              <a:off x="8428567" y="5818495"/>
              <a:ext cx="152116" cy="183478"/>
            </a:xfrm>
            <a:prstGeom prst="line">
              <a:avLst/>
            </a:prstGeom>
            <a:ln>
              <a:solidFill>
                <a:srgbClr val="E95335"/>
              </a:solidFill>
            </a:ln>
          </p:spPr>
          <p:style>
            <a:lnRef idx="3">
              <a:schemeClr val="dk1"/>
            </a:lnRef>
            <a:fillRef idx="0">
              <a:schemeClr val="dk1"/>
            </a:fillRef>
            <a:effectRef idx="2">
              <a:schemeClr val="dk1"/>
            </a:effectRef>
            <a:fontRef idx="minor">
              <a:schemeClr val="tx1"/>
            </a:fontRef>
          </p:style>
        </p:cxnSp>
        <p:cxnSp>
          <p:nvCxnSpPr>
            <p:cNvPr id="28" name="直接连接符 27"/>
            <p:cNvCxnSpPr>
              <a:endCxn id="15" idx="0"/>
            </p:cNvCxnSpPr>
            <p:nvPr/>
          </p:nvCxnSpPr>
          <p:spPr>
            <a:xfrm>
              <a:off x="8377767" y="6001973"/>
              <a:ext cx="202916" cy="0"/>
            </a:xfrm>
            <a:prstGeom prst="line">
              <a:avLst/>
            </a:prstGeom>
            <a:ln>
              <a:solidFill>
                <a:srgbClr val="E95335"/>
              </a:solidFill>
            </a:ln>
          </p:spPr>
          <p:style>
            <a:lnRef idx="3">
              <a:schemeClr val="dk1"/>
            </a:lnRef>
            <a:fillRef idx="0">
              <a:schemeClr val="dk1"/>
            </a:fillRef>
            <a:effectRef idx="2">
              <a:schemeClr val="dk1"/>
            </a:effectRef>
            <a:fontRef idx="minor">
              <a:schemeClr val="tx1"/>
            </a:fontRef>
          </p:style>
        </p:cxnSp>
        <p:cxnSp>
          <p:nvCxnSpPr>
            <p:cNvPr id="33" name="直接连接符 32"/>
            <p:cNvCxnSpPr/>
            <p:nvPr/>
          </p:nvCxnSpPr>
          <p:spPr>
            <a:xfrm>
              <a:off x="10399907" y="5215257"/>
              <a:ext cx="195068" cy="18202"/>
            </a:xfrm>
            <a:prstGeom prst="line">
              <a:avLst/>
            </a:prstGeom>
            <a:ln>
              <a:solidFill>
                <a:srgbClr val="E95335"/>
              </a:solidFill>
            </a:ln>
          </p:spPr>
          <p:style>
            <a:lnRef idx="3">
              <a:schemeClr val="dk1"/>
            </a:lnRef>
            <a:fillRef idx="0">
              <a:schemeClr val="dk1"/>
            </a:fillRef>
            <a:effectRef idx="2">
              <a:schemeClr val="dk1"/>
            </a:effectRef>
            <a:fontRef idx="minor">
              <a:schemeClr val="tx1"/>
            </a:fontRef>
          </p:style>
        </p:cxnSp>
      </p:grpSp>
      <p:sp>
        <p:nvSpPr>
          <p:cNvPr id="24" name="文本框 23"/>
          <p:cNvSpPr txBox="1"/>
          <p:nvPr/>
        </p:nvSpPr>
        <p:spPr>
          <a:xfrm>
            <a:off x="195075" y="519599"/>
            <a:ext cx="6304868"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 Series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Easy to Download Images</a:t>
            </a:r>
          </a:p>
        </p:txBody>
      </p:sp>
      <p:pic>
        <p:nvPicPr>
          <p:cNvPr id="2" name="图片 1"/>
          <p:cNvPicPr>
            <a:picLocks noChangeAspect="1"/>
          </p:cNvPicPr>
          <p:nvPr/>
        </p:nvPicPr>
        <p:blipFill>
          <a:blip r:embed="rId5"/>
          <a:stretch>
            <a:fillRect/>
          </a:stretch>
        </p:blipFill>
        <p:spPr>
          <a:xfrm>
            <a:off x="1859849" y="3128273"/>
            <a:ext cx="4252381" cy="2780403"/>
          </a:xfrm>
          <a:prstGeom prst="rect">
            <a:avLst/>
          </a:prstGeom>
        </p:spPr>
      </p:pic>
      <p:pic>
        <p:nvPicPr>
          <p:cNvPr id="38" name="图片 37"/>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77173" y="4151144"/>
            <a:ext cx="808497" cy="734662"/>
          </a:xfrm>
          <a:prstGeom prst="rect">
            <a:avLst/>
          </a:prstGeom>
        </p:spPr>
      </p:pic>
      <p:pic>
        <p:nvPicPr>
          <p:cNvPr id="39" name="Picture 2"/>
          <p:cNvPicPr>
            <a:picLocks noChangeAspect="1" noChangeArrowheads="1"/>
          </p:cNvPicPr>
          <p:nvPr/>
        </p:nvPicPr>
        <p:blipFill rotWithShape="1">
          <a:blip r:embed="rId7"/>
          <a:srcRect t="984" r="3855" b="48917"/>
          <a:stretch/>
        </p:blipFill>
        <p:spPr>
          <a:xfrm>
            <a:off x="836928" y="5525057"/>
            <a:ext cx="1048742" cy="383619"/>
          </a:xfrm>
          <a:prstGeom prst="rect">
            <a:avLst/>
          </a:prstGeom>
          <a:noFill/>
        </p:spPr>
      </p:pic>
      <p:pic>
        <p:nvPicPr>
          <p:cNvPr id="40" name="Picture 2"/>
          <p:cNvPicPr>
            <a:picLocks noChangeAspect="1" noChangeArrowheads="1"/>
          </p:cNvPicPr>
          <p:nvPr/>
        </p:nvPicPr>
        <p:blipFill rotWithShape="1">
          <a:blip r:embed="rId7"/>
          <a:srcRect t="51083"/>
          <a:stretch/>
        </p:blipFill>
        <p:spPr>
          <a:xfrm>
            <a:off x="901806" y="5105491"/>
            <a:ext cx="995531" cy="341865"/>
          </a:xfrm>
          <a:prstGeom prst="rect">
            <a:avLst/>
          </a:prstGeom>
          <a:noFill/>
        </p:spPr>
      </p:pic>
      <p:sp>
        <p:nvSpPr>
          <p:cNvPr id="4" name="矩形 3"/>
          <p:cNvSpPr/>
          <p:nvPr/>
        </p:nvSpPr>
        <p:spPr>
          <a:xfrm>
            <a:off x="3840480" y="4748349"/>
            <a:ext cx="385354" cy="35714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4612789" y="5280868"/>
            <a:ext cx="457776" cy="35714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4591000" y="4528664"/>
            <a:ext cx="452179" cy="35714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4092352" y="5359724"/>
            <a:ext cx="452179" cy="35714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783601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179948" y="1365639"/>
            <a:ext cx="7832101" cy="377411"/>
          </a:xfrm>
          <a:prstGeom prst="rect">
            <a:avLst/>
          </a:prstGeom>
        </p:spPr>
        <p:txBody>
          <a:bodyPr wrap="square">
            <a:spAutoFit/>
          </a:bodyPr>
          <a:lstStyle/>
          <a:p>
            <a:pPr lvl="0" algn="ctr">
              <a:lnSpc>
                <a:spcPct val="150000"/>
              </a:lnSpc>
              <a:spcAft>
                <a:spcPts val="800"/>
              </a:spcAft>
              <a:defRPr/>
            </a:pPr>
            <a:r>
              <a:rPr lang="en-US" altLang="zh-CN" sz="1400" dirty="0">
                <a:solidFill>
                  <a:srgbClr val="333333">
                    <a:alpha val="80000"/>
                  </a:srgb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Thermal, Fusion, PIP, Blending and Optical modes to suit your preferred view</a:t>
            </a:r>
          </a:p>
        </p:txBody>
      </p:sp>
      <p:pic>
        <p:nvPicPr>
          <p:cNvPr id="2" name="图片 1"/>
          <p:cNvPicPr>
            <a:picLocks noChangeAspect="1"/>
          </p:cNvPicPr>
          <p:nvPr/>
        </p:nvPicPr>
        <p:blipFill>
          <a:blip r:embed="rId2"/>
          <a:stretch>
            <a:fillRect/>
          </a:stretch>
        </p:blipFill>
        <p:spPr>
          <a:xfrm>
            <a:off x="2018730" y="1972741"/>
            <a:ext cx="8154538" cy="4286848"/>
          </a:xfrm>
          <a:prstGeom prst="rect">
            <a:avLst/>
          </a:prstGeom>
        </p:spPr>
      </p:pic>
      <p:sp>
        <p:nvSpPr>
          <p:cNvPr id="5" name="文本框 4"/>
          <p:cNvSpPr txBox="1"/>
          <p:nvPr/>
        </p:nvSpPr>
        <p:spPr>
          <a:xfrm>
            <a:off x="903969" y="414925"/>
            <a:ext cx="4570867" cy="830997"/>
          </a:xfrm>
          <a:prstGeom prst="rect">
            <a:avLst/>
          </a:prstGeom>
          <a:noFill/>
        </p:spPr>
        <p:txBody>
          <a:bodyPr wrap="none" rtlCol="0">
            <a:spAutoFit/>
          </a:bodyPr>
          <a:lstStyle/>
          <a:p>
            <a:pPr lvl="0" algn="ctr">
              <a:lnSpc>
                <a:spcPct val="150000"/>
              </a:lnSpc>
              <a:spcAft>
                <a:spcPts val="800"/>
              </a:spcAft>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 Series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- 5 Image Modes</a:t>
            </a:r>
          </a:p>
        </p:txBody>
      </p:sp>
    </p:spTree>
    <p:extLst>
      <p:ext uri="{BB962C8B-B14F-4D97-AF65-F5344CB8AC3E}">
        <p14:creationId xmlns:p14="http://schemas.microsoft.com/office/powerpoint/2010/main" val="3827201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177057" y="1509056"/>
            <a:ext cx="7832101" cy="700576"/>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800"/>
              </a:spcAft>
              <a:buClrTx/>
              <a:buSzTx/>
              <a:buFontTx/>
              <a:buNone/>
              <a:tabLst/>
              <a:defRPr/>
            </a:pPr>
            <a:r>
              <a:rPr kumimoji="0" lang="en-US" altLang="zh-CN" sz="1400" b="0" i="0" u="none" strike="noStrike" kern="1200" cap="none" spc="0" normalizeH="0" baseline="0" noProof="0" dirty="0">
                <a:ln>
                  <a:noFill/>
                </a:ln>
                <a:solidFill>
                  <a:srgbClr val="333333">
                    <a:alpha val="80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Offers 17 measurement rules, 7 color alarm palettes and </a:t>
            </a:r>
            <a:r>
              <a:rPr lang="en-US" altLang="zh-CN" sz="1400" dirty="0">
                <a:solidFill>
                  <a:srgbClr val="333333">
                    <a:alpha val="80000"/>
                  </a:srgb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5</a:t>
            </a:r>
            <a:r>
              <a:rPr kumimoji="0" lang="en-US" altLang="zh-CN" sz="1400" b="0" i="0" u="none" strike="noStrike" kern="1200" cap="none" spc="0" normalizeH="0" baseline="0" noProof="0" dirty="0">
                <a:ln>
                  <a:noFill/>
                </a:ln>
                <a:solidFill>
                  <a:srgbClr val="333333">
                    <a:alpha val="80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 image modes for powerful on-camera analysis.</a:t>
            </a:r>
          </a:p>
        </p:txBody>
      </p:sp>
      <p:sp>
        <p:nvSpPr>
          <p:cNvPr id="9" name="矩形 8"/>
          <p:cNvSpPr/>
          <p:nvPr/>
        </p:nvSpPr>
        <p:spPr>
          <a:xfrm>
            <a:off x="927698" y="5817912"/>
            <a:ext cx="1843774"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b="1"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5</a:t>
            </a:r>
            <a:r>
              <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 Image Modes </a:t>
            </a:r>
            <a:endParaRPr kumimoji="0" 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 name="组合 14"/>
          <p:cNvGrpSpPr/>
          <p:nvPr/>
        </p:nvGrpSpPr>
        <p:grpSpPr>
          <a:xfrm>
            <a:off x="3527390" y="2541444"/>
            <a:ext cx="2548070" cy="3615022"/>
            <a:chOff x="3464936" y="2873259"/>
            <a:chExt cx="2548070" cy="3615022"/>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98839" y="2873259"/>
              <a:ext cx="2419349" cy="3225799"/>
            </a:xfrm>
            <a:prstGeom prst="rect">
              <a:avLst/>
            </a:prstGeom>
            <a:effectLst>
              <a:outerShdw blurRad="50800" dist="38100" dir="2700000" algn="tl" rotWithShape="0">
                <a:prstClr val="black">
                  <a:alpha val="40000"/>
                </a:prstClr>
              </a:outerShdw>
            </a:effectLst>
          </p:spPr>
        </p:pic>
        <p:sp>
          <p:nvSpPr>
            <p:cNvPr id="10" name="矩形 9"/>
            <p:cNvSpPr/>
            <p:nvPr/>
          </p:nvSpPr>
          <p:spPr>
            <a:xfrm>
              <a:off x="3464936" y="6149727"/>
              <a:ext cx="2548070"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17 Measurement Rules</a:t>
              </a:r>
              <a:endParaRPr kumimoji="0" 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组合 15"/>
          <p:cNvGrpSpPr/>
          <p:nvPr/>
        </p:nvGrpSpPr>
        <p:grpSpPr>
          <a:xfrm>
            <a:off x="6482675" y="2541444"/>
            <a:ext cx="4972432" cy="3615022"/>
            <a:chOff x="6465064" y="2873259"/>
            <a:chExt cx="4972432" cy="3615022"/>
          </a:xfrm>
        </p:grpSpPr>
        <p:grpSp>
          <p:nvGrpSpPr>
            <p:cNvPr id="13" name="组合 12"/>
            <p:cNvGrpSpPr/>
            <p:nvPr/>
          </p:nvGrpSpPr>
          <p:grpSpPr>
            <a:xfrm>
              <a:off x="6465064" y="2873259"/>
              <a:ext cx="4972432" cy="3225799"/>
              <a:chOff x="6465064" y="2873259"/>
              <a:chExt cx="4972432" cy="3225799"/>
            </a:xfrm>
          </p:grpSpPr>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65064" y="2873259"/>
                <a:ext cx="2419349" cy="3225799"/>
              </a:xfrm>
              <a:prstGeom prst="rect">
                <a:avLst/>
              </a:prstGeom>
              <a:effectLst>
                <a:outerShdw blurRad="50800" dist="38100" dir="2700000" algn="tl" rotWithShape="0">
                  <a:prstClr val="black">
                    <a:alpha val="40000"/>
                  </a:prstClr>
                </a:outerShdw>
              </a:effectLst>
            </p:spPr>
          </p:pic>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18147" y="2873259"/>
                <a:ext cx="2419349" cy="3225799"/>
              </a:xfrm>
              <a:prstGeom prst="rect">
                <a:avLst/>
              </a:prstGeom>
              <a:effectLst>
                <a:outerShdw blurRad="50800" dist="38100" dir="2700000" algn="tl" rotWithShape="0">
                  <a:prstClr val="black">
                    <a:alpha val="40000"/>
                  </a:prstClr>
                </a:outerShdw>
              </a:effectLst>
            </p:spPr>
          </p:pic>
        </p:grpSp>
        <p:sp>
          <p:nvSpPr>
            <p:cNvPr id="11" name="矩形 10"/>
            <p:cNvSpPr/>
            <p:nvPr/>
          </p:nvSpPr>
          <p:spPr>
            <a:xfrm>
              <a:off x="7735884" y="6149727"/>
              <a:ext cx="2490105"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7 Color Alarm Palettes</a:t>
              </a:r>
              <a:endParaRPr kumimoji="0" 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3" name="图片 2"/>
          <p:cNvPicPr>
            <a:picLocks noChangeAspect="1"/>
          </p:cNvPicPr>
          <p:nvPr/>
        </p:nvPicPr>
        <p:blipFill>
          <a:blip r:embed="rId6"/>
          <a:stretch>
            <a:fillRect/>
          </a:stretch>
        </p:blipFill>
        <p:spPr>
          <a:xfrm>
            <a:off x="896962" y="2541445"/>
            <a:ext cx="2363355" cy="3242448"/>
          </a:xfrm>
          <a:prstGeom prst="rect">
            <a:avLst/>
          </a:prstGeom>
          <a:effectLst>
            <a:outerShdw sx="1000" sy="1000" algn="ctr" rotWithShape="0">
              <a:srgbClr val="000000"/>
            </a:outerShdw>
            <a:reflection stA="45000" endPos="0" dist="50800" dir="5400000" sy="-100000" algn="bl" rotWithShape="0"/>
            <a:softEdge rad="0"/>
          </a:effectLst>
        </p:spPr>
      </p:pic>
      <p:sp>
        <p:nvSpPr>
          <p:cNvPr id="14" name="文本框 13"/>
          <p:cNvSpPr txBox="1"/>
          <p:nvPr/>
        </p:nvSpPr>
        <p:spPr>
          <a:xfrm>
            <a:off x="281956" y="449015"/>
            <a:ext cx="5321008"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 Series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On-camera Analysis</a:t>
            </a:r>
          </a:p>
        </p:txBody>
      </p:sp>
      <p:sp>
        <p:nvSpPr>
          <p:cNvPr id="2" name="文本框 1"/>
          <p:cNvSpPr txBox="1"/>
          <p:nvPr/>
        </p:nvSpPr>
        <p:spPr>
          <a:xfrm>
            <a:off x="10009158" y="6488281"/>
            <a:ext cx="1960793" cy="338554"/>
          </a:xfrm>
          <a:prstGeom prst="rect">
            <a:avLst/>
          </a:prstGeom>
          <a:noFill/>
        </p:spPr>
        <p:txBody>
          <a:bodyPr wrap="none" rtlCol="0">
            <a:spAutoFit/>
          </a:bodyPr>
          <a:lstStyle/>
          <a:p>
            <a:r>
              <a:rPr lang="en-US" altLang="zh-CN" sz="1600" dirty="0">
                <a:solidFill>
                  <a:schemeClr val="tx1">
                    <a:lumMod val="50000"/>
                    <a:lumOff val="50000"/>
                  </a:schemeClr>
                </a:solidFill>
                <a:latin typeface="Calibri" panose="020F0502020204030204" pitchFamily="34" charset="0"/>
                <a:cs typeface="Calibri" panose="020F0502020204030204" pitchFamily="34" charset="0"/>
              </a:rPr>
              <a:t>With firmware 5.5.45</a:t>
            </a:r>
            <a:endParaRPr lang="zh-CN" altLang="en-US" sz="1600" dirty="0">
              <a:solidFill>
                <a:schemeClr val="tx1">
                  <a:lumMod val="50000"/>
                  <a:lumOff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92308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179949" y="1436309"/>
            <a:ext cx="7832101" cy="1023742"/>
          </a:xfrm>
          <a:prstGeom prst="rect">
            <a:avLst/>
          </a:prstGeom>
        </p:spPr>
        <p:txBody>
          <a:bodyPr wrap="square">
            <a:spAutoFit/>
          </a:bodyPr>
          <a:lstStyle/>
          <a:p>
            <a:pPr lvl="0" algn="ctr">
              <a:lnSpc>
                <a:spcPct val="150000"/>
              </a:lnSpc>
              <a:spcAft>
                <a:spcPts val="800"/>
              </a:spcAft>
              <a:defRPr/>
            </a:pPr>
            <a:r>
              <a:rPr lang="en-US" altLang="zh-CN" sz="1400" dirty="0">
                <a:solidFill>
                  <a:srgbClr val="333333">
                    <a:alpha val="80000"/>
                  </a:srgb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Supports recording of radiometric video in camera SD card storage, including all temperature data, for post analysis on PC software. Works seamlessly with HIKMICRO Analyzer software for intuitive viewing, advanced analysis and processing of thermal data.</a:t>
            </a:r>
          </a:p>
        </p:txBody>
      </p:sp>
      <p:sp>
        <p:nvSpPr>
          <p:cNvPr id="12" name="矩形 11"/>
          <p:cNvSpPr/>
          <p:nvPr/>
        </p:nvSpPr>
        <p:spPr>
          <a:xfrm>
            <a:off x="5211403" y="6313069"/>
            <a:ext cx="1990866" cy="307777"/>
          </a:xfrm>
          <a:prstGeom prst="rect">
            <a:avLst/>
          </a:prstGeom>
        </p:spPr>
        <p:txBody>
          <a:bodyPr wrap="none">
            <a:spAutoFit/>
          </a:bodyPr>
          <a:lstStyle/>
          <a:p>
            <a:r>
              <a:rPr lang="en-US" altLang="zh-CN" sz="1400" b="1" dirty="0">
                <a:gradFill>
                  <a:gsLst>
                    <a:gs pos="5000">
                      <a:srgbClr val="EA592D"/>
                    </a:gs>
                    <a:gs pos="100000">
                      <a:srgbClr val="DF2771"/>
                    </a:gs>
                  </a:gsLst>
                  <a:lin ang="16200000" scaled="0"/>
                </a:gra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rPr>
              <a:t>HIKMICRO Analyzer</a:t>
            </a:r>
            <a:endParaRPr lang="en-US" sz="1400" b="1" dirty="0">
              <a:gradFill>
                <a:gsLst>
                  <a:gs pos="5000">
                    <a:srgbClr val="EA592D"/>
                  </a:gs>
                  <a:gs pos="100000">
                    <a:srgbClr val="DF2771"/>
                  </a:gs>
                </a:gsLst>
                <a:lin ang="16200000" scaled="0"/>
              </a:gra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6" name="文本框 5"/>
          <p:cNvSpPr txBox="1"/>
          <p:nvPr/>
        </p:nvSpPr>
        <p:spPr>
          <a:xfrm>
            <a:off x="251681" y="535591"/>
            <a:ext cx="6605654"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 Series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Radiometric Video Analysis</a:t>
            </a:r>
          </a:p>
        </p:txBody>
      </p:sp>
      <p:pic>
        <p:nvPicPr>
          <p:cNvPr id="2" name="图片 1"/>
          <p:cNvPicPr>
            <a:picLocks noChangeAspect="1"/>
          </p:cNvPicPr>
          <p:nvPr/>
        </p:nvPicPr>
        <p:blipFill>
          <a:blip r:embed="rId2"/>
          <a:stretch>
            <a:fillRect/>
          </a:stretch>
        </p:blipFill>
        <p:spPr>
          <a:xfrm>
            <a:off x="2807929" y="2671014"/>
            <a:ext cx="6647186" cy="3543549"/>
          </a:xfrm>
          <a:prstGeom prst="rect">
            <a:avLst/>
          </a:prstGeom>
        </p:spPr>
      </p:pic>
      <p:sp>
        <p:nvSpPr>
          <p:cNvPr id="7" name="文本框 6"/>
          <p:cNvSpPr txBox="1"/>
          <p:nvPr/>
        </p:nvSpPr>
        <p:spPr>
          <a:xfrm>
            <a:off x="10765296" y="6486068"/>
            <a:ext cx="997389" cy="338554"/>
          </a:xfrm>
          <a:prstGeom prst="rect">
            <a:avLst/>
          </a:prstGeom>
          <a:noFill/>
        </p:spPr>
        <p:txBody>
          <a:bodyPr wrap="none" rtlCol="0">
            <a:spAutoFit/>
          </a:bodyPr>
          <a:lstStyle/>
          <a:p>
            <a:r>
              <a:rPr lang="en-US" altLang="zh-CN" sz="1600" dirty="0">
                <a:solidFill>
                  <a:schemeClr val="tx1">
                    <a:lumMod val="50000"/>
                    <a:lumOff val="50000"/>
                  </a:schemeClr>
                </a:solidFill>
                <a:latin typeface="Calibri" panose="020F0502020204030204" pitchFamily="34" charset="0"/>
                <a:cs typeface="Calibri" panose="020F0502020204030204" pitchFamily="34" charset="0"/>
              </a:rPr>
              <a:t>Only M30</a:t>
            </a:r>
            <a:endParaRPr lang="zh-CN" altLang="en-US" sz="1600" dirty="0">
              <a:solidFill>
                <a:schemeClr val="tx1">
                  <a:lumMod val="50000"/>
                  <a:lumOff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672761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78661" y="1033790"/>
            <a:ext cx="10659355" cy="3877019"/>
            <a:chOff x="478324" y="1033790"/>
            <a:chExt cx="10659355" cy="3877019"/>
          </a:xfrm>
        </p:grpSpPr>
        <p:sp>
          <p:nvSpPr>
            <p:cNvPr id="4" name="矩形 3"/>
            <p:cNvSpPr/>
            <p:nvPr/>
          </p:nvSpPr>
          <p:spPr>
            <a:xfrm>
              <a:off x="478324" y="1033790"/>
              <a:ext cx="5071576" cy="1626086"/>
            </a:xfrm>
            <a:prstGeom prst="rect">
              <a:avLst/>
            </a:prstGeom>
          </p:spPr>
          <p:txBody>
            <a:bodyPr wrap="square">
              <a:spAutoFit/>
            </a:bodyPr>
            <a:lstStyle/>
            <a:p>
              <a:pPr marL="0" marR="0" lvl="0" indent="0" defTabSz="914400" rtl="0" eaLnBrk="1" fontAlgn="auto" latinLnBrk="0" hangingPunct="1">
                <a:lnSpc>
                  <a:spcPct val="150000"/>
                </a:lnSpc>
                <a:spcBef>
                  <a:spcPts val="0"/>
                </a:spcBef>
                <a:spcAft>
                  <a:spcPts val="800"/>
                </a:spcAft>
                <a:buClrTx/>
                <a:buSzTx/>
                <a:buFontTx/>
                <a:buNone/>
                <a:tabLst/>
                <a:defRPr/>
              </a:pPr>
              <a:r>
                <a:rPr kumimoji="0" lang="en-US" altLang="zh-CN" sz="2000" b="1" i="0" u="none" strike="noStrike" kern="1200" cap="none" spc="0" normalizeH="0" baseline="0" noProof="0" dirty="0">
                  <a:ln>
                    <a:noFill/>
                  </a:ln>
                  <a:gradFill>
                    <a:gsLst>
                      <a:gs pos="5000">
                        <a:srgbClr val="EA592D"/>
                      </a:gs>
                      <a:gs pos="100000">
                        <a:srgbClr val="DF2771"/>
                      </a:gs>
                    </a:gsLst>
                    <a:lin ang="16200000" scaled="0"/>
                  </a:gradFill>
                  <a:effectLst/>
                  <a:uLnTx/>
                  <a:uFillTx/>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rPr>
                <a:t>Rugged &amp; Durable Design</a:t>
              </a:r>
            </a:p>
            <a:p>
              <a:pPr marL="0" marR="0" lvl="0" indent="0" defTabSz="914400" rtl="0" eaLnBrk="1" fontAlgn="auto" latinLnBrk="0" hangingPunct="1">
                <a:lnSpc>
                  <a:spcPct val="150000"/>
                </a:lnSpc>
                <a:spcBef>
                  <a:spcPts val="0"/>
                </a:spcBef>
                <a:spcAft>
                  <a:spcPts val="800"/>
                </a:spcAft>
                <a:buClrTx/>
                <a:buSzTx/>
                <a:buFontTx/>
                <a:buNone/>
                <a:tabLst/>
                <a:defRPr/>
              </a:pPr>
              <a:r>
                <a:rPr kumimoji="0" lang="en-US" altLang="zh-CN" sz="1400" b="0" i="0" u="none" strike="noStrike" kern="1200" cap="none" spc="0" normalizeH="0" baseline="0" noProof="0" dirty="0" err="1">
                  <a:ln>
                    <a:noFill/>
                  </a:ln>
                  <a:solidFill>
                    <a:srgbClr val="333333">
                      <a:alpha val="80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IP54</a:t>
              </a:r>
              <a:r>
                <a:rPr kumimoji="0" lang="en-US" altLang="zh-CN" sz="1400" b="0" i="0" u="none" strike="noStrike" kern="1200" cap="none" spc="0" normalizeH="0" baseline="0" noProof="0" dirty="0">
                  <a:ln>
                    <a:noFill/>
                  </a:ln>
                  <a:solidFill>
                    <a:srgbClr val="333333">
                      <a:alpha val="80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 rated for protection against water and dust. Featuring 2-meter (</a:t>
              </a:r>
              <a:r>
                <a:rPr kumimoji="0" lang="en-US" altLang="zh-CN" sz="1400" b="0" i="0" u="none" strike="noStrike" kern="1200" cap="none" spc="0" normalizeH="0" baseline="0" noProof="0" dirty="0" err="1">
                  <a:ln>
                    <a:noFill/>
                  </a:ln>
                  <a:solidFill>
                    <a:srgbClr val="333333">
                      <a:alpha val="80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6.6ft</a:t>
              </a:r>
              <a:r>
                <a:rPr kumimoji="0" lang="en-US" altLang="zh-CN" sz="1400" b="0" i="0" u="none" strike="noStrike" kern="1200" cap="none" spc="0" normalizeH="0" baseline="0" noProof="0" dirty="0">
                  <a:ln>
                    <a:noFill/>
                  </a:ln>
                  <a:solidFill>
                    <a:srgbClr val="333333">
                      <a:alpha val="80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 drop protection, suitable for industrial use.</a:t>
              </a:r>
            </a:p>
          </p:txBody>
        </p:sp>
        <p:sp>
          <p:nvSpPr>
            <p:cNvPr id="7" name="矩形 6"/>
            <p:cNvSpPr/>
            <p:nvPr/>
          </p:nvSpPr>
          <p:spPr>
            <a:xfrm>
              <a:off x="478324" y="2823058"/>
              <a:ext cx="5071576" cy="2087751"/>
            </a:xfrm>
            <a:prstGeom prst="rect">
              <a:avLst/>
            </a:prstGeom>
          </p:spPr>
          <p:txBody>
            <a:bodyPr wrap="square">
              <a:spAutoFit/>
            </a:bodyPr>
            <a:lstStyle/>
            <a:p>
              <a:pPr marL="0" marR="0" lvl="0" indent="0" defTabSz="914400" rtl="0" eaLnBrk="1" fontAlgn="auto" latinLnBrk="0" hangingPunct="1">
                <a:lnSpc>
                  <a:spcPct val="150000"/>
                </a:lnSpc>
                <a:spcBef>
                  <a:spcPts val="0"/>
                </a:spcBef>
                <a:spcAft>
                  <a:spcPts val="800"/>
                </a:spcAft>
                <a:buClrTx/>
                <a:buSzTx/>
                <a:buFontTx/>
                <a:buNone/>
                <a:tabLst/>
                <a:defRPr/>
              </a:pPr>
              <a:r>
                <a:rPr kumimoji="0" lang="en-US" altLang="zh-CN" sz="2000" b="1" i="0" u="none" strike="noStrike" kern="1200" cap="none" spc="0" normalizeH="0" baseline="0" noProof="0" dirty="0">
                  <a:ln>
                    <a:noFill/>
                  </a:ln>
                  <a:gradFill>
                    <a:gsLst>
                      <a:gs pos="5000">
                        <a:srgbClr val="EA592D"/>
                      </a:gs>
                      <a:gs pos="100000">
                        <a:srgbClr val="DF2771"/>
                      </a:gs>
                    </a:gsLst>
                    <a:lin ang="16200000" scaled="0"/>
                  </a:gradFill>
                  <a:effectLst/>
                  <a:uLnTx/>
                  <a:uFillTx/>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rPr>
                <a:t>Conveniently Share Images and Reports</a:t>
              </a:r>
            </a:p>
            <a:p>
              <a:pPr marL="0" marR="0" lvl="0" indent="0" defTabSz="914400" rtl="0" eaLnBrk="1" fontAlgn="auto" latinLnBrk="0" hangingPunct="1">
                <a:lnSpc>
                  <a:spcPct val="150000"/>
                </a:lnSpc>
                <a:spcBef>
                  <a:spcPts val="0"/>
                </a:spcBef>
                <a:spcAft>
                  <a:spcPts val="800"/>
                </a:spcAft>
                <a:buClrTx/>
                <a:buSzTx/>
                <a:buFontTx/>
                <a:buNone/>
                <a:tabLst/>
                <a:defRPr/>
              </a:pPr>
              <a:r>
                <a:rPr kumimoji="0" lang="en-US" altLang="zh-CN" sz="1400" b="0" i="0" u="none" strike="noStrike" kern="1200" cap="none" spc="0" normalizeH="0" baseline="0" noProof="0" dirty="0">
                  <a:ln>
                    <a:noFill/>
                  </a:ln>
                  <a:solidFill>
                    <a:srgbClr val="333333">
                      <a:alpha val="80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Connect HIKMICRO Viewer App via Wi-Fi to transfer photos or videos from camera to mobile device. Analyze, share images, and generate reports in real-time on-site.</a:t>
              </a:r>
            </a:p>
          </p:txBody>
        </p:sp>
        <p:sp>
          <p:nvSpPr>
            <p:cNvPr id="8" name="矩形 7"/>
            <p:cNvSpPr/>
            <p:nvPr/>
          </p:nvSpPr>
          <p:spPr>
            <a:xfrm>
              <a:off x="6066102" y="1033790"/>
              <a:ext cx="5071576" cy="1302921"/>
            </a:xfrm>
            <a:prstGeom prst="rect">
              <a:avLst/>
            </a:prstGeom>
          </p:spPr>
          <p:txBody>
            <a:bodyPr wrap="square">
              <a:spAutoFit/>
            </a:bodyPr>
            <a:lstStyle/>
            <a:p>
              <a:pPr lvl="0">
                <a:lnSpc>
                  <a:spcPct val="150000"/>
                </a:lnSpc>
                <a:spcAft>
                  <a:spcPts val="800"/>
                </a:spcAft>
                <a:defRPr/>
              </a:pPr>
              <a:r>
                <a:rPr lang="en-US" altLang="zh-CN" sz="2000" b="1" dirty="0">
                  <a:gradFill>
                    <a:gsLst>
                      <a:gs pos="5000">
                        <a:srgbClr val="EA592D"/>
                      </a:gs>
                      <a:gs pos="100000">
                        <a:srgbClr val="DF2771"/>
                      </a:gs>
                    </a:gsLst>
                    <a:lin ang="16200000" scaled="0"/>
                  </a:gra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rPr>
                <a:t>LED Flashlight</a:t>
              </a:r>
            </a:p>
            <a:p>
              <a:pPr lvl="0">
                <a:lnSpc>
                  <a:spcPct val="150000"/>
                </a:lnSpc>
                <a:spcAft>
                  <a:spcPts val="800"/>
                </a:spcAft>
                <a:defRPr/>
              </a:pPr>
              <a:r>
                <a:rPr lang="en-US" altLang="zh-CN" sz="1400" dirty="0">
                  <a:solidFill>
                    <a:srgbClr val="333333">
                      <a:alpha val="80000"/>
                    </a:srgb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The LED flashlight allows you to work safely in dim or dark environments.</a:t>
              </a:r>
              <a:endParaRPr kumimoji="0" lang="en-US" altLang="zh-CN" sz="1400" b="0" i="0" u="none" strike="noStrike" kern="1200" cap="none" spc="0" normalizeH="0" baseline="0" noProof="0" dirty="0">
                <a:ln>
                  <a:noFill/>
                </a:ln>
                <a:solidFill>
                  <a:srgbClr val="333333">
                    <a:alpha val="80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9" name="矩形 8"/>
            <p:cNvSpPr/>
            <p:nvPr/>
          </p:nvSpPr>
          <p:spPr>
            <a:xfrm>
              <a:off x="6066103" y="2823058"/>
              <a:ext cx="5071576" cy="1626086"/>
            </a:xfrm>
            <a:prstGeom prst="rect">
              <a:avLst/>
            </a:prstGeom>
          </p:spPr>
          <p:txBody>
            <a:bodyPr wrap="square">
              <a:spAutoFit/>
            </a:bodyPr>
            <a:lstStyle/>
            <a:p>
              <a:pPr lvl="0">
                <a:lnSpc>
                  <a:spcPct val="150000"/>
                </a:lnSpc>
                <a:spcAft>
                  <a:spcPts val="800"/>
                </a:spcAft>
                <a:defRPr/>
              </a:pPr>
              <a:r>
                <a:rPr lang="en-US" altLang="zh-CN" sz="2000" b="1" dirty="0">
                  <a:gradFill>
                    <a:gsLst>
                      <a:gs pos="5000">
                        <a:srgbClr val="EA592D"/>
                      </a:gs>
                      <a:gs pos="100000">
                        <a:srgbClr val="DF2771"/>
                      </a:gs>
                    </a:gsLst>
                    <a:lin ang="16200000" scaled="0"/>
                  </a:gra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rPr>
                <a:t>High Capacity Storage </a:t>
              </a:r>
            </a:p>
            <a:p>
              <a:pPr lvl="0">
                <a:lnSpc>
                  <a:spcPct val="150000"/>
                </a:lnSpc>
                <a:spcAft>
                  <a:spcPts val="800"/>
                </a:spcAft>
                <a:defRPr/>
              </a:pPr>
              <a:r>
                <a:rPr lang="en-US" altLang="zh-CN" sz="1400" dirty="0">
                  <a:solidFill>
                    <a:srgbClr val="333333">
                      <a:alpha val="80000"/>
                    </a:srgb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Provides a standard memory SD card up to 64 GB (expandable up to 128 GB) that can store at least 100,000 images or 54 hours of video recording.</a:t>
              </a:r>
              <a:endParaRPr kumimoji="0" lang="en-US" altLang="zh-CN" sz="1400" b="0" i="0" u="none" strike="noStrike" kern="1200" cap="none" spc="0" normalizeH="0" baseline="0" noProof="0" dirty="0">
                <a:ln>
                  <a:noFill/>
                </a:ln>
                <a:solidFill>
                  <a:srgbClr val="333333">
                    <a:alpha val="80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sp>
        <p:nvSpPr>
          <p:cNvPr id="10" name="矩形 9"/>
          <p:cNvSpPr/>
          <p:nvPr/>
        </p:nvSpPr>
        <p:spPr>
          <a:xfrm rot="2700000">
            <a:off x="11440549" y="667395"/>
            <a:ext cx="4250013" cy="4250013"/>
          </a:xfrm>
          <a:prstGeom prst="rect">
            <a:avLst/>
          </a:prstGeom>
          <a:gradFill>
            <a:gsLst>
              <a:gs pos="5000">
                <a:srgbClr val="EA592D"/>
              </a:gs>
              <a:gs pos="100000">
                <a:srgbClr val="DF2771"/>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直角三角形 10"/>
          <p:cNvSpPr/>
          <p:nvPr/>
        </p:nvSpPr>
        <p:spPr>
          <a:xfrm>
            <a:off x="-222212" y="5234384"/>
            <a:ext cx="1943100" cy="1930400"/>
          </a:xfrm>
          <a:prstGeom prst="rtTriangle">
            <a:avLst/>
          </a:prstGeom>
          <a:solidFill>
            <a:srgbClr val="D6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12" name="表格 11"/>
          <p:cNvGraphicFramePr>
            <a:graphicFrameLocks noGrp="1"/>
          </p:cNvGraphicFramePr>
          <p:nvPr>
            <p:extLst>
              <p:ext uri="{D42A27DB-BD31-4B8C-83A1-F6EECF244321}">
                <p14:modId xmlns:p14="http://schemas.microsoft.com/office/powerpoint/2010/main" val="1839555498"/>
              </p:ext>
            </p:extLst>
          </p:nvPr>
        </p:nvGraphicFramePr>
        <p:xfrm>
          <a:off x="126869" y="4995744"/>
          <a:ext cx="11865547" cy="1673997"/>
        </p:xfrm>
        <a:graphic>
          <a:graphicData uri="http://schemas.openxmlformats.org/drawingml/2006/table">
            <a:tbl>
              <a:tblPr firstRow="1" bandRow="1">
                <a:tableStyleId>{5C22544A-7EE6-4342-B048-85BDC9FD1C3A}</a:tableStyleId>
              </a:tblPr>
              <a:tblGrid>
                <a:gridCol w="1587631">
                  <a:extLst>
                    <a:ext uri="{9D8B030D-6E8A-4147-A177-3AD203B41FA5}">
                      <a16:colId xmlns:a16="http://schemas.microsoft.com/office/drawing/2014/main" val="59576579"/>
                    </a:ext>
                  </a:extLst>
                </a:gridCol>
                <a:gridCol w="1895775">
                  <a:extLst>
                    <a:ext uri="{9D8B030D-6E8A-4147-A177-3AD203B41FA5}">
                      <a16:colId xmlns:a16="http://schemas.microsoft.com/office/drawing/2014/main" val="1033282272"/>
                    </a:ext>
                  </a:extLst>
                </a:gridCol>
                <a:gridCol w="1958005">
                  <a:extLst>
                    <a:ext uri="{9D8B030D-6E8A-4147-A177-3AD203B41FA5}">
                      <a16:colId xmlns:a16="http://schemas.microsoft.com/office/drawing/2014/main" val="268984545"/>
                    </a:ext>
                  </a:extLst>
                </a:gridCol>
                <a:gridCol w="1463147">
                  <a:extLst>
                    <a:ext uri="{9D8B030D-6E8A-4147-A177-3AD203B41FA5}">
                      <a16:colId xmlns:a16="http://schemas.microsoft.com/office/drawing/2014/main" val="2059762217"/>
                    </a:ext>
                  </a:extLst>
                </a:gridCol>
                <a:gridCol w="1386432">
                  <a:extLst>
                    <a:ext uri="{9D8B030D-6E8A-4147-A177-3AD203B41FA5}">
                      <a16:colId xmlns:a16="http://schemas.microsoft.com/office/drawing/2014/main" val="2544423049"/>
                    </a:ext>
                  </a:extLst>
                </a:gridCol>
                <a:gridCol w="1775669">
                  <a:extLst>
                    <a:ext uri="{9D8B030D-6E8A-4147-A177-3AD203B41FA5}">
                      <a16:colId xmlns:a16="http://schemas.microsoft.com/office/drawing/2014/main" val="320671094"/>
                    </a:ext>
                  </a:extLst>
                </a:gridCol>
                <a:gridCol w="1798888">
                  <a:extLst>
                    <a:ext uri="{9D8B030D-6E8A-4147-A177-3AD203B41FA5}">
                      <a16:colId xmlns:a16="http://schemas.microsoft.com/office/drawing/2014/main" val="146125501"/>
                    </a:ext>
                  </a:extLst>
                </a:gridCol>
              </a:tblGrid>
              <a:tr h="3273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Basic Parameters</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M11</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M11W</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M20</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M20W</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M30</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M60</a:t>
                      </a:r>
                    </a:p>
                  </a:txBody>
                  <a:tcPr marL="108000" marR="108000" marT="36000" marB="36000" anchor="ctr">
                    <a:gradFill>
                      <a:gsLst>
                        <a:gs pos="5000">
                          <a:srgbClr val="EA592D"/>
                        </a:gs>
                        <a:gs pos="100000">
                          <a:srgbClr val="DF2771"/>
                        </a:gs>
                      </a:gsLst>
                      <a:lin ang="13800000" scaled="0"/>
                    </a:gradFill>
                  </a:tcPr>
                </a:tc>
                <a:extLst>
                  <a:ext uri="{0D108BD9-81ED-4DB2-BD59-A6C34878D82A}">
                    <a16:rowId xmlns:a16="http://schemas.microsoft.com/office/drawing/2014/main" val="3933600336"/>
                  </a:ext>
                </a:extLst>
              </a:tr>
              <a:tr h="418529">
                <a:tc>
                  <a:txBody>
                    <a:bodyPr/>
                    <a:lstStyle/>
                    <a:p>
                      <a:r>
                        <a:rPr lang="en-US" altLang="zh-CN" sz="1200" dirty="0">
                          <a:latin typeface="微软雅黑" panose="020B0503020204020204" pitchFamily="34" charset="-122"/>
                          <a:ea typeface="微软雅黑" panose="020B0503020204020204" pitchFamily="34" charset="-122"/>
                          <a:sym typeface="微软雅黑" panose="020B0503020204020204" pitchFamily="34" charset="-122"/>
                        </a:rPr>
                        <a:t>Storage</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a:txBody>
                  <a:tcPr marL="108000" marR="108000" marT="36000" marB="36000" anchor="ctr">
                    <a:solidFill>
                      <a:schemeClr val="bg1">
                        <a:lumMod val="95000"/>
                      </a:schemeClr>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05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rPr>
                        <a:t>Default Storage: Removable SD Card (16 GB)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05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rPr>
                        <a:t>Max. Storage Capacity: 128 GB</a:t>
                      </a:r>
                    </a:p>
                  </a:txBody>
                  <a:tcPr marL="108000" marR="108000" marT="36000" marB="36000" anchor="ctr">
                    <a:solidFill>
                      <a:schemeClr val="bg1">
                        <a:lumMod val="95000"/>
                      </a:schemeClr>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05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rPr>
                        <a:t>Default Storage: Removable SD Card (64 GB)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05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rPr>
                        <a:t>Max. Storage Capacity: 128 GB</a:t>
                      </a:r>
                    </a:p>
                  </a:txBody>
                  <a:tcPr marL="108000" marR="108000" marT="36000" marB="36000" anchor="ctr">
                    <a:solidFill>
                      <a:schemeClr val="bg1">
                        <a:lumMod val="95000"/>
                      </a:schemeClr>
                    </a:solidFill>
                  </a:tcPr>
                </a:tc>
                <a:tc hMerge="1">
                  <a:txBody>
                    <a:bodyPr/>
                    <a:lstStyle/>
                    <a:p>
                      <a:endParaRPr lang="zh-CN" altLang="en-US"/>
                    </a:p>
                  </a:txBody>
                  <a:tcPr/>
                </a:tc>
                <a:extLst>
                  <a:ext uri="{0D108BD9-81ED-4DB2-BD59-A6C34878D82A}">
                    <a16:rowId xmlns:a16="http://schemas.microsoft.com/office/drawing/2014/main" val="2684044064"/>
                  </a:ext>
                </a:extLst>
              </a:tr>
              <a:tr h="464071">
                <a:tc>
                  <a:txBody>
                    <a:bodyPr/>
                    <a:lstStyle/>
                    <a:p>
                      <a:r>
                        <a:rPr lang="en-US" altLang="zh-CN" sz="1200"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rPr>
                        <a:t>Image Storage Capacity</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a:txBody>
                  <a:tcPr marL="108000" marR="108000" marT="36000" marB="36000" anchor="ctr">
                    <a:solidFill>
                      <a:schemeClr val="bg1">
                        <a:lumMod val="95000"/>
                      </a:schemeClr>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050" kern="1200" dirty="0">
                          <a:solidFill>
                            <a:srgbClr val="242329"/>
                          </a:solidFill>
                          <a:latin typeface="微软雅黑" panose="020B0503020204020204" pitchFamily="34" charset="-122"/>
                          <a:ea typeface="微软雅黑" panose="020B0503020204020204" pitchFamily="34" charset="-122"/>
                          <a:cs typeface="+mn-cs"/>
                        </a:rPr>
                        <a:t>Approx. 60,000 Images</a:t>
                      </a:r>
                      <a:endParaRPr lang="en-US" altLang="zh-CN" sz="105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marL="108000" marR="108000" marT="36000" marB="36000" anchor="ctr">
                    <a:solidFill>
                      <a:schemeClr val="bg1">
                        <a:lumMod val="95000"/>
                      </a:schemeClr>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050" kern="1200" dirty="0">
                          <a:solidFill>
                            <a:srgbClr val="242329"/>
                          </a:solidFill>
                          <a:latin typeface="微软雅黑" panose="020B0503020204020204" pitchFamily="34" charset="-122"/>
                          <a:ea typeface="微软雅黑" panose="020B0503020204020204" pitchFamily="34" charset="-122"/>
                          <a:cs typeface="+mn-cs"/>
                        </a:rPr>
                        <a:t>Approx. 100,000 Images</a:t>
                      </a:r>
                      <a:endParaRPr lang="en-US" altLang="zh-CN" sz="105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050" kern="1200" dirty="0">
                          <a:solidFill>
                            <a:srgbClr val="242329"/>
                          </a:solidFill>
                          <a:latin typeface="微软雅黑" panose="020B0503020204020204" pitchFamily="34" charset="-122"/>
                          <a:ea typeface="微软雅黑" panose="020B0503020204020204" pitchFamily="34" charset="-122"/>
                          <a:cs typeface="+mn-cs"/>
                        </a:rPr>
                        <a:t>Approx. 35,000 Images</a:t>
                      </a:r>
                      <a:endParaRPr lang="en-US" altLang="zh-CN" sz="105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marL="108000" marR="108000" marT="36000" marB="36000" anchor="ctr">
                    <a:solidFill>
                      <a:schemeClr val="bg1">
                        <a:lumMod val="95000"/>
                      </a:schemeClr>
                    </a:solidFill>
                  </a:tcPr>
                </a:tc>
                <a:extLst>
                  <a:ext uri="{0D108BD9-81ED-4DB2-BD59-A6C34878D82A}">
                    <a16:rowId xmlns:a16="http://schemas.microsoft.com/office/drawing/2014/main" val="4033810450"/>
                  </a:ext>
                </a:extLst>
              </a:tr>
              <a:tr h="464071">
                <a:tc>
                  <a:txBody>
                    <a:bodyPr/>
                    <a:lstStyle/>
                    <a:p>
                      <a:r>
                        <a:rPr lang="en-US" altLang="zh-CN" sz="1200"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rPr>
                        <a:t>Video Storage Capacity</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a:txBody>
                  <a:tcPr marL="108000" marR="108000" marT="36000" marB="36000" anchor="ctr">
                    <a:solidFill>
                      <a:schemeClr val="bg1">
                        <a:lumMod val="95000"/>
                      </a:schemeClr>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050" kern="1200" dirty="0">
                          <a:solidFill>
                            <a:srgbClr val="242329"/>
                          </a:solidFill>
                          <a:latin typeface="微软雅黑" panose="020B0503020204020204" pitchFamily="34" charset="-122"/>
                          <a:ea typeface="微软雅黑" panose="020B0503020204020204" pitchFamily="34" charset="-122"/>
                          <a:cs typeface="+mn-cs"/>
                        </a:rPr>
                        <a:t>Approx. 15 hours</a:t>
                      </a:r>
                      <a:endParaRPr lang="en-US" altLang="zh-CN" sz="105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marL="108000" marR="108000" marT="36000" marB="36000" anchor="ctr">
                    <a:solidFill>
                      <a:schemeClr val="bg1">
                        <a:lumMod val="95000"/>
                      </a:schemeClr>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050" kern="1200" dirty="0">
                          <a:solidFill>
                            <a:srgbClr val="242329"/>
                          </a:solidFill>
                          <a:latin typeface="微软雅黑" panose="020B0503020204020204" pitchFamily="34" charset="-122"/>
                          <a:ea typeface="微软雅黑" panose="020B0503020204020204" pitchFamily="34" charset="-122"/>
                          <a:cs typeface="+mn-cs"/>
                        </a:rPr>
                        <a:t>Approx. 54 hours</a:t>
                      </a:r>
                      <a:endParaRPr lang="en-US" altLang="zh-CN" sz="105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marL="108000" marR="108000" marT="36000" marB="36000" anchor="ctr">
                    <a:solidFill>
                      <a:schemeClr val="bg1">
                        <a:lumMod val="95000"/>
                      </a:schemeClr>
                    </a:solidFill>
                  </a:tcPr>
                </a:tc>
                <a:tc hMerge="1">
                  <a:txBody>
                    <a:bodyPr/>
                    <a:lstStyle/>
                    <a:p>
                      <a:endParaRPr lang="zh-CN" altLang="en-US"/>
                    </a:p>
                  </a:txBody>
                  <a:tcPr/>
                </a:tc>
                <a:extLst>
                  <a:ext uri="{0D108BD9-81ED-4DB2-BD59-A6C34878D82A}">
                    <a16:rowId xmlns:a16="http://schemas.microsoft.com/office/drawing/2014/main" val="2647955684"/>
                  </a:ext>
                </a:extLst>
              </a:tr>
            </a:tbl>
          </a:graphicData>
        </a:graphic>
      </p:graphicFrame>
      <p:sp>
        <p:nvSpPr>
          <p:cNvPr id="13" name="文本框 12"/>
          <p:cNvSpPr txBox="1"/>
          <p:nvPr/>
        </p:nvSpPr>
        <p:spPr>
          <a:xfrm>
            <a:off x="478324" y="449015"/>
            <a:ext cx="4134465"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 Series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Key Features</a:t>
            </a:r>
          </a:p>
        </p:txBody>
      </p:sp>
    </p:spTree>
    <p:extLst>
      <p:ext uri="{BB962C8B-B14F-4D97-AF65-F5344CB8AC3E}">
        <p14:creationId xmlns:p14="http://schemas.microsoft.com/office/powerpoint/2010/main" val="14570842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4"/>
          <p:cNvSpPr/>
          <p:nvPr/>
        </p:nvSpPr>
        <p:spPr>
          <a:xfrm>
            <a:off x="313181" y="1197815"/>
            <a:ext cx="11581188" cy="5460587"/>
          </a:xfrm>
          <a:prstGeom prst="roundRect">
            <a:avLst>
              <a:gd name="adj" fmla="val 4972"/>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6"/>
          <p:cNvSpPr/>
          <p:nvPr/>
        </p:nvSpPr>
        <p:spPr>
          <a:xfrm>
            <a:off x="648011" y="1197815"/>
            <a:ext cx="9773245" cy="553998"/>
          </a:xfrm>
          <a:prstGeom prst="rect">
            <a:avLst/>
          </a:prstGeom>
        </p:spPr>
        <p:txBody>
          <a:bodyPr wrap="square">
            <a:spAutoFit/>
          </a:bodyPr>
          <a:lstStyle/>
          <a:p>
            <a:pPr lvl="0">
              <a:lnSpc>
                <a:spcPct val="150000"/>
              </a:lnSpc>
              <a:spcAft>
                <a:spcPts val="800"/>
              </a:spcAft>
              <a:defRPr/>
            </a:pPr>
            <a:r>
              <a:rPr lang="en-US" altLang="zh-CN" sz="20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Users and Benefits</a:t>
            </a: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31886" y="3308793"/>
            <a:ext cx="2147126" cy="1782392"/>
          </a:xfrm>
          <a:prstGeom prst="rect">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306" y="2231377"/>
            <a:ext cx="2379202" cy="1784401"/>
          </a:xfrm>
          <a:prstGeom prst="rect">
            <a:avLst/>
          </a:prstGeom>
        </p:spPr>
      </p:pic>
      <p:sp>
        <p:nvSpPr>
          <p:cNvPr id="5" name="文本框 4"/>
          <p:cNvSpPr txBox="1"/>
          <p:nvPr/>
        </p:nvSpPr>
        <p:spPr>
          <a:xfrm>
            <a:off x="648011" y="4170758"/>
            <a:ext cx="2749793" cy="338554"/>
          </a:xfrm>
          <a:prstGeom prst="rect">
            <a:avLst/>
          </a:prstGeom>
          <a:noFill/>
        </p:spPr>
        <p:txBody>
          <a:bodyPr wrap="square" rtlCol="0">
            <a:spAutoFit/>
          </a:bodyPr>
          <a:lstStyle/>
          <a:p>
            <a:pPr algn="ctr">
              <a:defRPr/>
            </a:pPr>
            <a:r>
              <a:rPr lang="en-US" altLang="zh-CN"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Check Electrical </a:t>
            </a:r>
          </a:p>
        </p:txBody>
      </p:sp>
      <p:sp>
        <p:nvSpPr>
          <p:cNvPr id="6" name="矩形 5"/>
          <p:cNvSpPr/>
          <p:nvPr/>
        </p:nvSpPr>
        <p:spPr>
          <a:xfrm>
            <a:off x="1123069" y="4526924"/>
            <a:ext cx="1902723" cy="461665"/>
          </a:xfrm>
          <a:prstGeom prst="rect">
            <a:avLst/>
          </a:prstGeom>
        </p:spPr>
        <p:txBody>
          <a:bodyPr wrap="square">
            <a:spAutoFit/>
          </a:bodyPr>
          <a:lstStyle/>
          <a:p>
            <a:pPr algn="ctr">
              <a:defRPr/>
            </a:pPr>
            <a:r>
              <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Predictive Maintenance Technicians </a:t>
            </a:r>
          </a:p>
        </p:txBody>
      </p:sp>
      <p:sp>
        <p:nvSpPr>
          <p:cNvPr id="7" name="文本框 6"/>
          <p:cNvSpPr txBox="1"/>
          <p:nvPr/>
        </p:nvSpPr>
        <p:spPr>
          <a:xfrm>
            <a:off x="3562983" y="5248174"/>
            <a:ext cx="2684933" cy="338554"/>
          </a:xfrm>
          <a:prstGeom prst="rect">
            <a:avLst/>
          </a:prstGeom>
          <a:noFill/>
        </p:spPr>
        <p:txBody>
          <a:bodyPr wrap="square" rtlCol="0">
            <a:spAutoFit/>
          </a:bodyPr>
          <a:lstStyle>
            <a:defPPr>
              <a:defRPr lang="zh-CN"/>
            </a:defPPr>
            <a:lvl1pPr algn="ctr">
              <a:defRPr sz="1600" b="1">
                <a:gradFill>
                  <a:gsLst>
                    <a:gs pos="5000">
                      <a:srgbClr val="EA592D"/>
                    </a:gs>
                    <a:gs pos="100000">
                      <a:srgbClr val="DF2771"/>
                    </a:gs>
                  </a:gsLst>
                  <a:lin ang="16200000" scaled="0"/>
                </a:gradFill>
                <a:latin typeface="微软雅黑" panose="020B0503020204020204" pitchFamily="34" charset="-122"/>
                <a:ea typeface="微软雅黑" panose="020B0503020204020204" pitchFamily="34" charset="-122"/>
                <a:cs typeface="Calibri" panose="020F0502020204030204" pitchFamily="34" charset="0"/>
              </a:defRPr>
            </a:lvl1pPr>
          </a:lstStyle>
          <a:p>
            <a:r>
              <a:rPr lang="en-US" altLang="zh-CN" dirty="0">
                <a:latin typeface="Calibri" panose="020F0502020204030204" pitchFamily="34" charset="0"/>
                <a:sym typeface="微软雅黑" panose="020B0503020204020204" pitchFamily="34" charset="-122"/>
              </a:rPr>
              <a:t>Check Underfloor Heating</a:t>
            </a:r>
          </a:p>
        </p:txBody>
      </p:sp>
      <p:sp>
        <p:nvSpPr>
          <p:cNvPr id="8" name="矩形 7"/>
          <p:cNvSpPr/>
          <p:nvPr/>
        </p:nvSpPr>
        <p:spPr>
          <a:xfrm>
            <a:off x="3703340" y="5604340"/>
            <a:ext cx="2508948" cy="461665"/>
          </a:xfrm>
          <a:prstGeom prst="rect">
            <a:avLst/>
          </a:prstGeom>
        </p:spPr>
        <p:txBody>
          <a:bodyPr wrap="square">
            <a:spAutoFit/>
          </a:bodyPr>
          <a:lstStyle/>
          <a:p>
            <a:pPr algn="ctr"/>
            <a:r>
              <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Building Maintenance </a:t>
            </a:r>
          </a:p>
          <a:p>
            <a:pPr algn="ctr"/>
            <a:r>
              <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Technicians </a:t>
            </a:r>
          </a:p>
        </p:txBody>
      </p:sp>
      <p:sp>
        <p:nvSpPr>
          <p:cNvPr id="9" name="圆角矩形 8"/>
          <p:cNvSpPr/>
          <p:nvPr/>
        </p:nvSpPr>
        <p:spPr>
          <a:xfrm>
            <a:off x="6413093" y="4170758"/>
            <a:ext cx="2509785" cy="374571"/>
          </a:xfrm>
          <a:prstGeom prst="roundRect">
            <a:avLst/>
          </a:prstGeom>
          <a:noFill/>
        </p:spPr>
        <p:txBody>
          <a:bodyPr wrap="square" rtlCol="0">
            <a:spAutoFit/>
          </a:bodyPr>
          <a:lstStyle/>
          <a:p>
            <a:pPr algn="ctr"/>
            <a:r>
              <a:rPr lang="en-US" altLang="zh-CN"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Check Insulation Condition </a:t>
            </a:r>
          </a:p>
        </p:txBody>
      </p:sp>
      <p:sp>
        <p:nvSpPr>
          <p:cNvPr id="10" name="圆角矩形 9"/>
          <p:cNvSpPr/>
          <p:nvPr/>
        </p:nvSpPr>
        <p:spPr>
          <a:xfrm>
            <a:off x="9118311" y="5248174"/>
            <a:ext cx="2501153" cy="374571"/>
          </a:xfrm>
          <a:prstGeom prst="roundRect">
            <a:avLst/>
          </a:prstGeom>
          <a:noFill/>
        </p:spPr>
        <p:txBody>
          <a:bodyPr wrap="square" rtlCol="0">
            <a:spAutoFit/>
          </a:bodyPr>
          <a:lstStyle/>
          <a:p>
            <a:pPr algn="ctr"/>
            <a:r>
              <a:rPr lang="en-US" altLang="zh-CN"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Check Mechanical Status</a:t>
            </a:r>
          </a:p>
        </p:txBody>
      </p:sp>
      <p:sp>
        <p:nvSpPr>
          <p:cNvPr id="11" name="圆角矩形 10"/>
          <p:cNvSpPr/>
          <p:nvPr/>
        </p:nvSpPr>
        <p:spPr>
          <a:xfrm>
            <a:off x="9452375" y="5604340"/>
            <a:ext cx="1937761" cy="306467"/>
          </a:xfrm>
          <a:prstGeom prst="roundRect">
            <a:avLst/>
          </a:prstGeom>
        </p:spPr>
        <p:txBody>
          <a:bodyPr wrap="square">
            <a:spAutoFit/>
          </a:bodyPr>
          <a:lstStyle/>
          <a:p>
            <a:pPr algn="ctr"/>
            <a:r>
              <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First Level Maintenance </a:t>
            </a:r>
          </a:p>
        </p:txBody>
      </p:sp>
      <p:sp>
        <p:nvSpPr>
          <p:cNvPr id="12" name="圆角矩形 15"/>
          <p:cNvSpPr/>
          <p:nvPr/>
        </p:nvSpPr>
        <p:spPr>
          <a:xfrm>
            <a:off x="6722604" y="4526924"/>
            <a:ext cx="1937761" cy="510778"/>
          </a:xfrm>
          <a:prstGeom prst="roundRect">
            <a:avLst/>
          </a:prstGeom>
        </p:spPr>
        <p:txBody>
          <a:bodyPr wrap="square">
            <a:spAutoFit/>
          </a:bodyPr>
          <a:lstStyle/>
          <a:p>
            <a:pPr algn="ctr"/>
            <a:r>
              <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Building Maintenance </a:t>
            </a:r>
          </a:p>
          <a:p>
            <a:pPr algn="ctr"/>
            <a:r>
              <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Technicians </a:t>
            </a:r>
          </a:p>
        </p:txBody>
      </p:sp>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04742" y="3308793"/>
            <a:ext cx="2328293" cy="1746219"/>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84353" y="2231377"/>
            <a:ext cx="2367267" cy="1775450"/>
          </a:xfrm>
          <a:prstGeom prst="rect">
            <a:avLst/>
          </a:prstGeom>
        </p:spPr>
      </p:pic>
      <p:sp>
        <p:nvSpPr>
          <p:cNvPr id="16" name="文本框 15"/>
          <p:cNvSpPr txBox="1"/>
          <p:nvPr/>
        </p:nvSpPr>
        <p:spPr>
          <a:xfrm>
            <a:off x="478324" y="449015"/>
            <a:ext cx="3907032" cy="584775"/>
          </a:xfrm>
          <a:prstGeom prst="rect">
            <a:avLst/>
          </a:prstGeom>
          <a:noFill/>
        </p:spPr>
        <p:txBody>
          <a:bodyPr wrap="none" rtlCol="0">
            <a:spAutoFit/>
          </a:bodyPr>
          <a:lstStyle/>
          <a:p>
            <a:pPr lvl="0">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 Series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Application</a:t>
            </a:r>
          </a:p>
        </p:txBody>
      </p:sp>
    </p:spTree>
    <p:extLst>
      <p:ext uri="{BB962C8B-B14F-4D97-AF65-F5344CB8AC3E}">
        <p14:creationId xmlns:p14="http://schemas.microsoft.com/office/powerpoint/2010/main" val="19535882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p:cNvSpPr/>
          <p:nvPr/>
        </p:nvSpPr>
        <p:spPr>
          <a:xfrm>
            <a:off x="2761802" y="1192049"/>
            <a:ext cx="1170118" cy="442674"/>
          </a:xfrm>
          <a:prstGeom prst="round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HVAC</a:t>
            </a:r>
          </a:p>
        </p:txBody>
      </p:sp>
      <p:sp>
        <p:nvSpPr>
          <p:cNvPr id="21" name="圆角矩形 20"/>
          <p:cNvSpPr/>
          <p:nvPr/>
        </p:nvSpPr>
        <p:spPr>
          <a:xfrm>
            <a:off x="8511073" y="4156967"/>
            <a:ext cx="2482590" cy="442674"/>
          </a:xfrm>
          <a:prstGeom prst="roundRect">
            <a:avLst/>
          </a:prstGeom>
          <a:noFill/>
        </p:spPr>
        <p:txBody>
          <a:bodyPr wrap="square" rtlCol="0">
            <a:spAutoFit/>
          </a:bodyPr>
          <a:lstStyle/>
          <a:p>
            <a:pPr lvl="0">
              <a:defRPr/>
            </a:pPr>
            <a:r>
              <a:rPr lang="en-US" altLang="zh-CN" sz="20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Electrical Inspection</a:t>
            </a:r>
          </a:p>
        </p:txBody>
      </p:sp>
      <p:sp>
        <p:nvSpPr>
          <p:cNvPr id="22" name="圆角矩形 21"/>
          <p:cNvSpPr/>
          <p:nvPr/>
        </p:nvSpPr>
        <p:spPr>
          <a:xfrm>
            <a:off x="8477135" y="1183688"/>
            <a:ext cx="3714865" cy="783193"/>
          </a:xfrm>
          <a:prstGeom prst="roundRect">
            <a:avLst/>
          </a:prstGeom>
          <a:noFill/>
        </p:spPr>
        <p:txBody>
          <a:bodyPr wrap="square" rtlCol="0">
            <a:spAutoFit/>
          </a:bodyPr>
          <a:lstStyle/>
          <a:p>
            <a:pPr lvl="0">
              <a:defRPr/>
            </a:pPr>
            <a:r>
              <a:rPr lang="en-US" altLang="zh-CN" sz="20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Mechanical Predictive Maintenance </a:t>
            </a:r>
          </a:p>
        </p:txBody>
      </p:sp>
      <p:sp>
        <p:nvSpPr>
          <p:cNvPr id="28" name="矩形 27"/>
          <p:cNvSpPr/>
          <p:nvPr/>
        </p:nvSpPr>
        <p:spPr>
          <a:xfrm>
            <a:off x="2756883" y="3995718"/>
            <a:ext cx="3294260" cy="400110"/>
          </a:xfrm>
          <a:prstGeom prst="rect">
            <a:avLst/>
          </a:prstGeom>
        </p:spPr>
        <p:txBody>
          <a:bodyPr wrap="square">
            <a:spAutoFit/>
          </a:bodyPr>
          <a:lstStyle/>
          <a:p>
            <a:pPr>
              <a:defRPr/>
            </a:pPr>
            <a:r>
              <a:rPr lang="en-US" altLang="zh-CN" sz="20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Building Inspection</a:t>
            </a:r>
          </a:p>
        </p:txBody>
      </p:sp>
      <p:sp>
        <p:nvSpPr>
          <p:cNvPr id="3" name="矩形 2"/>
          <p:cNvSpPr/>
          <p:nvPr/>
        </p:nvSpPr>
        <p:spPr>
          <a:xfrm>
            <a:off x="2769946" y="4389629"/>
            <a:ext cx="2807754" cy="1938992"/>
          </a:xfrm>
          <a:prstGeom prst="rect">
            <a:avLst/>
          </a:prstGeom>
        </p:spPr>
        <p:txBody>
          <a:bodyPr wrap="square">
            <a:spAutoFit/>
          </a:bodyPr>
          <a:lstStyle/>
          <a:p>
            <a:pPr lvl="0" algn="just">
              <a:spcAft>
                <a:spcPts val="800"/>
              </a:spcAft>
              <a:defRPr/>
            </a:pPr>
            <a:r>
              <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In building inspections, missing or damaged insulation, building envelope air leaks, and moisture intrusion can be very difficult to find before they become serious enough to damage or destroy building contents. Thermal cameras can and have been utilized in the discovery of otherwise undetectable heat, air, and moisture anomalies in all types of structures.</a:t>
            </a:r>
          </a:p>
        </p:txBody>
      </p:sp>
      <p:sp>
        <p:nvSpPr>
          <p:cNvPr id="43" name="矩形 42"/>
          <p:cNvSpPr/>
          <p:nvPr/>
        </p:nvSpPr>
        <p:spPr>
          <a:xfrm>
            <a:off x="8543730" y="4542088"/>
            <a:ext cx="3258561" cy="1754326"/>
          </a:xfrm>
          <a:prstGeom prst="rect">
            <a:avLst/>
          </a:prstGeom>
        </p:spPr>
        <p:txBody>
          <a:bodyPr wrap="square">
            <a:spAutoFit/>
          </a:bodyPr>
          <a:lstStyle/>
          <a:p>
            <a:pPr lvl="0" algn="just">
              <a:spcAft>
                <a:spcPts val="800"/>
              </a:spcAft>
              <a:defRPr/>
            </a:pPr>
            <a:r>
              <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Electrical problems can relate to problems such as loose or over-tight connections, shorted or overloaded circuits, load imbalances, and components that have failed or are fatigued, such as fuses, circuit breakers, transformers, etc. Most electrical problems exhibit a gradual rise in temperature prior to their failure. And thermal imaging can recognize this heat. By detecting these early, you can prevent the possibility of fire.</a:t>
            </a:r>
          </a:p>
        </p:txBody>
      </p:sp>
      <p:sp>
        <p:nvSpPr>
          <p:cNvPr id="44" name="矩形 43"/>
          <p:cNvSpPr/>
          <p:nvPr/>
        </p:nvSpPr>
        <p:spPr>
          <a:xfrm>
            <a:off x="2792639" y="1594179"/>
            <a:ext cx="3358240" cy="2308324"/>
          </a:xfrm>
          <a:prstGeom prst="rect">
            <a:avLst/>
          </a:prstGeom>
        </p:spPr>
        <p:txBody>
          <a:bodyPr wrap="square">
            <a:spAutoFit/>
          </a:bodyPr>
          <a:lstStyle/>
          <a:p>
            <a:pPr lvl="0" algn="just">
              <a:spcAft>
                <a:spcPts val="800"/>
              </a:spcAft>
              <a:defRPr/>
            </a:pPr>
            <a:r>
              <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With thermal imaging technology, technicians and heating engineers can make doubly sure that a central heating system has been thoroughly maintained. Not only does this provide peace of mind for the operator themselves, and it also allows them to show clients the results of their work and even help convince them of the need for maintenance in the first place. Thermal technology stands out as the only way to provide a comprehensive, visual, and quantitative assessment of the efficacy of maintaining HVAC Radiators.</a:t>
            </a:r>
          </a:p>
        </p:txBody>
      </p:sp>
      <p:sp>
        <p:nvSpPr>
          <p:cNvPr id="45" name="矩形 44"/>
          <p:cNvSpPr/>
          <p:nvPr/>
        </p:nvSpPr>
        <p:spPr>
          <a:xfrm>
            <a:off x="8533765" y="1870734"/>
            <a:ext cx="3358240" cy="2308324"/>
          </a:xfrm>
          <a:prstGeom prst="rect">
            <a:avLst/>
          </a:prstGeom>
        </p:spPr>
        <p:txBody>
          <a:bodyPr wrap="square">
            <a:spAutoFit/>
          </a:bodyPr>
          <a:lstStyle/>
          <a:p>
            <a:pPr lvl="0" algn="just">
              <a:spcAft>
                <a:spcPts val="800"/>
              </a:spcAft>
              <a:defRPr/>
            </a:pPr>
            <a:r>
              <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Thermal imaging is great for spotting a lack of uniformity in equipment by indicating hot and cold spots in surface temperature, through infrared image capture. Heat is often an early symptom of equipment damage or malfunction, making it important to monitor preventive maintenance programs. Monitoring equipment performance with thermal imaging cameras can reduce the likelihood of unplanned downtime due to equipment failure, reduce reactive maintenance fees and equipment repair costs, and extend the lifespan of machine assets. </a:t>
            </a: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94121" y="4558935"/>
            <a:ext cx="2159728" cy="1619796"/>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9473" y="1675936"/>
            <a:ext cx="2146881" cy="1610160"/>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1371" y="4493623"/>
            <a:ext cx="2124891" cy="1593668"/>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600" y="1665514"/>
            <a:ext cx="2140131" cy="1605098"/>
          </a:xfrm>
          <a:prstGeom prst="rect">
            <a:avLst/>
          </a:prstGeom>
        </p:spPr>
      </p:pic>
      <p:sp>
        <p:nvSpPr>
          <p:cNvPr id="23" name="文本框 22"/>
          <p:cNvSpPr txBox="1"/>
          <p:nvPr/>
        </p:nvSpPr>
        <p:spPr>
          <a:xfrm>
            <a:off x="478324" y="449015"/>
            <a:ext cx="3907032" cy="584775"/>
          </a:xfrm>
          <a:prstGeom prst="rect">
            <a:avLst/>
          </a:prstGeom>
          <a:noFill/>
        </p:spPr>
        <p:txBody>
          <a:bodyPr wrap="none" rtlCol="0">
            <a:spAutoFit/>
          </a:bodyPr>
          <a:lstStyle/>
          <a:p>
            <a:pPr lvl="0">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 Series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Application</a:t>
            </a:r>
          </a:p>
        </p:txBody>
      </p:sp>
    </p:spTree>
    <p:extLst>
      <p:ext uri="{BB962C8B-B14F-4D97-AF65-F5344CB8AC3E}">
        <p14:creationId xmlns:p14="http://schemas.microsoft.com/office/powerpoint/2010/main" val="2076010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935940" y="4201697"/>
            <a:ext cx="3648604" cy="400110"/>
          </a:xfrm>
          <a:prstGeom prst="rect">
            <a:avLst/>
          </a:prstGeom>
        </p:spPr>
        <p:txBody>
          <a:bodyPr wrap="square">
            <a:spAutoFit/>
          </a:bodyPr>
          <a:lstStyle/>
          <a:p>
            <a:pPr>
              <a:defRPr/>
            </a:pPr>
            <a:r>
              <a:rPr lang="en-US" altLang="zh-CN" sz="20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Water Leak Inspection</a:t>
            </a:r>
          </a:p>
        </p:txBody>
      </p:sp>
      <p:sp>
        <p:nvSpPr>
          <p:cNvPr id="7" name="矩形 6"/>
          <p:cNvSpPr/>
          <p:nvPr/>
        </p:nvSpPr>
        <p:spPr>
          <a:xfrm>
            <a:off x="599319" y="4601638"/>
            <a:ext cx="3357219" cy="1200329"/>
          </a:xfrm>
          <a:prstGeom prst="rect">
            <a:avLst/>
          </a:prstGeom>
        </p:spPr>
        <p:txBody>
          <a:bodyPr wrap="square">
            <a:spAutoFit/>
          </a:bodyPr>
          <a:lstStyle/>
          <a:p>
            <a:pPr lvl="0">
              <a:spcAft>
                <a:spcPts val="800"/>
              </a:spcAft>
              <a:defRPr/>
            </a:pPr>
            <a:r>
              <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Hidden water can wreak havoc on insulation, wood, electrical components and, eventually, finishes when it does reveal itself. As long as the conditions are right, thermal imaging will find the leakage area though showing the temperature variances between water and surrounding materials.</a:t>
            </a:r>
          </a:p>
        </p:txBody>
      </p:sp>
      <p:sp>
        <p:nvSpPr>
          <p:cNvPr id="8" name="矩形 7"/>
          <p:cNvSpPr/>
          <p:nvPr/>
        </p:nvSpPr>
        <p:spPr>
          <a:xfrm>
            <a:off x="8975230" y="4315997"/>
            <a:ext cx="2586655" cy="400110"/>
          </a:xfrm>
          <a:prstGeom prst="rect">
            <a:avLst/>
          </a:prstGeom>
        </p:spPr>
        <p:txBody>
          <a:bodyPr wrap="square">
            <a:spAutoFit/>
          </a:bodyPr>
          <a:lstStyle/>
          <a:p>
            <a:pPr>
              <a:defRPr/>
            </a:pPr>
            <a:r>
              <a:rPr lang="en-US" altLang="zh-CN" sz="20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Find Air Leakage</a:t>
            </a:r>
          </a:p>
        </p:txBody>
      </p:sp>
      <p:sp>
        <p:nvSpPr>
          <p:cNvPr id="9" name="矩形 8"/>
          <p:cNvSpPr/>
          <p:nvPr/>
        </p:nvSpPr>
        <p:spPr>
          <a:xfrm>
            <a:off x="8236674" y="4756131"/>
            <a:ext cx="3529021" cy="1200329"/>
          </a:xfrm>
          <a:prstGeom prst="rect">
            <a:avLst/>
          </a:prstGeom>
        </p:spPr>
        <p:txBody>
          <a:bodyPr wrap="square">
            <a:spAutoFit/>
          </a:bodyPr>
          <a:lstStyle/>
          <a:p>
            <a:pPr lvl="0">
              <a:spcAft>
                <a:spcPts val="800"/>
              </a:spcAft>
              <a:defRPr/>
            </a:pPr>
            <a:r>
              <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When insulation is missing in walls or rafters, it can cause energy loss and increase heating and cooling costs. As long as the conditions are right, a thermal imaging camera can help identify areas with energy loss, especially those in hard-to-reach locations or behind walls.</a:t>
            </a:r>
          </a:p>
        </p:txBody>
      </p:sp>
      <p:sp>
        <p:nvSpPr>
          <p:cNvPr id="10" name="矩形 9"/>
          <p:cNvSpPr/>
          <p:nvPr/>
        </p:nvSpPr>
        <p:spPr>
          <a:xfrm>
            <a:off x="4973313" y="1734414"/>
            <a:ext cx="2051741" cy="400110"/>
          </a:xfrm>
          <a:prstGeom prst="rect">
            <a:avLst/>
          </a:prstGeom>
        </p:spPr>
        <p:txBody>
          <a:bodyPr wrap="square">
            <a:spAutoFit/>
          </a:bodyPr>
          <a:lstStyle/>
          <a:p>
            <a:pPr>
              <a:defRPr/>
            </a:pPr>
            <a:r>
              <a:rPr lang="en-US" altLang="zh-CN" sz="20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HVAC Inspection</a:t>
            </a:r>
          </a:p>
        </p:txBody>
      </p:sp>
      <p:sp>
        <p:nvSpPr>
          <p:cNvPr id="11" name="矩形 10"/>
          <p:cNvSpPr/>
          <p:nvPr/>
        </p:nvSpPr>
        <p:spPr>
          <a:xfrm>
            <a:off x="4529175" y="2182586"/>
            <a:ext cx="3252017" cy="1015663"/>
          </a:xfrm>
          <a:prstGeom prst="rect">
            <a:avLst/>
          </a:prstGeom>
        </p:spPr>
        <p:txBody>
          <a:bodyPr wrap="square">
            <a:spAutoFit/>
          </a:bodyPr>
          <a:lstStyle/>
          <a:p>
            <a:pPr lvl="0">
              <a:spcAft>
                <a:spcPts val="800"/>
              </a:spcAft>
              <a:defRPr/>
            </a:pPr>
            <a:r>
              <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 handheld thermal imager can be used to troubleshoot HVAC problems effectively and efficiently. It can find blocked registers, broken junctions, condenser units, electrical problems, radiant floor heating, and coil temps in a flash.</a:t>
            </a:r>
          </a:p>
        </p:txBody>
      </p:sp>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163" y="1421089"/>
            <a:ext cx="3631473" cy="2723605"/>
          </a:xfrm>
          <a:prstGeom prst="rect">
            <a:avLst/>
          </a:prstGeom>
        </p:spPr>
      </p:pic>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9378" y="3308671"/>
            <a:ext cx="3561805" cy="2671354"/>
          </a:xfrm>
          <a:prstGeom prst="rect">
            <a:avLst/>
          </a:prstGeom>
        </p:spPr>
      </p:pic>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34814" y="1480261"/>
            <a:ext cx="3652054" cy="2739040"/>
          </a:xfrm>
          <a:prstGeom prst="rect">
            <a:avLst/>
          </a:prstGeom>
        </p:spPr>
      </p:pic>
      <p:sp>
        <p:nvSpPr>
          <p:cNvPr id="17" name="文本框 16"/>
          <p:cNvSpPr txBox="1"/>
          <p:nvPr/>
        </p:nvSpPr>
        <p:spPr>
          <a:xfrm>
            <a:off x="478324" y="449015"/>
            <a:ext cx="3907032" cy="584775"/>
          </a:xfrm>
          <a:prstGeom prst="rect">
            <a:avLst/>
          </a:prstGeom>
          <a:noFill/>
        </p:spPr>
        <p:txBody>
          <a:bodyPr wrap="none" rtlCol="0">
            <a:spAutoFit/>
          </a:bodyPr>
          <a:lstStyle/>
          <a:p>
            <a:pPr lvl="0">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 Series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Application</a:t>
            </a:r>
          </a:p>
        </p:txBody>
      </p:sp>
    </p:spTree>
    <p:extLst>
      <p:ext uri="{BB962C8B-B14F-4D97-AF65-F5344CB8AC3E}">
        <p14:creationId xmlns:p14="http://schemas.microsoft.com/office/powerpoint/2010/main" val="29974003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7514" y="1248285"/>
            <a:ext cx="6950003" cy="4622982"/>
          </a:xfrm>
          <a:prstGeom prst="rect">
            <a:avLst/>
          </a:prstGeom>
        </p:spPr>
      </p:pic>
      <p:sp>
        <p:nvSpPr>
          <p:cNvPr id="38" name="文本框 37"/>
          <p:cNvSpPr txBox="1"/>
          <p:nvPr/>
        </p:nvSpPr>
        <p:spPr>
          <a:xfrm>
            <a:off x="478324" y="449015"/>
            <a:ext cx="4975273" cy="584775"/>
          </a:xfrm>
          <a:prstGeom prst="rect">
            <a:avLst/>
          </a:prstGeom>
          <a:noFill/>
        </p:spPr>
        <p:txBody>
          <a:bodyPr wrap="none" rtlCol="0">
            <a:spAutoFit/>
          </a:bodyPr>
          <a:lstStyle/>
          <a:p>
            <a:pPr lvl="0">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 Series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Scope Of Delivery</a:t>
            </a:r>
            <a:endPar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graphicFrame>
        <p:nvGraphicFramePr>
          <p:cNvPr id="6" name="表格 5"/>
          <p:cNvGraphicFramePr>
            <a:graphicFrameLocks noGrp="1"/>
          </p:cNvGraphicFramePr>
          <p:nvPr/>
        </p:nvGraphicFramePr>
        <p:xfrm>
          <a:off x="7306408" y="1243817"/>
          <a:ext cx="4431323" cy="4627450"/>
        </p:xfrm>
        <a:graphic>
          <a:graphicData uri="http://schemas.openxmlformats.org/drawingml/2006/table">
            <a:tbl>
              <a:tblPr firstRow="1" bandRow="1">
                <a:tableStyleId>{5C22544A-7EE6-4342-B048-85BDC9FD1C3A}</a:tableStyleId>
              </a:tblPr>
              <a:tblGrid>
                <a:gridCol w="1189965">
                  <a:extLst>
                    <a:ext uri="{9D8B030D-6E8A-4147-A177-3AD203B41FA5}">
                      <a16:colId xmlns:a16="http://schemas.microsoft.com/office/drawing/2014/main" val="59576579"/>
                    </a:ext>
                  </a:extLst>
                </a:gridCol>
                <a:gridCol w="2359196">
                  <a:extLst>
                    <a:ext uri="{9D8B030D-6E8A-4147-A177-3AD203B41FA5}">
                      <a16:colId xmlns:a16="http://schemas.microsoft.com/office/drawing/2014/main" val="2353080683"/>
                    </a:ext>
                  </a:extLst>
                </a:gridCol>
                <a:gridCol w="882162">
                  <a:extLst>
                    <a:ext uri="{9D8B030D-6E8A-4147-A177-3AD203B41FA5}">
                      <a16:colId xmlns:a16="http://schemas.microsoft.com/office/drawing/2014/main" val="3744149025"/>
                    </a:ext>
                  </a:extLst>
                </a:gridCol>
              </a:tblGrid>
              <a:tr h="2690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Accessories</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Items</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Quantity</a:t>
                      </a:r>
                    </a:p>
                  </a:txBody>
                  <a:tcPr marL="108000" marR="108000" marT="36000" marB="36000" anchor="ctr">
                    <a:gradFill>
                      <a:gsLst>
                        <a:gs pos="5000">
                          <a:srgbClr val="EA592D"/>
                        </a:gs>
                        <a:gs pos="100000">
                          <a:srgbClr val="DF2771"/>
                        </a:gs>
                      </a:gsLst>
                      <a:lin ang="13800000" scaled="0"/>
                    </a:gradFill>
                  </a:tcPr>
                </a:tc>
                <a:extLst>
                  <a:ext uri="{0D108BD9-81ED-4DB2-BD59-A6C34878D82A}">
                    <a16:rowId xmlns:a16="http://schemas.microsoft.com/office/drawing/2014/main" val="3933600336"/>
                  </a:ext>
                </a:extLst>
              </a:tr>
              <a:tr h="2352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Device</a:t>
                      </a:r>
                    </a:p>
                  </a:txBody>
                  <a:tcPr marL="108000" marR="108000" marT="36000" marB="36000"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Thermal Imager</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a:t>
                      </a:r>
                    </a:p>
                  </a:txBody>
                  <a:tcPr marL="108000" marR="108000" marT="36000" marB="36000" anchor="ctr">
                    <a:solidFill>
                      <a:schemeClr val="bg1">
                        <a:lumMod val="95000"/>
                      </a:schemeClr>
                    </a:solidFill>
                  </a:tcPr>
                </a:tc>
                <a:extLst>
                  <a:ext uri="{0D108BD9-81ED-4DB2-BD59-A6C34878D82A}">
                    <a16:rowId xmlns:a16="http://schemas.microsoft.com/office/drawing/2014/main" val="1284648612"/>
                  </a:ext>
                </a:extLst>
              </a:tr>
              <a:tr h="233903">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Straps</a:t>
                      </a:r>
                    </a:p>
                  </a:txBody>
                  <a:tcPr marL="108000" marR="108000" marT="36000" marB="36000"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Wrist Strap </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for </a:t>
                      </a: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Thermal Imager</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a:t>
                      </a:r>
                    </a:p>
                  </a:txBody>
                  <a:tcPr marL="108000" marR="108000" marT="36000" marB="36000" anchor="ctr">
                    <a:solidFill>
                      <a:schemeClr val="bg1">
                        <a:lumMod val="95000"/>
                      </a:schemeClr>
                    </a:solidFill>
                  </a:tcPr>
                </a:tc>
                <a:extLst>
                  <a:ext uri="{0D108BD9-81ED-4DB2-BD59-A6C34878D82A}">
                    <a16:rowId xmlns:a16="http://schemas.microsoft.com/office/drawing/2014/main" val="1340518640"/>
                  </a:ext>
                </a:extLst>
              </a:tr>
              <a:tr h="401731">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Shoulder </a:t>
                      </a: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Strap</a:t>
                      </a:r>
                      <a:r>
                        <a:rPr lang="en-US" sz="1200" kern="1200" baseline="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for </a:t>
                      </a: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Hard Carrying Case</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a:t>
                      </a:r>
                    </a:p>
                  </a:txBody>
                  <a:tcPr marL="108000" marR="108000" marT="36000" marB="36000" anchor="ctr">
                    <a:solidFill>
                      <a:schemeClr val="bg1">
                        <a:lumMod val="95000"/>
                      </a:schemeClr>
                    </a:solidFill>
                  </a:tcPr>
                </a:tc>
                <a:extLst>
                  <a:ext uri="{0D108BD9-81ED-4DB2-BD59-A6C34878D82A}">
                    <a16:rowId xmlns:a16="http://schemas.microsoft.com/office/drawing/2014/main" val="157584727"/>
                  </a:ext>
                </a:extLst>
              </a:tr>
              <a:tr h="401731">
                <a:tc row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Batteries and Power</a:t>
                      </a:r>
                    </a:p>
                  </a:txBody>
                  <a:tcPr marL="108000" marR="108000" marT="36000" marB="36000"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Interchangeable and Rechargeable Li-ion Batteries </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2</a:t>
                      </a:r>
                    </a:p>
                  </a:txBody>
                  <a:tcPr marL="108000" marR="108000" marT="36000" marB="36000" anchor="ctr">
                    <a:solidFill>
                      <a:schemeClr val="bg1">
                        <a:lumMod val="95000"/>
                      </a:schemeClr>
                    </a:solidFill>
                  </a:tcPr>
                </a:tc>
                <a:extLst>
                  <a:ext uri="{0D108BD9-81ED-4DB2-BD59-A6C34878D82A}">
                    <a16:rowId xmlns:a16="http://schemas.microsoft.com/office/drawing/2014/main" val="1502112834"/>
                  </a:ext>
                </a:extLst>
              </a:tr>
              <a:tr h="233903">
                <a:tc vMerge="1">
                  <a:txBody>
                    <a:bodyPr/>
                    <a:lstStyle/>
                    <a:p>
                      <a:endParaRPr lang="en-US"/>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Power Supply for Battery Charger</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a:t>
                      </a:r>
                    </a:p>
                  </a:txBody>
                  <a:tcPr marL="108000" marR="108000" marT="36000" marB="36000" anchor="ctr">
                    <a:solidFill>
                      <a:schemeClr val="bg1">
                        <a:lumMod val="95000"/>
                      </a:schemeClr>
                    </a:solidFill>
                  </a:tcPr>
                </a:tc>
                <a:extLst>
                  <a:ext uri="{0D108BD9-81ED-4DB2-BD59-A6C34878D82A}">
                    <a16:rowId xmlns:a16="http://schemas.microsoft.com/office/drawing/2014/main" val="1590033355"/>
                  </a:ext>
                </a:extLst>
              </a:tr>
              <a:tr h="233903">
                <a:tc vMerge="1">
                  <a:txBody>
                    <a:bodyPr/>
                    <a:lstStyle/>
                    <a:p>
                      <a:endParaRPr lang="en-US"/>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Two-bay Battery Charger</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a:t>
                      </a:r>
                    </a:p>
                  </a:txBody>
                  <a:tcPr marL="108000" marR="108000" marT="36000" marB="36000" anchor="ctr">
                    <a:solidFill>
                      <a:schemeClr val="bg1">
                        <a:lumMod val="95000"/>
                      </a:schemeClr>
                    </a:solidFill>
                  </a:tcPr>
                </a:tc>
                <a:extLst>
                  <a:ext uri="{0D108BD9-81ED-4DB2-BD59-A6C34878D82A}">
                    <a16:rowId xmlns:a16="http://schemas.microsoft.com/office/drawing/2014/main" val="1346903520"/>
                  </a:ext>
                </a:extLst>
              </a:tr>
              <a:tr h="401731">
                <a:tc vMerge="1">
                  <a:txBody>
                    <a:bodyPr/>
                    <a:lstStyle/>
                    <a:p>
                      <a:endParaRPr lang="en-US"/>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International Use Plugs (US/EU/UK/AU) for Power Supply</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4</a:t>
                      </a:r>
                    </a:p>
                  </a:txBody>
                  <a:tcPr marL="108000" marR="108000" marT="36000" marB="36000" anchor="ctr">
                    <a:solidFill>
                      <a:schemeClr val="bg1">
                        <a:lumMod val="95000"/>
                      </a:schemeClr>
                    </a:solidFill>
                  </a:tcPr>
                </a:tc>
                <a:extLst>
                  <a:ext uri="{0D108BD9-81ED-4DB2-BD59-A6C34878D82A}">
                    <a16:rowId xmlns:a16="http://schemas.microsoft.com/office/drawing/2014/main" val="3864279845"/>
                  </a:ext>
                </a:extLst>
              </a:tr>
              <a:tr h="2582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Cables</a:t>
                      </a:r>
                    </a:p>
                  </a:txBody>
                  <a:tcPr marL="108000" marR="108000" marT="36000" marB="36000"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USB 2.0 A to USB Type-C Cable</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a:t>
                      </a:r>
                    </a:p>
                  </a:txBody>
                  <a:tcPr marL="108000" marR="108000" marT="36000" marB="36000" anchor="ctr">
                    <a:solidFill>
                      <a:schemeClr val="bg1">
                        <a:lumMod val="95000"/>
                      </a:schemeClr>
                    </a:solidFill>
                  </a:tcPr>
                </a:tc>
                <a:extLst>
                  <a:ext uri="{0D108BD9-81ED-4DB2-BD59-A6C34878D82A}">
                    <a16:rowId xmlns:a16="http://schemas.microsoft.com/office/drawing/2014/main" val="500954548"/>
                  </a:ext>
                </a:extLst>
              </a:tr>
              <a:tr h="4017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Cases and Pouches</a:t>
                      </a:r>
                    </a:p>
                  </a:txBody>
                  <a:tcPr marL="108000" marR="108000" marT="36000" marB="36000"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Hard Carrying Case</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a:t>
                      </a:r>
                    </a:p>
                  </a:txBody>
                  <a:tcPr marL="108000" marR="108000" marT="36000" marB="36000" anchor="ctr">
                    <a:solidFill>
                      <a:schemeClr val="bg1">
                        <a:lumMod val="95000"/>
                      </a:schemeClr>
                    </a:solidFill>
                  </a:tcPr>
                </a:tc>
                <a:extLst>
                  <a:ext uri="{0D108BD9-81ED-4DB2-BD59-A6C34878D82A}">
                    <a16:rowId xmlns:a16="http://schemas.microsoft.com/office/drawing/2014/main" val="2416199902"/>
                  </a:ext>
                </a:extLst>
              </a:tr>
              <a:tr h="235258">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Manuals</a:t>
                      </a:r>
                    </a:p>
                  </a:txBody>
                  <a:tcPr marL="108000" marR="108000" marT="36000" marB="36000"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Calibration Certificate</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a:t>
                      </a:r>
                    </a:p>
                  </a:txBody>
                  <a:tcPr marL="108000" marR="108000" marT="36000" marB="36000" anchor="ctr">
                    <a:solidFill>
                      <a:schemeClr val="bg1">
                        <a:lumMod val="95000"/>
                      </a:schemeClr>
                    </a:solidFill>
                  </a:tcPr>
                </a:tc>
                <a:extLst>
                  <a:ext uri="{0D108BD9-81ED-4DB2-BD59-A6C34878D82A}">
                    <a16:rowId xmlns:a16="http://schemas.microsoft.com/office/drawing/2014/main" val="2940965132"/>
                  </a:ext>
                </a:extLst>
              </a:tr>
              <a:tr h="401731">
                <a:tc vMerge="1">
                  <a:txBody>
                    <a:bodyPr/>
                    <a:lstStyle/>
                    <a:p>
                      <a:endParaRPr lang="en-US"/>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Quick Start Guide (Baseline) </a:t>
                      </a:r>
                      <a:b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b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User Manual</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a:t>
                      </a:r>
                    </a:p>
                  </a:txBody>
                  <a:tcPr marL="108000" marR="108000" marT="36000" marB="36000" anchor="ctr">
                    <a:solidFill>
                      <a:schemeClr val="bg1">
                        <a:lumMod val="95000"/>
                      </a:schemeClr>
                    </a:solidFill>
                  </a:tcPr>
                </a:tc>
                <a:extLst>
                  <a:ext uri="{0D108BD9-81ED-4DB2-BD59-A6C34878D82A}">
                    <a16:rowId xmlns:a16="http://schemas.microsoft.com/office/drawing/2014/main" val="3972944823"/>
                  </a:ext>
                </a:extLst>
              </a:tr>
              <a:tr h="5695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Storage</a:t>
                      </a:r>
                    </a:p>
                  </a:txBody>
                  <a:tcPr marL="108000" marR="108000" marT="36000" marB="36000"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16 GB Micro SD card </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(M11/M11W/M20/</a:t>
                      </a:r>
                      <a:r>
                        <a:rPr lang="en-US" altLang="zh-CN" sz="1200" kern="1200" baseline="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M20W</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t>
                      </a:r>
                      <a:b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b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64 GB Micro SD card</a:t>
                      </a:r>
                      <a:r>
                        <a:rPr lang="en-US" altLang="zh-CN"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(M30/M60)</a:t>
                      </a:r>
                      <a:endPar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a:t>
                      </a:r>
                    </a:p>
                  </a:txBody>
                  <a:tcPr marL="108000" marR="108000" marT="36000" marB="36000" anchor="ctr">
                    <a:solidFill>
                      <a:schemeClr val="bg1">
                        <a:lumMod val="95000"/>
                      </a:schemeClr>
                    </a:solidFill>
                  </a:tcPr>
                </a:tc>
                <a:extLst>
                  <a:ext uri="{0D108BD9-81ED-4DB2-BD59-A6C34878D82A}">
                    <a16:rowId xmlns:a16="http://schemas.microsoft.com/office/drawing/2014/main" val="1363048648"/>
                  </a:ext>
                </a:extLst>
              </a:tr>
            </a:tbl>
          </a:graphicData>
        </a:graphic>
      </p:graphicFrame>
    </p:spTree>
    <p:extLst>
      <p:ext uri="{BB962C8B-B14F-4D97-AF65-F5344CB8AC3E}">
        <p14:creationId xmlns:p14="http://schemas.microsoft.com/office/powerpoint/2010/main" val="23535455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rot="2700000">
            <a:off x="11440549" y="667395"/>
            <a:ext cx="4250013" cy="4250013"/>
          </a:xfrm>
          <a:prstGeom prst="rect">
            <a:avLst/>
          </a:prstGeom>
          <a:gradFill>
            <a:gsLst>
              <a:gs pos="5000">
                <a:srgbClr val="EA592D"/>
              </a:gs>
              <a:gs pos="100000">
                <a:srgbClr val="DF2771"/>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圆角矩形 18"/>
          <p:cNvSpPr/>
          <p:nvPr/>
        </p:nvSpPr>
        <p:spPr>
          <a:xfrm>
            <a:off x="6163174" y="1291771"/>
            <a:ext cx="5226486" cy="5297715"/>
          </a:xfrm>
          <a:prstGeom prst="roundRect">
            <a:avLst>
              <a:gd name="adj" fmla="val 4527"/>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 name="图片 2"/>
          <p:cNvPicPr>
            <a:picLocks noChangeAspect="1"/>
          </p:cNvPicPr>
          <p:nvPr/>
        </p:nvPicPr>
        <p:blipFill>
          <a:blip r:embed="rId2" cstate="print">
            <a:clrChange>
              <a:clrFrom>
                <a:srgbClr val="999999"/>
              </a:clrFrom>
              <a:clrTo>
                <a:srgbClr val="999999">
                  <a:alpha val="0"/>
                </a:srgbClr>
              </a:clrTo>
            </a:clrChange>
            <a:extLst>
              <a:ext uri="{28A0092B-C50C-407E-A947-70E740481C1C}">
                <a14:useLocalDpi xmlns:a14="http://schemas.microsoft.com/office/drawing/2010/main" val="0"/>
              </a:ext>
            </a:extLst>
          </a:blip>
          <a:stretch>
            <a:fillRect/>
          </a:stretch>
        </p:blipFill>
        <p:spPr>
          <a:xfrm>
            <a:off x="8245425" y="2873853"/>
            <a:ext cx="1525626" cy="1471010"/>
          </a:xfrm>
          <a:prstGeom prst="rect">
            <a:avLst/>
          </a:prstGeom>
        </p:spPr>
      </p:pic>
      <p:sp>
        <p:nvSpPr>
          <p:cNvPr id="22" name="直角三角形 21"/>
          <p:cNvSpPr/>
          <p:nvPr/>
        </p:nvSpPr>
        <p:spPr>
          <a:xfrm>
            <a:off x="-222212" y="5234384"/>
            <a:ext cx="1943100" cy="1930400"/>
          </a:xfrm>
          <a:prstGeom prst="rtTriangle">
            <a:avLst/>
          </a:prstGeom>
          <a:solidFill>
            <a:srgbClr val="D6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圆角矩形 49"/>
          <p:cNvSpPr/>
          <p:nvPr/>
        </p:nvSpPr>
        <p:spPr>
          <a:xfrm>
            <a:off x="437398" y="1291771"/>
            <a:ext cx="5436716" cy="5297715"/>
          </a:xfrm>
          <a:prstGeom prst="roundRect">
            <a:avLst>
              <a:gd name="adj" fmla="val 4527"/>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文本框 5"/>
          <p:cNvSpPr txBox="1"/>
          <p:nvPr/>
        </p:nvSpPr>
        <p:spPr>
          <a:xfrm>
            <a:off x="478324" y="449015"/>
            <a:ext cx="5505033" cy="584775"/>
          </a:xfrm>
          <a:prstGeom prst="rect">
            <a:avLst/>
          </a:prstGeom>
          <a:noFill/>
        </p:spPr>
        <p:txBody>
          <a:bodyPr wrap="none" rtlCol="0">
            <a:spAutoFit/>
          </a:bodyPr>
          <a:lstStyle/>
          <a:p>
            <a:pPr lvl="0">
              <a:defRPr/>
            </a:pP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 Series - Optional </a:t>
            </a: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Accessories</a:t>
            </a:r>
          </a:p>
        </p:txBody>
      </p:sp>
      <p:sp>
        <p:nvSpPr>
          <p:cNvPr id="12" name="文本框 11"/>
          <p:cNvSpPr txBox="1"/>
          <p:nvPr/>
        </p:nvSpPr>
        <p:spPr>
          <a:xfrm>
            <a:off x="8007494" y="1785810"/>
            <a:ext cx="1745991"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gradFill>
                  <a:gsLst>
                    <a:gs pos="0">
                      <a:srgbClr val="EA592D"/>
                    </a:gs>
                    <a:gs pos="18000">
                      <a:srgbClr val="E64548"/>
                    </a:gs>
                    <a:gs pos="100000">
                      <a:srgbClr val="DF2771"/>
                    </a:gs>
                  </a:gsLst>
                  <a:lin ang="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All Series</a:t>
            </a:r>
          </a:p>
        </p:txBody>
      </p:sp>
      <p:sp>
        <p:nvSpPr>
          <p:cNvPr id="2" name="文本框 1"/>
          <p:cNvSpPr txBox="1"/>
          <p:nvPr/>
        </p:nvSpPr>
        <p:spPr>
          <a:xfrm>
            <a:off x="1742984" y="1785810"/>
            <a:ext cx="283500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gradFill>
                  <a:gsLst>
                    <a:gs pos="0">
                      <a:srgbClr val="EA592D"/>
                    </a:gs>
                    <a:gs pos="18000">
                      <a:srgbClr val="E64548"/>
                    </a:gs>
                    <a:gs pos="100000">
                      <a:srgbClr val="DF2771"/>
                    </a:gs>
                  </a:gsLst>
                  <a:lin ang="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 Series Power</a:t>
            </a:r>
          </a:p>
        </p:txBody>
      </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5341" y="2952380"/>
            <a:ext cx="1329652" cy="1329652"/>
          </a:xfrm>
          <a:prstGeom prst="rect">
            <a:avLst/>
          </a:prstGeom>
        </p:spPr>
      </p:pic>
      <p:pic>
        <p:nvPicPr>
          <p:cNvPr id="46" name="图片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279860">
            <a:off x="3289462" y="2806696"/>
            <a:ext cx="1618771" cy="1547082"/>
          </a:xfrm>
          <a:prstGeom prst="rect">
            <a:avLst/>
          </a:prstGeom>
        </p:spPr>
      </p:pic>
      <p:sp>
        <p:nvSpPr>
          <p:cNvPr id="14" name="矩形 13"/>
          <p:cNvSpPr/>
          <p:nvPr/>
        </p:nvSpPr>
        <p:spPr>
          <a:xfrm>
            <a:off x="8034253" y="4699888"/>
            <a:ext cx="1947969" cy="1354217"/>
          </a:xfrm>
          <a:prstGeom prst="rect">
            <a:avLst/>
          </a:prstGeom>
        </p:spPr>
        <p:txBody>
          <a:bodyPr wrap="none">
            <a:spAutoFit/>
          </a:bodyPr>
          <a:lstStyle/>
          <a:p>
            <a:pPr marR="0" lvl="0" indent="0" algn="ctr" fontAlgn="auto">
              <a:lnSpc>
                <a:spcPct val="150000"/>
              </a:lnSpc>
              <a:spcBef>
                <a:spcPts val="0"/>
              </a:spcBef>
              <a:spcAft>
                <a:spcPts val="0"/>
              </a:spcAft>
              <a:buClrTx/>
              <a:buSzTx/>
              <a:buFontTx/>
              <a:buNone/>
              <a:tabLst/>
              <a:defRPr/>
            </a:pPr>
            <a:r>
              <a:rPr lang="en-US" altLang="zh-CN"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Pouch</a:t>
            </a:r>
            <a:endParaRPr lang="en-US"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p>
            <a:pPr lvl="0" algn="ctr">
              <a:lnSpc>
                <a:spcPct val="150000"/>
              </a:lnSpc>
              <a:defRPr/>
            </a:pPr>
            <a:r>
              <a:rPr lang="en-US"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HM-</a:t>
            </a:r>
            <a:r>
              <a:rPr lang="en-US" sz="1100" dirty="0" err="1">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SP01</a:t>
            </a:r>
            <a:r>
              <a:rPr lang="en-US"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-POUCH </a:t>
            </a:r>
            <a:r>
              <a:rPr kumimoji="0" lang="en-US" sz="11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t>
            </a:r>
          </a:p>
          <a:p>
            <a:pPr marL="285750" lvl="0" indent="-285750" algn="ctr">
              <a:lnSpc>
                <a:spcPct val="150000"/>
              </a:lnSpc>
              <a:buFont typeface="Arial" panose="020B0604020202020204" pitchFamily="34" charset="0"/>
              <a:buChar char="•"/>
              <a:defRPr/>
            </a:pPr>
            <a:r>
              <a:rPr lang="en-US"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100% Polyester</a:t>
            </a:r>
          </a:p>
          <a:p>
            <a:pPr marL="285750" lvl="0" indent="-285750" algn="ctr">
              <a:buFont typeface="Arial" panose="020B0604020202020204" pitchFamily="34" charset="0"/>
              <a:buChar char="•"/>
              <a:defRPr/>
            </a:pPr>
            <a:r>
              <a:rPr lang="en-US"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27.5 cm c 13 cm × 21 cm </a:t>
            </a:r>
          </a:p>
          <a:p>
            <a:pPr lvl="0" algn="ctr">
              <a:defRPr/>
            </a:pPr>
            <a:r>
              <a:rPr lang="en-US"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(10.8” × 5.1” × 8.3”)</a:t>
            </a:r>
            <a:r>
              <a:rPr kumimoji="0" lang="en-US" sz="1400" b="0" i="0" u="none" strike="noStrike" kern="1200" cap="none" spc="0" normalizeH="0" baseline="0" noProof="0" dirty="0">
                <a:ln>
                  <a:noFill/>
                </a:ln>
                <a:solidFill>
                  <a:srgbClr val="4A4A4A"/>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18" name="矩形 17"/>
          <p:cNvSpPr/>
          <p:nvPr/>
        </p:nvSpPr>
        <p:spPr>
          <a:xfrm>
            <a:off x="2907657" y="4654801"/>
            <a:ext cx="2838104" cy="1308050"/>
          </a:xfrm>
          <a:prstGeom prst="rect">
            <a:avLst/>
          </a:prstGeom>
        </p:spPr>
        <p:txBody>
          <a:bodyPr wrap="square">
            <a:spAutoFit/>
          </a:bodyPr>
          <a:lstStyle/>
          <a:p>
            <a:pPr marR="0" lvl="0" indent="0" algn="ctr" fontAlgn="auto">
              <a:spcBef>
                <a:spcPts val="0"/>
              </a:spcBef>
              <a:spcAft>
                <a:spcPts val="0"/>
              </a:spcAft>
              <a:buClrTx/>
              <a:buSzTx/>
              <a:buFontTx/>
              <a:buNone/>
              <a:tabLst/>
              <a:defRPr/>
            </a:pPr>
            <a:r>
              <a:rPr lang="en-US"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Replacement 2-</a:t>
            </a:r>
            <a:r>
              <a:rPr lang="en-US" altLang="zh-CN"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B</a:t>
            </a:r>
            <a:r>
              <a:rPr lang="en-US"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ay </a:t>
            </a:r>
            <a:r>
              <a:rPr lang="en-US" altLang="zh-CN"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B</a:t>
            </a:r>
            <a:r>
              <a:rPr lang="en-US"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attery </a:t>
            </a:r>
            <a:r>
              <a:rPr lang="en-US" altLang="zh-CN"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C</a:t>
            </a:r>
            <a:r>
              <a:rPr lang="en-US"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harger</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HM-5202ZC )</a:t>
            </a:r>
          </a:p>
          <a:p>
            <a:pPr marL="285750" marR="0" lvl="0" indent="-28575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Input 100~240 V / 0.7 A</a:t>
            </a:r>
          </a:p>
          <a:p>
            <a:pPr marL="285750" marR="0" lvl="0" indent="-285750" algn="ctr" defTabSz="914400" rtl="0" eaLnBrk="1" fontAlgn="auto" latinLnBrk="0" hangingPunct="1">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Output 12 V / 2 A </a:t>
            </a:r>
            <a:r>
              <a:rPr kumimoji="0" lang="en-US" sz="1400" b="0" i="0" u="none" strike="noStrike" kern="1200" cap="none" spc="0" normalizeH="0" baseline="0" noProof="0" dirty="0">
                <a:ln>
                  <a:noFill/>
                </a:ln>
                <a:solidFill>
                  <a:srgbClr val="4A4A4A"/>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23" name="矩形 22"/>
          <p:cNvSpPr/>
          <p:nvPr/>
        </p:nvSpPr>
        <p:spPr>
          <a:xfrm>
            <a:off x="874858" y="4565383"/>
            <a:ext cx="1970732" cy="1146468"/>
          </a:xfrm>
          <a:prstGeom prst="rect">
            <a:avLst/>
          </a:prstGeom>
        </p:spPr>
        <p:txBody>
          <a:bodyPr wrap="none">
            <a:spAutoFit/>
          </a:bodyPr>
          <a:lstStyle/>
          <a:p>
            <a:pPr marR="0" lvl="0" indent="0" algn="ctr" fontAlgn="auto">
              <a:lnSpc>
                <a:spcPct val="150000"/>
              </a:lnSpc>
              <a:spcBef>
                <a:spcPts val="0"/>
              </a:spcBef>
              <a:spcAft>
                <a:spcPts val="0"/>
              </a:spcAft>
              <a:buClrTx/>
              <a:buSzTx/>
              <a:buFontTx/>
              <a:buNone/>
              <a:tabLst/>
              <a:defRPr/>
            </a:pPr>
            <a:r>
              <a:rPr lang="en-US"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Replacement Battery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kumimoji="0" lang="en-US" altLang="zh-CN" sz="11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E097-13-1S1P26650 </a:t>
            </a:r>
            <a:r>
              <a:rPr kumimoji="0" lang="zh-CN" altLang="en-US" sz="11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t>
            </a:r>
            <a:endParaRPr kumimoji="0" lang="en-US" sz="11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p>
            <a:pPr marL="285750" marR="0" lvl="0" indent="-285750" algn="ctr" defTabSz="914400" rtl="0" eaLnBrk="1" fontAlgn="auto" latinLnBrk="0" hangingPunct="1">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5000 </a:t>
            </a:r>
            <a:r>
              <a:rPr kumimoji="0" lang="en-US" sz="1100" b="0" i="0" u="none" strike="noStrike" kern="1200" cap="none" spc="0" normalizeH="0" baseline="0" noProof="0" dirty="0" err="1">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mAh</a:t>
            </a:r>
            <a:r>
              <a:rPr kumimoji="0" lang="en-US" sz="11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3.7 V</a:t>
            </a:r>
            <a:r>
              <a:rPr kumimoji="0" lang="en-US" sz="1400" b="0" i="0" u="none" strike="noStrike" kern="1200" cap="none" spc="0" normalizeH="0" baseline="0" noProof="0" dirty="0">
                <a:ln>
                  <a:noFill/>
                </a:ln>
                <a:solidFill>
                  <a:srgbClr val="4A4A4A"/>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p>
          <a:p>
            <a:pPr marR="0" lvl="0" algn="ctr" defTabSz="914400" rtl="0" eaLnBrk="1" fontAlgn="auto" latinLnBrk="0" hangingPunct="1">
              <a:spcBef>
                <a:spcPts val="0"/>
              </a:spcBef>
              <a:spcAft>
                <a:spcPts val="0"/>
              </a:spcAft>
              <a:buClrTx/>
              <a:buSzTx/>
              <a:tabLst/>
              <a:defRPr/>
            </a:pPr>
            <a:endParaRPr kumimoji="0" lang="en-US" sz="1400" b="0" i="0" u="none" strike="noStrike" kern="1200" cap="none" spc="0" normalizeH="0" baseline="0" noProof="0" dirty="0">
              <a:ln>
                <a:noFill/>
              </a:ln>
              <a:solidFill>
                <a:srgbClr val="4A4A4A"/>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4" name="矩形 3"/>
          <p:cNvSpPr/>
          <p:nvPr/>
        </p:nvSpPr>
        <p:spPr>
          <a:xfrm>
            <a:off x="64121" y="6261281"/>
            <a:ext cx="6183270" cy="261610"/>
          </a:xfrm>
          <a:prstGeom prst="rect">
            <a:avLst/>
          </a:prstGeom>
        </p:spPr>
        <p:txBody>
          <a:bodyPr wrap="square">
            <a:spAutoFit/>
          </a:bodyPr>
          <a:lstStyle/>
          <a:p>
            <a:pPr lvl="0" algn="ctr">
              <a:defRPr/>
            </a:pPr>
            <a:r>
              <a:rPr lang="en-US" altLang="zh-CN" sz="11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The M series comes with two batteries in the box, and optional batteries are also available</a:t>
            </a:r>
          </a:p>
        </p:txBody>
      </p:sp>
    </p:spTree>
    <p:extLst>
      <p:ext uri="{BB962C8B-B14F-4D97-AF65-F5344CB8AC3E}">
        <p14:creationId xmlns:p14="http://schemas.microsoft.com/office/powerpoint/2010/main" val="29685784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679388" y="833329"/>
            <a:ext cx="8043377" cy="506292"/>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sz="2000"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WIRELESS ANALYSIS, REPORTING AND SHARING</a:t>
            </a:r>
          </a:p>
        </p:txBody>
      </p:sp>
      <p:sp>
        <p:nvSpPr>
          <p:cNvPr id="8" name="矩形 7"/>
          <p:cNvSpPr/>
          <p:nvPr/>
        </p:nvSpPr>
        <p:spPr>
          <a:xfrm>
            <a:off x="1717489" y="1332953"/>
            <a:ext cx="9684969" cy="1477328"/>
          </a:xfrm>
          <a:prstGeom prst="rect">
            <a:avLst/>
          </a:prstGeom>
        </p:spPr>
        <p:txBody>
          <a:bodyPr wrap="square">
            <a:spAutoFit/>
          </a:bodyPr>
          <a:lstStyle/>
          <a:p>
            <a:pPr lvl="0">
              <a:lnSpc>
                <a:spcPct val="150000"/>
              </a:lnSpc>
              <a:defRPr/>
            </a:pPr>
            <a:r>
              <a:rPr lang="en-US" sz="1200" dirty="0">
                <a:solidFill>
                  <a:prstClr val="black">
                    <a:lumMod val="75000"/>
                    <a:lumOff val="25000"/>
                    <a:alpha val="80000"/>
                  </a:prst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HIKMICRO Viewer App is A powerful and intuitive APP designed for industrial thermal cameras. It allows thermal inspector to view and capture live streaming infrared video and still images from select HIKMICRO thermal imaging cameras using a mobile device. With the HIKMICRO Viewer, the thermal camera can be placed in an area and operated wirelessly from a distance - helping infrared detection work safely in hard-to-reach locations and harsh work environments. Streaming video and remote access also provide opportunities for decision-makers and others on the team to observe and collaborate during IR surveys. With a powerful reports function, you can efficiently generate reports for your clients in the field.</a:t>
            </a:r>
          </a:p>
        </p:txBody>
      </p:sp>
      <p:grpSp>
        <p:nvGrpSpPr>
          <p:cNvPr id="9" name="组合 8"/>
          <p:cNvGrpSpPr/>
          <p:nvPr/>
        </p:nvGrpSpPr>
        <p:grpSpPr>
          <a:xfrm>
            <a:off x="1679389" y="2781829"/>
            <a:ext cx="10921181" cy="1036181"/>
            <a:chOff x="267795" y="2687607"/>
            <a:chExt cx="10921181" cy="1036181"/>
          </a:xfrm>
        </p:grpSpPr>
        <p:sp>
          <p:nvSpPr>
            <p:cNvPr id="10" name="矩形 9"/>
            <p:cNvSpPr/>
            <p:nvPr/>
          </p:nvSpPr>
          <p:spPr>
            <a:xfrm>
              <a:off x="267795" y="2687607"/>
              <a:ext cx="3071032" cy="1036181"/>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Free license </a:t>
              </a:r>
            </a:p>
            <a:p>
              <a:pPr marL="285750" lvl="0" indent="-285750">
                <a:spcAft>
                  <a:spcPts val="800"/>
                </a:spcAft>
                <a:buFont typeface="Arial" panose="020B0604020202020204" pitchFamily="34" charset="0"/>
                <a:buChar char="•"/>
                <a:defRPr/>
              </a:pPr>
              <a:r>
                <a:rPr lang="en-US" sz="12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Scan and Connect Easily</a:t>
              </a:r>
            </a:p>
            <a:p>
              <a:pPr marL="285750" lvl="0" indent="-285750">
                <a:spcAft>
                  <a:spcPts val="800"/>
                </a:spcAft>
                <a:buFont typeface="Arial" panose="020B0604020202020204" pitchFamily="34" charset="0"/>
                <a:buChar char="•"/>
                <a:defRPr/>
              </a:pPr>
              <a:r>
                <a:rPr lang="en-US" altLang="zh-CN" sz="12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Download </a:t>
              </a:r>
              <a:r>
                <a:rPr lang="en-US" sz="12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On-Device Images and Video to share</a:t>
              </a:r>
            </a:p>
          </p:txBody>
        </p:sp>
        <p:sp>
          <p:nvSpPr>
            <p:cNvPr id="11" name="矩形 10"/>
            <p:cNvSpPr/>
            <p:nvPr/>
          </p:nvSpPr>
          <p:spPr>
            <a:xfrm>
              <a:off x="3338827" y="2687607"/>
              <a:ext cx="4500172" cy="851515"/>
            </a:xfrm>
            <a:prstGeom prst="rect">
              <a:avLst/>
            </a:prstGeom>
          </p:spPr>
          <p:txBody>
            <a:bodyPr wrap="square">
              <a:spAutoFit/>
            </a:bodyPr>
            <a:lstStyle/>
            <a:p>
              <a:pPr marL="285750" lvl="0" indent="-285750">
                <a:spcAft>
                  <a:spcPts val="800"/>
                </a:spcAft>
                <a:buFont typeface="Arial" panose="020B0604020202020204" pitchFamily="34" charset="0"/>
                <a:buChar char="•"/>
                <a:defRPr/>
              </a:pPr>
              <a:r>
                <a:rPr lang="en-US" sz="12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Live View and Remote Control</a:t>
              </a:r>
            </a:p>
            <a:p>
              <a:pPr marL="285750" lvl="0" indent="-285750">
                <a:spcAft>
                  <a:spcPts val="800"/>
                </a:spcAft>
                <a:buFont typeface="Arial" panose="020B0604020202020204" pitchFamily="34" charset="0"/>
                <a:buChar char="•"/>
                <a:defRPr/>
              </a:pPr>
              <a:r>
                <a:rPr lang="en-US" sz="12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Advanced </a:t>
              </a:r>
              <a:r>
                <a:rPr kumimoji="0" lang="en-US" sz="12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measurement and image analysis </a:t>
              </a: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Quick reporting and sharing</a:t>
              </a:r>
            </a:p>
          </p:txBody>
        </p:sp>
        <p:sp>
          <p:nvSpPr>
            <p:cNvPr id="24" name="矩形 23"/>
            <p:cNvSpPr/>
            <p:nvPr/>
          </p:nvSpPr>
          <p:spPr>
            <a:xfrm>
              <a:off x="6688804" y="2687607"/>
              <a:ext cx="4500172" cy="851515"/>
            </a:xfrm>
            <a:prstGeom prst="rect">
              <a:avLst/>
            </a:prstGeom>
          </p:spPr>
          <p:txBody>
            <a:bodyPr wrap="square">
              <a:spAutoFit/>
            </a:bodyPr>
            <a:lstStyle/>
            <a:p>
              <a:pPr marL="285750" lvl="0" indent="-285750">
                <a:spcAft>
                  <a:spcPts val="800"/>
                </a:spcAft>
                <a:buFont typeface="Arial" panose="020B0604020202020204" pitchFamily="34" charset="0"/>
                <a:buChar char="•"/>
                <a:defRPr/>
              </a:pPr>
              <a:r>
                <a:rPr lang="en-US" sz="12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Firmware Upgrade</a:t>
              </a:r>
            </a:p>
            <a:p>
              <a:pPr marL="285750" indent="-285750">
                <a:spcAft>
                  <a:spcPts val="800"/>
                </a:spcAft>
                <a:buFont typeface="Arial" panose="020B0604020202020204" pitchFamily="34" charset="0"/>
                <a:buChar char="•"/>
                <a:defRPr/>
              </a:pPr>
              <a:r>
                <a:rPr lang="en-US" sz="12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After-sales contacts and online support services</a:t>
              </a:r>
            </a:p>
            <a:p>
              <a:pPr marL="285750" lvl="0" indent="-285750">
                <a:spcAft>
                  <a:spcPts val="800"/>
                </a:spcAft>
                <a:buFont typeface="Arial" panose="020B0604020202020204" pitchFamily="34" charset="0"/>
                <a:buChar char="•"/>
                <a:defRPr/>
              </a:pPr>
              <a:r>
                <a:rPr lang="en-US" sz="12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Turn screen rotation on and off</a:t>
              </a:r>
            </a:p>
          </p:txBody>
        </p:sp>
      </p:grpSp>
      <p:grpSp>
        <p:nvGrpSpPr>
          <p:cNvPr id="21" name="组合 20"/>
          <p:cNvGrpSpPr/>
          <p:nvPr/>
        </p:nvGrpSpPr>
        <p:grpSpPr>
          <a:xfrm>
            <a:off x="8919658" y="6114512"/>
            <a:ext cx="2797026" cy="414278"/>
            <a:chOff x="4774181" y="6552165"/>
            <a:chExt cx="2797026" cy="414278"/>
          </a:xfrm>
        </p:grpSpPr>
        <p:sp>
          <p:nvSpPr>
            <p:cNvPr id="22" name="矩形 21"/>
            <p:cNvSpPr/>
            <p:nvPr/>
          </p:nvSpPr>
          <p:spPr>
            <a:xfrm>
              <a:off x="4799294" y="6781777"/>
              <a:ext cx="2771913" cy="184666"/>
            </a:xfrm>
            <a:prstGeom prst="rect">
              <a:avLst/>
            </a:prstGeom>
          </p:spPr>
          <p:txBody>
            <a:bodyPr wrap="none">
              <a:spAutoFit/>
            </a:bodyPr>
            <a:lstStyle/>
            <a:p>
              <a:pPr lvl="0">
                <a:defRPr/>
              </a:pPr>
              <a:r>
                <a:rPr lang="en-US" sz="600"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hlinkClick r:id="rId3"/>
                </a:rPr>
                <a:t>https://www.hikmicrotech.com/en/industrial-products/hikmicro-viewer-software/</a:t>
              </a:r>
              <a:endParaRPr kumimoji="0" lang="en-US" sz="6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23" name="矩形 22"/>
            <p:cNvSpPr/>
            <p:nvPr/>
          </p:nvSpPr>
          <p:spPr>
            <a:xfrm>
              <a:off x="4774181" y="6552165"/>
              <a:ext cx="955583"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Learn more:</a:t>
              </a:r>
              <a:endParaRPr kumimoji="0" lang="en-US" sz="12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39" name="组合 38"/>
          <p:cNvGrpSpPr/>
          <p:nvPr/>
        </p:nvGrpSpPr>
        <p:grpSpPr>
          <a:xfrm>
            <a:off x="8907975" y="4058982"/>
            <a:ext cx="2979522" cy="1823381"/>
            <a:chOff x="8769479" y="4257605"/>
            <a:chExt cx="2979522" cy="1823381"/>
          </a:xfrm>
        </p:grpSpPr>
        <p:pic>
          <p:nvPicPr>
            <p:cNvPr id="34" name="Picture 2"/>
            <p:cNvPicPr>
              <a:picLocks noChangeAspect="1" noChangeArrowheads="1"/>
            </p:cNvPicPr>
            <p:nvPr/>
          </p:nvPicPr>
          <p:blipFill rotWithShape="1">
            <a:blip r:embed="rId4"/>
            <a:srcRect b="48917"/>
            <a:stretch/>
          </p:blipFill>
          <p:spPr>
            <a:xfrm>
              <a:off x="10389742" y="5585982"/>
              <a:ext cx="1324093" cy="474821"/>
            </a:xfrm>
            <a:prstGeom prst="rect">
              <a:avLst/>
            </a:prstGeom>
            <a:noFill/>
          </p:spPr>
        </p:pic>
        <p:pic>
          <p:nvPicPr>
            <p:cNvPr id="35" name="图片 34"/>
            <p:cNvPicPr>
              <a:picLocks noChangeAspect="1"/>
            </p:cNvPicPr>
            <p:nvPr/>
          </p:nvPicPr>
          <p:blipFill>
            <a:blip r:embed="rId5"/>
            <a:stretch/>
          </p:blipFill>
          <p:spPr>
            <a:xfrm>
              <a:off x="8818924" y="4257606"/>
              <a:ext cx="1328377" cy="1328377"/>
            </a:xfrm>
            <a:prstGeom prst="rect">
              <a:avLst/>
            </a:prstGeom>
          </p:spPr>
        </p:pic>
        <p:pic>
          <p:nvPicPr>
            <p:cNvPr id="36" name="Picture 2"/>
            <p:cNvPicPr>
              <a:picLocks noChangeAspect="1" noChangeArrowheads="1"/>
            </p:cNvPicPr>
            <p:nvPr/>
          </p:nvPicPr>
          <p:blipFill rotWithShape="1">
            <a:blip r:embed="rId4"/>
            <a:srcRect t="51083"/>
            <a:stretch/>
          </p:blipFill>
          <p:spPr>
            <a:xfrm>
              <a:off x="8769479" y="5607843"/>
              <a:ext cx="1377822" cy="473143"/>
            </a:xfrm>
            <a:prstGeom prst="rect">
              <a:avLst/>
            </a:prstGeom>
            <a:noFill/>
          </p:spPr>
        </p:pic>
        <p:pic>
          <p:nvPicPr>
            <p:cNvPr id="37" name="图片 36"/>
            <p:cNvPicPr>
              <a:picLocks noChangeAspect="1"/>
            </p:cNvPicPr>
            <p:nvPr/>
          </p:nvPicPr>
          <p:blipFill>
            <a:blip r:embed="rId6"/>
            <a:stretch/>
          </p:blipFill>
          <p:spPr>
            <a:xfrm>
              <a:off x="10449191" y="4257605"/>
              <a:ext cx="1299810" cy="1328377"/>
            </a:xfrm>
            <a:prstGeom prst="rect">
              <a:avLst/>
            </a:prstGeom>
          </p:spPr>
        </p:pic>
      </p:grpSp>
      <p:pic>
        <p:nvPicPr>
          <p:cNvPr id="38" name="图片 37"/>
          <p:cNvPicPr>
            <a:picLocks noChangeAspect="1"/>
          </p:cNvPicPr>
          <p:nvPr/>
        </p:nvPicPr>
        <p:blipFill>
          <a:blip r:embed="rId7"/>
          <a:srcRect r="426"/>
          <a:stretch/>
        </p:blipFill>
        <p:spPr>
          <a:xfrm>
            <a:off x="699438" y="1046312"/>
            <a:ext cx="779960" cy="783295"/>
          </a:xfrm>
          <a:custGeom>
            <a:avLst/>
            <a:gdLst/>
            <a:ahLst/>
            <a:cxnLst/>
            <a:rect l="l" t="t" r="r" b="b"/>
            <a:pathLst>
              <a:path w="1015999" h="1020343">
                <a:moveTo>
                  <a:pt x="166157" y="0"/>
                </a:moveTo>
                <a:lnTo>
                  <a:pt x="846027" y="0"/>
                </a:lnTo>
                <a:cubicBezTo>
                  <a:pt x="939900" y="0"/>
                  <a:pt x="1015999" y="76099"/>
                  <a:pt x="1015999" y="169972"/>
                </a:cubicBezTo>
                <a:lnTo>
                  <a:pt x="1015999" y="850371"/>
                </a:lnTo>
                <a:cubicBezTo>
                  <a:pt x="1015999" y="944244"/>
                  <a:pt x="939900" y="1020343"/>
                  <a:pt x="846027" y="1020343"/>
                </a:cubicBezTo>
                <a:lnTo>
                  <a:pt x="166157" y="1020343"/>
                </a:lnTo>
                <a:cubicBezTo>
                  <a:pt x="95752" y="1020343"/>
                  <a:pt x="35345" y="977537"/>
                  <a:pt x="9542" y="916532"/>
                </a:cubicBezTo>
                <a:lnTo>
                  <a:pt x="0" y="885794"/>
                </a:lnTo>
                <a:lnTo>
                  <a:pt x="0" y="134549"/>
                </a:lnTo>
                <a:lnTo>
                  <a:pt x="9542" y="103811"/>
                </a:lnTo>
                <a:cubicBezTo>
                  <a:pt x="35345" y="42806"/>
                  <a:pt x="95752" y="0"/>
                  <a:pt x="166157" y="0"/>
                </a:cubicBezTo>
                <a:close/>
              </a:path>
            </a:pathLst>
          </a:custGeom>
        </p:spPr>
      </p:pic>
      <p:pic>
        <p:nvPicPr>
          <p:cNvPr id="2"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50668" y="3802743"/>
            <a:ext cx="1267100" cy="2741436"/>
          </a:xfrm>
          <a:prstGeom prst="rect">
            <a:avLst/>
          </a:prstGeom>
        </p:spPr>
      </p:pic>
      <p:pic>
        <p:nvPicPr>
          <p:cNvPr id="5" name="图片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96072" y="3802743"/>
            <a:ext cx="1267100" cy="2741436"/>
          </a:xfrm>
          <a:prstGeom prst="rect">
            <a:avLst/>
          </a:prstGeom>
        </p:spPr>
      </p:pic>
      <p:pic>
        <p:nvPicPr>
          <p:cNvPr id="7" name="图片 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32423" y="3802743"/>
            <a:ext cx="1267100" cy="2741436"/>
          </a:xfrm>
          <a:prstGeom prst="rect">
            <a:avLst/>
          </a:prstGeom>
        </p:spPr>
      </p:pic>
      <p:pic>
        <p:nvPicPr>
          <p:cNvPr id="12" name="图片 1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259721" y="3802743"/>
            <a:ext cx="1267100" cy="2741436"/>
          </a:xfrm>
          <a:prstGeom prst="rect">
            <a:avLst/>
          </a:prstGeom>
        </p:spPr>
      </p:pic>
      <p:pic>
        <p:nvPicPr>
          <p:cNvPr id="13" name="图片 1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623370" y="3802743"/>
            <a:ext cx="1267100" cy="2741436"/>
          </a:xfrm>
          <a:prstGeom prst="rect">
            <a:avLst/>
          </a:prstGeom>
        </p:spPr>
      </p:pic>
      <p:pic>
        <p:nvPicPr>
          <p:cNvPr id="14" name="图片 1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87019" y="3802743"/>
            <a:ext cx="1267100" cy="2741436"/>
          </a:xfrm>
          <a:prstGeom prst="rect">
            <a:avLst/>
          </a:prstGeom>
        </p:spPr>
      </p:pic>
      <p:sp>
        <p:nvSpPr>
          <p:cNvPr id="25" name="文本框 24"/>
          <p:cNvSpPr txBox="1"/>
          <p:nvPr/>
        </p:nvSpPr>
        <p:spPr>
          <a:xfrm>
            <a:off x="478324" y="449015"/>
            <a:ext cx="568033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Applications - HIKMICRO Viewer</a:t>
            </a:r>
          </a:p>
        </p:txBody>
      </p:sp>
    </p:spTree>
    <p:extLst>
      <p:ext uri="{BB962C8B-B14F-4D97-AF65-F5344CB8AC3E}">
        <p14:creationId xmlns:p14="http://schemas.microsoft.com/office/powerpoint/2010/main" val="40608097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78324" y="449015"/>
            <a:ext cx="6631944"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cs typeface="Arial" panose="020B0604020202090204" pitchFamily="34" charset="0"/>
                <a:sym typeface="微软雅黑" panose="020B0503020204020204" pitchFamily="34" charset="-122"/>
              </a:rPr>
              <a:t>Software - HIKMICRO Analyzer</a:t>
            </a:r>
          </a:p>
        </p:txBody>
      </p:sp>
      <p:sp>
        <p:nvSpPr>
          <p:cNvPr id="5" name="矩形 4"/>
          <p:cNvSpPr/>
          <p:nvPr/>
        </p:nvSpPr>
        <p:spPr>
          <a:xfrm>
            <a:off x="1896976" y="1392535"/>
            <a:ext cx="10151576" cy="92333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75000"/>
                    <a:lumOff val="25000"/>
                    <a:alpha val="80000"/>
                  </a:prst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HIKMICRO Analyzer is a powerful and free licensed PC software designed to help users manage and analyze thousands of thermal images and videos and quickly create professional reports. Compatible with files from HIKMICRO handheld thermal cameras, providing the features you need to simplify your workflow and increase your productivity.</a:t>
            </a:r>
          </a:p>
        </p:txBody>
      </p:sp>
      <p:sp>
        <p:nvSpPr>
          <p:cNvPr id="6" name="矩形 5"/>
          <p:cNvSpPr/>
          <p:nvPr/>
        </p:nvSpPr>
        <p:spPr>
          <a:xfrm>
            <a:off x="1896976" y="902629"/>
            <a:ext cx="6556923" cy="553998"/>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800"/>
              </a:spcAft>
              <a:buClrTx/>
              <a:buSzTx/>
              <a:buFontTx/>
              <a:buNone/>
              <a:tabLst/>
              <a:defRPr/>
            </a:pPr>
            <a:r>
              <a:rPr kumimoji="0" lang="en-US" sz="2000"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EFFICIENT, POWERFUL THERMAL ANALYSIS AND REPORTING</a:t>
            </a:r>
          </a:p>
        </p:txBody>
      </p:sp>
      <p:pic>
        <p:nvPicPr>
          <p:cNvPr id="22" name="图片 2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38968" y="1233264"/>
            <a:ext cx="930377" cy="930377"/>
          </a:xfrm>
          <a:prstGeom prst="rect">
            <a:avLst/>
          </a:prstGeom>
        </p:spPr>
      </p:pic>
      <p:pic>
        <p:nvPicPr>
          <p:cNvPr id="2" name="图片 1"/>
          <p:cNvPicPr>
            <a:picLocks noChangeAspect="1"/>
          </p:cNvPicPr>
          <p:nvPr/>
        </p:nvPicPr>
        <p:blipFill>
          <a:blip r:embed="rId4"/>
          <a:stretch>
            <a:fillRect/>
          </a:stretch>
        </p:blipFill>
        <p:spPr>
          <a:xfrm>
            <a:off x="738968" y="2522386"/>
            <a:ext cx="4688462" cy="4091319"/>
          </a:xfrm>
          <a:prstGeom prst="rect">
            <a:avLst/>
          </a:prstGeom>
        </p:spPr>
      </p:pic>
      <p:grpSp>
        <p:nvGrpSpPr>
          <p:cNvPr id="28" name="组合 27"/>
          <p:cNvGrpSpPr/>
          <p:nvPr/>
        </p:nvGrpSpPr>
        <p:grpSpPr>
          <a:xfrm>
            <a:off x="6081644" y="2942417"/>
            <a:ext cx="5771040" cy="2842726"/>
            <a:chOff x="6081644" y="2942417"/>
            <a:chExt cx="5771040" cy="2842726"/>
          </a:xfrm>
        </p:grpSpPr>
        <p:sp>
          <p:nvSpPr>
            <p:cNvPr id="24" name="矩形 23"/>
            <p:cNvSpPr/>
            <p:nvPr/>
          </p:nvSpPr>
          <p:spPr>
            <a:xfrm>
              <a:off x="6081644" y="2942417"/>
              <a:ext cx="5390166" cy="1405513"/>
            </a:xfrm>
            <a:prstGeom prst="rect">
              <a:avLst/>
            </a:prstGeom>
          </p:spPr>
          <p:txBody>
            <a:bodyPr wrap="square">
              <a:spAutoFit/>
            </a:bodyPr>
            <a:lstStyle/>
            <a:p>
              <a:pPr marL="285750" marR="0" lvl="0" indent="-285750" algn="l"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Free license </a:t>
              </a:r>
            </a:p>
            <a:p>
              <a:pPr marL="285750" marR="0" lvl="0" indent="-285750" algn="l"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Import, edit and manage files</a:t>
              </a:r>
            </a:p>
            <a:p>
              <a:pPr marL="285750" marR="0" lvl="0" indent="-285750" algn="l"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View, edit and analysis radiometric images and videos</a:t>
              </a:r>
            </a:p>
          </p:txBody>
        </p:sp>
        <p:sp>
          <p:nvSpPr>
            <p:cNvPr id="25" name="矩形 24"/>
            <p:cNvSpPr/>
            <p:nvPr/>
          </p:nvSpPr>
          <p:spPr>
            <a:xfrm>
              <a:off x="6093483" y="4379630"/>
              <a:ext cx="5759201" cy="1405513"/>
            </a:xfrm>
            <a:prstGeom prst="rect">
              <a:avLst/>
            </a:prstGeom>
          </p:spPr>
          <p:txBody>
            <a:bodyPr wrap="square">
              <a:spAutoFit/>
            </a:bodyPr>
            <a:lstStyle/>
            <a:p>
              <a:pPr marL="285750" marR="0" lvl="0" indent="-285750" algn="l"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Advanced measurement and image analysis </a:t>
              </a:r>
            </a:p>
            <a:p>
              <a:pPr marL="285750" marR="0" lvl="0" indent="-285750" algn="l"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Batch processing with all image and measurement controls </a:t>
              </a:r>
            </a:p>
            <a:p>
              <a:pPr marL="285750" marR="0" lvl="0" indent="-285750" algn="l"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Quick reporting with pre-defined or customized templates</a:t>
              </a:r>
            </a:p>
          </p:txBody>
        </p:sp>
      </p:grpSp>
    </p:spTree>
    <p:extLst>
      <p:ext uri="{BB962C8B-B14F-4D97-AF65-F5344CB8AC3E}">
        <p14:creationId xmlns:p14="http://schemas.microsoft.com/office/powerpoint/2010/main" val="31781892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0" y="0"/>
            <a:ext cx="12192000" cy="6858000"/>
          </a:xfrm>
          <a:prstGeom prst="rect">
            <a:avLst/>
          </a:prstGeom>
          <a:solidFill>
            <a:schemeClr val="tx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4" name="文本框 3"/>
          <p:cNvSpPr txBox="1"/>
          <p:nvPr/>
        </p:nvSpPr>
        <p:spPr>
          <a:xfrm>
            <a:off x="4234112" y="3132953"/>
            <a:ext cx="372377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gradFill>
                  <a:gsLst>
                    <a:gs pos="5000">
                      <a:prstClr val="white"/>
                    </a:gs>
                    <a:gs pos="100000">
                      <a:prstClr val="white">
                        <a:lumMod val="75000"/>
                      </a:prstClr>
                    </a:gs>
                  </a:gsLst>
                  <a:lin ang="54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See the World in a New Way</a:t>
            </a:r>
            <a:endParaRPr kumimoji="0" lang="zh-CN" altLang="en-US" sz="2400" b="0" i="0" u="none" strike="noStrike" kern="1200" cap="none" spc="0" normalizeH="0" baseline="0" noProof="0" dirty="0">
              <a:ln>
                <a:noFill/>
              </a:ln>
              <a:gradFill>
                <a:gsLst>
                  <a:gs pos="5000">
                    <a:prstClr val="white"/>
                  </a:gs>
                  <a:gs pos="100000">
                    <a:prstClr val="white">
                      <a:lumMod val="75000"/>
                    </a:prstClr>
                  </a:gs>
                </a:gsLst>
                <a:lin ang="54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5" name="文本框 4"/>
          <p:cNvSpPr txBox="1"/>
          <p:nvPr/>
        </p:nvSpPr>
        <p:spPr>
          <a:xfrm>
            <a:off x="3725672" y="2099725"/>
            <a:ext cx="4740657" cy="1107996"/>
          </a:xfrm>
          <a:prstGeom prst="rect">
            <a:avLst/>
          </a:prstGeom>
          <a:noFill/>
        </p:spPr>
        <p:txBody>
          <a:bodyPr wrap="none" rtlCol="0">
            <a:spAutoFit/>
          </a:bodyPr>
          <a:lstStyle/>
          <a:p>
            <a:pPr algn="ctr"/>
            <a:r>
              <a:rPr lang="en-US" altLang="zh-CN" sz="6600" b="1" spc="300" dirty="0">
                <a:gradFill>
                  <a:gsLst>
                    <a:gs pos="5000">
                      <a:schemeClr val="bg1"/>
                    </a:gs>
                    <a:gs pos="100000">
                      <a:schemeClr val="bg1">
                        <a:lumMod val="75000"/>
                      </a:schemeClr>
                    </a:gs>
                  </a:gsLst>
                  <a:lin ang="54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THANK YOU</a:t>
            </a:r>
            <a:endParaRPr lang="zh-CN" altLang="en-US" sz="6600" b="1" spc="300" dirty="0">
              <a:gradFill>
                <a:gsLst>
                  <a:gs pos="5000">
                    <a:schemeClr val="bg1"/>
                  </a:gs>
                  <a:gs pos="100000">
                    <a:schemeClr val="bg1">
                      <a:lumMod val="75000"/>
                    </a:schemeClr>
                  </a:gs>
                </a:gsLst>
                <a:lin ang="54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6" name="文本框 5"/>
          <p:cNvSpPr txBox="1"/>
          <p:nvPr/>
        </p:nvSpPr>
        <p:spPr>
          <a:xfrm>
            <a:off x="3166142" y="4230920"/>
            <a:ext cx="3037888" cy="400110"/>
          </a:xfrm>
          <a:prstGeom prst="rect">
            <a:avLst/>
          </a:prstGeom>
          <a:noFill/>
        </p:spPr>
        <p:txBody>
          <a:bodyPr wrap="square" rtlCol="0">
            <a:spAutoFit/>
          </a:bodyPr>
          <a:lstStyle/>
          <a:p>
            <a:r>
              <a:rPr lang="en-US" altLang="zh-CN" sz="200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HIKMICRO Thermography </a:t>
            </a:r>
            <a:endParaRPr lang="zh-CN" altLang="en-US" sz="200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7" name="文本框 6"/>
          <p:cNvSpPr txBox="1"/>
          <p:nvPr/>
        </p:nvSpPr>
        <p:spPr>
          <a:xfrm>
            <a:off x="3166142" y="4699462"/>
            <a:ext cx="3338830" cy="400110"/>
          </a:xfrm>
          <a:prstGeom prst="rect">
            <a:avLst/>
          </a:prstGeom>
          <a:noFill/>
        </p:spPr>
        <p:txBody>
          <a:bodyPr wrap="square" rtlCol="0">
            <a:spAutoFit/>
          </a:bodyPr>
          <a:lstStyle/>
          <a:p>
            <a:r>
              <a:rPr lang="en-US" altLang="zh-CN" sz="200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HIKMICRO Thermography </a:t>
            </a:r>
            <a:endParaRPr lang="zh-CN" altLang="en-US" sz="200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8" name="文本框 7"/>
          <p:cNvSpPr txBox="1"/>
          <p:nvPr/>
        </p:nvSpPr>
        <p:spPr>
          <a:xfrm>
            <a:off x="7264376" y="4129041"/>
            <a:ext cx="3164413" cy="506292"/>
          </a:xfrm>
          <a:prstGeom prst="rect">
            <a:avLst/>
          </a:prstGeom>
          <a:noFill/>
        </p:spPr>
        <p:txBody>
          <a:bodyPr wrap="square" rtlCol="0">
            <a:spAutoFit/>
          </a:bodyPr>
          <a:lstStyle/>
          <a:p>
            <a:pPr>
              <a:lnSpc>
                <a:spcPct val="150000"/>
              </a:lnSpc>
            </a:pPr>
            <a:r>
              <a:rPr lang="en-US" altLang="zh-CN" sz="2000" dirty="0" err="1">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hikmicro_thermography</a:t>
            </a:r>
            <a:r>
              <a:rPr lang="en-US" altLang="zh-CN" sz="200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a:t>
            </a:r>
            <a:endParaRPr lang="en-US" altLang="zh-CN" sz="2000" b="1"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9" name="文本框 8"/>
          <p:cNvSpPr txBox="1"/>
          <p:nvPr/>
        </p:nvSpPr>
        <p:spPr>
          <a:xfrm>
            <a:off x="7264377" y="4699462"/>
            <a:ext cx="2578676" cy="400110"/>
          </a:xfrm>
          <a:prstGeom prst="rect">
            <a:avLst/>
          </a:prstGeom>
          <a:noFill/>
        </p:spPr>
        <p:txBody>
          <a:bodyPr wrap="square" rtlCol="0">
            <a:spAutoFit/>
          </a:bodyPr>
          <a:lstStyle/>
          <a:p>
            <a:r>
              <a:rPr lang="en-US" altLang="zh-CN" sz="200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HIKMICRO</a:t>
            </a:r>
            <a:endParaRPr lang="zh-CN" altLang="en-US" sz="200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2376" y="4271434"/>
            <a:ext cx="292170" cy="292170"/>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2560" y="4772382"/>
            <a:ext cx="315214" cy="218720"/>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9834" y="4745652"/>
            <a:ext cx="335830" cy="287854"/>
          </a:xfrm>
          <a:prstGeom prst="rect">
            <a:avLst/>
          </a:prstGeom>
        </p:spPr>
      </p:pic>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98300" y="4277232"/>
            <a:ext cx="289599" cy="289599"/>
          </a:xfrm>
          <a:prstGeom prst="rect">
            <a:avLst/>
          </a:prstGeom>
        </p:spPr>
      </p:pic>
      <p:sp>
        <p:nvSpPr>
          <p:cNvPr id="14" name="矩形 13"/>
          <p:cNvSpPr/>
          <p:nvPr/>
        </p:nvSpPr>
        <p:spPr>
          <a:xfrm>
            <a:off x="6754849" y="5640687"/>
            <a:ext cx="4791120" cy="338554"/>
          </a:xfrm>
          <a:prstGeom prst="rect">
            <a:avLst/>
          </a:prstGeom>
        </p:spPr>
        <p:txBody>
          <a:bodyPr wrap="none">
            <a:spAutoFit/>
          </a:bodyPr>
          <a:lstStyle/>
          <a:p>
            <a:r>
              <a:rPr lang="en-US" altLang="zh-CN" sz="1600" dirty="0">
                <a:solidFill>
                  <a:schemeClr val="bg1">
                    <a:lumMod val="75000"/>
                  </a:scheme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Official Website: www.hikmicrotech.com/en/industrial/</a:t>
            </a:r>
            <a:endParaRPr lang="zh-CN" altLang="en-US" sz="1600" dirty="0">
              <a:solidFill>
                <a:schemeClr val="bg1">
                  <a:lumMod val="75000"/>
                </a:scheme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15" name="矩形 14"/>
          <p:cNvSpPr/>
          <p:nvPr/>
        </p:nvSpPr>
        <p:spPr>
          <a:xfrm>
            <a:off x="1326851" y="5625298"/>
            <a:ext cx="4248855" cy="369332"/>
          </a:xfrm>
          <a:prstGeom prst="rect">
            <a:avLst/>
          </a:prstGeom>
        </p:spPr>
        <p:txBody>
          <a:bodyPr wrap="none">
            <a:spAutoFit/>
          </a:bodyPr>
          <a:lstStyle/>
          <a:p>
            <a:r>
              <a:rPr lang="en-US" altLang="zh-CN" sz="1600" dirty="0">
                <a:solidFill>
                  <a:schemeClr val="bg1">
                    <a:lumMod val="75000"/>
                  </a:scheme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Public Email Address: </a:t>
            </a:r>
            <a:r>
              <a:rPr lang="en-US" altLang="zh-CN" dirty="0">
                <a:solidFill>
                  <a:schemeClr val="bg1">
                    <a:lumMod val="75000"/>
                  </a:scheme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info@hikmicrotech.com</a:t>
            </a:r>
            <a:endParaRPr lang="zh-CN" altLang="en-US" dirty="0">
              <a:solidFill>
                <a:schemeClr val="bg1">
                  <a:lumMod val="75000"/>
                </a:scheme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cxnSp>
        <p:nvCxnSpPr>
          <p:cNvPr id="16" name="直接连接符 15"/>
          <p:cNvCxnSpPr/>
          <p:nvPr/>
        </p:nvCxnSpPr>
        <p:spPr>
          <a:xfrm>
            <a:off x="6364357" y="5737406"/>
            <a:ext cx="0" cy="17833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88815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ICON" val="#393574;#9315;"/>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rgbClr val="E95335"/>
          </a:solidFill>
        </a:ln>
      </a:spPr>
      <a:bodyPr/>
      <a:lstStyle/>
      <a:style>
        <a:lnRef idx="3">
          <a:schemeClr val="dk1"/>
        </a:lnRef>
        <a:fillRef idx="0">
          <a:schemeClr val="dk1"/>
        </a:fillRef>
        <a:effectRef idx="2">
          <a:schemeClr val="dk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18027</TotalTime>
  <Words>2761</Words>
  <Application>Microsoft Office PowerPoint</Application>
  <PresentationFormat>Panorámica</PresentationFormat>
  <Paragraphs>469</Paragraphs>
  <Slides>29</Slides>
  <Notes>15</Notes>
  <HiddenSlides>0</HiddenSlides>
  <MMClips>0</MMClips>
  <ScaleCrop>false</ScaleCrop>
  <HeadingPairs>
    <vt:vector size="6" baseType="variant">
      <vt:variant>
        <vt:lpstr>Fuentes usadas</vt:lpstr>
      </vt:variant>
      <vt:variant>
        <vt:i4>8</vt:i4>
      </vt:variant>
      <vt:variant>
        <vt:lpstr>Tema</vt:lpstr>
      </vt:variant>
      <vt:variant>
        <vt:i4>2</vt:i4>
      </vt:variant>
      <vt:variant>
        <vt:lpstr>Títulos de diapositiva</vt:lpstr>
      </vt:variant>
      <vt:variant>
        <vt:i4>29</vt:i4>
      </vt:variant>
    </vt:vector>
  </HeadingPairs>
  <TitlesOfParts>
    <vt:vector size="39" baseType="lpstr">
      <vt:lpstr>等线</vt:lpstr>
      <vt:lpstr>等线 Light</vt:lpstr>
      <vt:lpstr>微软雅黑</vt:lpstr>
      <vt:lpstr>Arial</vt:lpstr>
      <vt:lpstr>Calibri</vt:lpstr>
      <vt:lpstr>Symbol</vt:lpstr>
      <vt:lpstr>TSTAR PRO Heavy</vt:lpstr>
      <vt:lpstr>Wingdings</vt:lpstr>
      <vt:lpstr>1_Office 主题​​</vt:lpstr>
      <vt:lpstr>3_Office 主题​​</vt:lpstr>
      <vt:lpstr>Presentación de PowerPoint</vt:lpstr>
      <vt:lpstr>PRODUCT CATEGORY</vt:lpstr>
      <vt:lpstr>PRODUCT MATRIX - HANDHELD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Bella.Yang</dc:creator>
  <cp:lastModifiedBy>Facundo Sanchez Lomonaco</cp:lastModifiedBy>
  <cp:revision>1027</cp:revision>
  <dcterms:created xsi:type="dcterms:W3CDTF">2022-03-31T11:11:54Z</dcterms:created>
  <dcterms:modified xsi:type="dcterms:W3CDTF">2024-08-29T15:00:29Z</dcterms:modified>
</cp:coreProperties>
</file>