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6" r:id="rId2"/>
  </p:sldMasterIdLst>
  <p:notesMasterIdLst>
    <p:notesMasterId r:id="rId24"/>
  </p:notesMasterIdLst>
  <p:sldIdLst>
    <p:sldId id="434" r:id="rId3"/>
    <p:sldId id="435" r:id="rId4"/>
    <p:sldId id="480" r:id="rId5"/>
    <p:sldId id="474" r:id="rId6"/>
    <p:sldId id="425" r:id="rId7"/>
    <p:sldId id="347" r:id="rId8"/>
    <p:sldId id="493" r:id="rId9"/>
    <p:sldId id="476" r:id="rId10"/>
    <p:sldId id="492" r:id="rId11"/>
    <p:sldId id="475" r:id="rId12"/>
    <p:sldId id="478" r:id="rId13"/>
    <p:sldId id="418" r:id="rId14"/>
    <p:sldId id="495" r:id="rId15"/>
    <p:sldId id="432" r:id="rId16"/>
    <p:sldId id="431" r:id="rId17"/>
    <p:sldId id="494" r:id="rId18"/>
    <p:sldId id="482" r:id="rId19"/>
    <p:sldId id="496" r:id="rId20"/>
    <p:sldId id="424" r:id="rId21"/>
    <p:sldId id="443" r:id="rId22"/>
    <p:sldId id="456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姚瀚杰" initials="姚瀚杰" lastIdx="1" clrIdx="0">
    <p:extLst>
      <p:ext uri="{19B8F6BF-5375-455C-9EA6-DF929625EA0E}">
        <p15:presenceInfo xmlns:p15="http://schemas.microsoft.com/office/powerpoint/2012/main" userId="S-1-5-21-301378855-1296857468-2813838616-34919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3B55"/>
    <a:srgbClr val="F2F2F2"/>
    <a:srgbClr val="D9D9D9"/>
    <a:srgbClr val="000000"/>
    <a:srgbClr val="B1B5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03" autoAdjust="0"/>
    <p:restoredTop sz="95320" autoAdjust="0"/>
  </p:normalViewPr>
  <p:slideViewPr>
    <p:cSldViewPr snapToGrid="0">
      <p:cViewPr varScale="1">
        <p:scale>
          <a:sx n="78" d="100"/>
          <a:sy n="78" d="100"/>
        </p:scale>
        <p:origin x="763" y="91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942C94-06D6-46AE-9412-AC90B092BF85}" type="datetimeFigureOut">
              <a:rPr lang="zh-CN" altLang="en-US" smtClean="0"/>
              <a:t>2024/8/29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07D237-BDA8-4894-854D-14A719ECF817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328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Compact Explosion Proof Thermal Camera for use in Hazardous Areas</a:t>
            </a:r>
          </a:p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E475A-0309-4CFC-A147-2AE6D44383C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7964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07D237-BDA8-4894-854D-14A719ECF81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11077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07D237-BDA8-4894-854D-14A719ECF81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8568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8E475A-0309-4CFC-A147-2AE6D44383C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47770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工作温度范围</a:t>
            </a:r>
            <a:endParaRPr lang="en-US" altLang="zh-CN" dirty="0"/>
          </a:p>
          <a:p>
            <a:r>
              <a:rPr lang="zh-CN" altLang="en-US" dirty="0"/>
              <a:t>检测物体温度范围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8E475A-0309-4CFC-A147-2AE6D44383C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15456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用于在漆黑和浓烟中观测</a:t>
            </a:r>
            <a:endParaRPr lang="en-US" altLang="zh-CN" dirty="0"/>
          </a:p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8E475A-0309-4CFC-A147-2AE6D44383C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2647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8E475A-0309-4CFC-A147-2AE6D44383C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38731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8E475A-0309-4CFC-A147-2AE6D44383C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55731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07D237-BDA8-4894-854D-14A719ECF81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02019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07D237-BDA8-4894-854D-14A719ECF81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74704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07D237-BDA8-4894-854D-14A719ECF81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75400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8E475A-0309-4CFC-A147-2AE6D44383C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84388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8E475A-0309-4CFC-A147-2AE6D44383C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78943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8E475A-0309-4CFC-A147-2AE6D44383C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86470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8E475A-0309-4CFC-A147-2AE6D44383C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4039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8897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分类页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 rot="2700000">
            <a:off x="4514824" y="-2354623"/>
            <a:ext cx="4186996" cy="4186996"/>
          </a:xfrm>
          <a:prstGeom prst="rect">
            <a:avLst/>
          </a:prstGeom>
          <a:gradFill>
            <a:gsLst>
              <a:gs pos="5000">
                <a:srgbClr val="EA592D"/>
              </a:gs>
              <a:gs pos="100000">
                <a:srgbClr val="DF2771"/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8500" y="173038"/>
            <a:ext cx="2297086" cy="637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22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分类页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 rot="2700000">
            <a:off x="4514824" y="-2354623"/>
            <a:ext cx="4186996" cy="4186996"/>
          </a:xfrm>
          <a:prstGeom prst="rect">
            <a:avLst/>
          </a:prstGeom>
          <a:solidFill>
            <a:srgbClr val="D6DA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8500" y="173038"/>
            <a:ext cx="2297086" cy="637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957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标题形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 rot="18900000">
            <a:off x="617989" y="-568605"/>
            <a:ext cx="669851" cy="669851"/>
          </a:xfrm>
          <a:prstGeom prst="rect">
            <a:avLst/>
          </a:prstGeom>
          <a:noFill/>
          <a:ln w="127000">
            <a:gradFill>
              <a:gsLst>
                <a:gs pos="0">
                  <a:srgbClr val="EA592D"/>
                </a:gs>
                <a:gs pos="18000">
                  <a:srgbClr val="E64548"/>
                </a:gs>
                <a:gs pos="100000">
                  <a:srgbClr val="DF2771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8500" y="173038"/>
            <a:ext cx="2297086" cy="637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34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尾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9513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标题形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 rot="18900000">
            <a:off x="617989" y="-568605"/>
            <a:ext cx="669851" cy="669851"/>
          </a:xfrm>
          <a:prstGeom prst="rect">
            <a:avLst/>
          </a:prstGeom>
          <a:noFill/>
          <a:ln w="127000">
            <a:gradFill>
              <a:gsLst>
                <a:gs pos="0">
                  <a:srgbClr val="EA592D"/>
                </a:gs>
                <a:gs pos="18000">
                  <a:srgbClr val="E64548"/>
                </a:gs>
                <a:gs pos="100000">
                  <a:srgbClr val="DF2771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8500" y="173038"/>
            <a:ext cx="2297086" cy="6370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251" y="231030"/>
            <a:ext cx="10515600" cy="815282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79728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4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gradFill>
            <a:gsLst>
              <a:gs pos="0">
                <a:schemeClr val="tx2">
                  <a:alpha val="19000"/>
                  <a:lumMod val="50000"/>
                </a:schemeClr>
              </a:gs>
              <a:gs pos="100000">
                <a:schemeClr val="tx2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5595" y="1942585"/>
            <a:ext cx="2784365" cy="53292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5130" y="315263"/>
            <a:ext cx="522673" cy="2421712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F9033-655A-400F-8CBE-529B97E0B59D}" type="datetime1">
              <a:rPr lang="zh-CN" altLang="en-US" smtClean="0"/>
              <a:t>2024/8/29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C7F46-ACE9-4011-B225-B4A40E120320}" type="slidenum">
              <a:rPr lang="zh-CN" altLang="en-US" smtClean="0"/>
              <a:t>‹Nº›</a:t>
            </a:fld>
            <a:endParaRPr lang="zh-CN" altLang="en-US"/>
          </a:p>
        </p:txBody>
      </p:sp>
      <p:sp>
        <p:nvSpPr>
          <p:cNvPr id="14" name="标题 1"/>
          <p:cNvSpPr>
            <a:spLocks noGrp="1"/>
          </p:cNvSpPr>
          <p:nvPr>
            <p:ph type="title" hasCustomPrompt="1"/>
          </p:nvPr>
        </p:nvSpPr>
        <p:spPr>
          <a:xfrm>
            <a:off x="2468238" y="2736975"/>
            <a:ext cx="10515600" cy="837406"/>
          </a:xfrm>
        </p:spPr>
        <p:txBody>
          <a:bodyPr>
            <a:normAutofit/>
          </a:bodyPr>
          <a:lstStyle>
            <a:lvl1pPr>
              <a:defRPr sz="6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PRESENTATION</a:t>
            </a:r>
            <a:endParaRPr lang="zh-CN" altLang="en-US" dirty="0"/>
          </a:p>
        </p:txBody>
      </p:sp>
      <p:sp>
        <p:nvSpPr>
          <p:cNvPr id="15" name="标题 1"/>
          <p:cNvSpPr txBox="1">
            <a:spLocks/>
          </p:cNvSpPr>
          <p:nvPr userDrawn="1"/>
        </p:nvSpPr>
        <p:spPr>
          <a:xfrm>
            <a:off x="2468238" y="3621053"/>
            <a:ext cx="10515600" cy="429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altLang="zh-CN" sz="2400" b="0" dirty="0"/>
              <a:t>SUBTITLE</a:t>
            </a:r>
            <a:endParaRPr lang="zh-CN" altLang="en-US" sz="2400" b="0" dirty="0"/>
          </a:p>
        </p:txBody>
      </p:sp>
      <p:sp>
        <p:nvSpPr>
          <p:cNvPr id="16" name="标题 1"/>
          <p:cNvSpPr txBox="1">
            <a:spLocks/>
          </p:cNvSpPr>
          <p:nvPr userDrawn="1"/>
        </p:nvSpPr>
        <p:spPr>
          <a:xfrm>
            <a:off x="568248" y="6096559"/>
            <a:ext cx="10515600" cy="429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altLang="zh-CN" sz="2400" b="0" dirty="0"/>
              <a:t>Speaker Name</a:t>
            </a:r>
          </a:p>
          <a:p>
            <a:r>
              <a:rPr lang="en-US" altLang="zh-CN" sz="2400" b="0" dirty="0"/>
              <a:t>2020.12.02</a:t>
            </a:r>
          </a:p>
        </p:txBody>
      </p:sp>
    </p:spTree>
    <p:extLst>
      <p:ext uri="{BB962C8B-B14F-4D97-AF65-F5344CB8AC3E}">
        <p14:creationId xmlns:p14="http://schemas.microsoft.com/office/powerpoint/2010/main" val="717599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869220" y="970283"/>
            <a:ext cx="10515600" cy="1325563"/>
          </a:xfrm>
        </p:spPr>
        <p:txBody>
          <a:bodyPr>
            <a:normAutofit/>
          </a:bodyPr>
          <a:lstStyle>
            <a:lvl1pPr>
              <a:defRPr sz="5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TITLE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24A9E-CE01-4E6E-9F0F-675C22A3339D}" type="datetime1">
              <a:rPr lang="zh-CN" altLang="en-US" smtClean="0"/>
              <a:t>2024/8/29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C7F46-ACE9-4011-B225-B4A40E120320}" type="slidenum">
              <a:rPr lang="zh-CN" altLang="en-US" smtClean="0"/>
              <a:t>‹Nº›</a:t>
            </a:fld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9"/>
          <a:stretch/>
        </p:blipFill>
        <p:spPr>
          <a:xfrm>
            <a:off x="-18474" y="0"/>
            <a:ext cx="4695887" cy="6866048"/>
          </a:xfrm>
          <a:prstGeom prst="rect">
            <a:avLst/>
          </a:prstGeom>
        </p:spPr>
      </p:pic>
      <p:sp>
        <p:nvSpPr>
          <p:cNvPr id="14" name="矩形 13"/>
          <p:cNvSpPr/>
          <p:nvPr userDrawn="1"/>
        </p:nvSpPr>
        <p:spPr>
          <a:xfrm>
            <a:off x="-18474" y="0"/>
            <a:ext cx="4695887" cy="6881920"/>
          </a:xfrm>
          <a:prstGeom prst="rect">
            <a:avLst/>
          </a:prstGeom>
          <a:gradFill>
            <a:gsLst>
              <a:gs pos="0">
                <a:schemeClr val="tx2">
                  <a:alpha val="19000"/>
                  <a:lumMod val="27000"/>
                </a:schemeClr>
              </a:gs>
              <a:gs pos="100000">
                <a:schemeClr val="tx2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标题 1"/>
          <p:cNvSpPr txBox="1">
            <a:spLocks/>
          </p:cNvSpPr>
          <p:nvPr userDrawn="1"/>
        </p:nvSpPr>
        <p:spPr>
          <a:xfrm>
            <a:off x="-18474" y="3000534"/>
            <a:ext cx="605216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altLang="zh-CN" sz="38000" dirty="0">
                <a:solidFill>
                  <a:schemeClr val="bg1"/>
                </a:solidFill>
                <a:latin typeface="TSTAR PRO Heavy" panose="02000806030000020004" pitchFamily="50" charset="0"/>
              </a:rPr>
              <a:t>01</a:t>
            </a:r>
            <a:endParaRPr lang="zh-CN" altLang="en-US" sz="38000" dirty="0">
              <a:solidFill>
                <a:schemeClr val="bg1"/>
              </a:solidFill>
              <a:latin typeface="TSTAR PRO Heavy" panose="0200080603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6848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F91DD-E41A-4C18-9313-3669A4F7D8D3}" type="datetime1">
              <a:rPr lang="zh-CN" altLang="en-US" smtClean="0"/>
              <a:t>2024/8/29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C7F46-ACE9-4011-B225-B4A40E120320}" type="slidenum">
              <a:rPr lang="zh-CN" altLang="en-US" smtClean="0"/>
              <a:t>‹Nº›</a:t>
            </a:fld>
            <a:endParaRPr lang="zh-CN" altLang="en-US"/>
          </a:p>
        </p:txBody>
      </p:sp>
      <p:sp>
        <p:nvSpPr>
          <p:cNvPr id="7" name="标题 1"/>
          <p:cNvSpPr txBox="1">
            <a:spLocks/>
          </p:cNvSpPr>
          <p:nvPr userDrawn="1"/>
        </p:nvSpPr>
        <p:spPr>
          <a:xfrm>
            <a:off x="768665" y="240099"/>
            <a:ext cx="7247133" cy="43152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378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685800">
              <a:spcBef>
                <a:spcPts val="0"/>
              </a:spcBef>
              <a:defRPr/>
            </a:pPr>
            <a:endParaRPr lang="en-US" altLang="zh-CN" sz="4000" cap="all" dirty="0">
              <a:solidFill>
                <a:srgbClr val="2B133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+mn-lt"/>
            </a:endParaRP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5862"/>
            <a:ext cx="916574" cy="301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347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93CF1-4644-4FA5-BAC9-5E8F1CD53F25}" type="datetime1">
              <a:rPr lang="zh-CN" altLang="en-US" smtClean="0"/>
              <a:t>2024/8/29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C7F46-ACE9-4011-B225-B4A40E120320}" type="slidenum">
              <a:rPr lang="zh-CN" altLang="en-US" smtClean="0"/>
              <a:t>‹Nº›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90"/>
          <a:stretch/>
        </p:blipFill>
        <p:spPr>
          <a:xfrm>
            <a:off x="1" y="1"/>
            <a:ext cx="12191998" cy="6858000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1" y="1"/>
            <a:ext cx="12191999" cy="6858000"/>
          </a:xfrm>
          <a:prstGeom prst="rect">
            <a:avLst/>
          </a:prstGeom>
          <a:gradFill>
            <a:gsLst>
              <a:gs pos="0">
                <a:schemeClr val="tx2">
                  <a:lumMod val="53000"/>
                  <a:alpha val="49000"/>
                </a:schemeClr>
              </a:gs>
              <a:gs pos="100000">
                <a:schemeClr val="tx2">
                  <a:lumMod val="75000"/>
                  <a:alpha val="91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724" y="3580065"/>
            <a:ext cx="3762777" cy="20857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4269" y="3023837"/>
            <a:ext cx="7441925" cy="54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DE663-AFC6-4690-9119-4D38CF7C1385}" type="datetime1">
              <a:rPr lang="zh-CN" altLang="en-US" smtClean="0"/>
              <a:t>2024/8/29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C7F46-ACE9-4011-B225-B4A40E120320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50635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B874F-0EAB-4CAB-BF45-055C545EB6FF}" type="datetime1">
              <a:rPr lang="zh-CN" altLang="en-US" smtClean="0"/>
              <a:t>2024/8/29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C7F46-ACE9-4011-B225-B4A40E120320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3428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735A0-EB20-40F5-A7BB-557A21D979AF}" type="datetime1">
              <a:rPr lang="zh-CN" altLang="en-US" smtClean="0"/>
              <a:t>2024/8/29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C7F46-ACE9-4011-B225-B4A40E120320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88788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D400B-CB97-4004-93A2-74C714098103}" type="datetime1">
              <a:rPr lang="zh-CN" altLang="en-US" smtClean="0"/>
              <a:t>2024/8/29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C7F46-ACE9-4011-B225-B4A40E120320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15723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4AEE7-82CF-47E1-89C5-F46435B50CA7}" type="datetime1">
              <a:rPr lang="zh-CN" altLang="en-US" smtClean="0"/>
              <a:t>2024/8/29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C7F46-ACE9-4011-B225-B4A40E120320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62481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66122-AE18-4F0F-9F85-34122FA4F5E0}" type="datetime1">
              <a:rPr lang="zh-CN" altLang="en-US" smtClean="0"/>
              <a:t>2024/8/29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C7F46-ACE9-4011-B225-B4A40E120320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0223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2E9BF-C6CF-4B42-A2A2-66956A14EDF5}" type="datetime1">
              <a:rPr lang="zh-CN" altLang="en-US" smtClean="0"/>
              <a:t>2024/8/29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C7F46-ACE9-4011-B225-B4A40E120320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04936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结尾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25396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分类页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 rot="2700000">
            <a:off x="4514824" y="-2354623"/>
            <a:ext cx="4186996" cy="4186996"/>
          </a:xfrm>
          <a:prstGeom prst="rect">
            <a:avLst/>
          </a:prstGeom>
          <a:solidFill>
            <a:srgbClr val="D6DA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7809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640DCF-A5E4-4C1C-9CB7-1A1D90456BE8}" type="datetimeFigureOut">
              <a:rPr lang="zh-CN" altLang="en-US" smtClean="0"/>
              <a:t>2024/8/29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95D3C-ECAC-430C-ACFA-53DBE4ED2919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9418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82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B72E1-3FD6-4391-AD0D-0AAA4890EE6F}" type="datetime1">
              <a:rPr lang="zh-CN" altLang="en-US" smtClean="0"/>
              <a:t>2024/8/29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5C7F46-ACE9-4011-B225-B4A40E120320}" type="slidenum">
              <a:rPr lang="zh-CN" altLang="en-US" smtClean="0"/>
              <a:t>‹Nº›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5295" y="365125"/>
            <a:ext cx="2209136" cy="422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298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80" r:id="rId12"/>
    <p:sldLayoutId id="2147483681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" Type="http://schemas.openxmlformats.org/officeDocument/2006/relationships/image" Target="../media/image19.png"/><Relationship Id="rId16" Type="http://schemas.openxmlformats.org/officeDocument/2006/relationships/image" Target="../media/image33.png"/><Relationship Id="rId20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19" Type="http://schemas.openxmlformats.org/officeDocument/2006/relationships/image" Target="../media/image36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0.jpg"/><Relationship Id="rId4" Type="http://schemas.openxmlformats.org/officeDocument/2006/relationships/image" Target="../media/image4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4.jpg"/><Relationship Id="rId5" Type="http://schemas.openxmlformats.org/officeDocument/2006/relationships/image" Target="../media/image53.jpg"/><Relationship Id="rId4" Type="http://schemas.openxmlformats.org/officeDocument/2006/relationships/image" Target="../media/image5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灯片编号占位符 3"/>
          <p:cNvSpPr txBox="1">
            <a:spLocks/>
          </p:cNvSpPr>
          <p:nvPr/>
        </p:nvSpPr>
        <p:spPr>
          <a:xfrm>
            <a:off x="9448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1D5C7F46-ACE9-4011-B225-B4A40E120320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pPr>
                <a:defRPr/>
              </a:pPr>
              <a:t>1</a:t>
            </a:fld>
            <a:endParaRPr lang="zh-CN" altLang="en-US" dirty="0">
              <a:solidFill>
                <a:prstClr val="black">
                  <a:tint val="75000"/>
                </a:prstClr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682" y="455801"/>
            <a:ext cx="2397638" cy="458903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707256" y="1797200"/>
            <a:ext cx="6581032" cy="3120484"/>
            <a:chOff x="427028" y="1889387"/>
            <a:chExt cx="6581032" cy="3120484"/>
          </a:xfrm>
        </p:grpSpPr>
        <p:sp>
          <p:nvSpPr>
            <p:cNvPr id="10" name="文本框 9"/>
            <p:cNvSpPr txBox="1"/>
            <p:nvPr/>
          </p:nvSpPr>
          <p:spPr>
            <a:xfrm>
              <a:off x="427028" y="1889387"/>
              <a:ext cx="6581032" cy="23083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defRPr/>
              </a:pPr>
              <a:r>
                <a:rPr kumimoji="0" lang="en-US" altLang="zh-CN" sz="4800" b="1" i="0" u="none" strike="noStrike" kern="1200" cap="all" spc="0" normalizeH="0" baseline="0" noProof="0" dirty="0">
                  <a:ln>
                    <a:noFill/>
                  </a:ln>
                  <a:solidFill>
                    <a:schemeClr val="bg1"/>
                  </a:solidFill>
                  <a:uLnTx/>
                  <a:uFillTx/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rPr>
                <a:t>HIKMICRO </a:t>
              </a:r>
              <a:r>
                <a:rPr lang="en-US" altLang="zh-CN" sz="4800" b="1" noProof="0" dirty="0">
                  <a:gradFill>
                    <a:gsLst>
                      <a:gs pos="5000">
                        <a:srgbClr val="EA592D"/>
                      </a:gs>
                      <a:gs pos="100000">
                        <a:srgbClr val="DF2771"/>
                      </a:gs>
                    </a:gsLst>
                    <a:lin ang="16200000" scaled="0"/>
                  </a:gra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rPr>
                <a:t>FIREFIGHTING</a:t>
              </a:r>
              <a:endParaRPr lang="en-US" altLang="zh-CN" sz="4800" b="1" dirty="0">
                <a:gradFill>
                  <a:gsLst>
                    <a:gs pos="5000">
                      <a:srgbClr val="EA592D"/>
                    </a:gs>
                    <a:gs pos="100000">
                      <a:srgbClr val="DF2771"/>
                    </a:gs>
                  </a:gsLst>
                  <a:lin ang="16200000" scaled="0"/>
                </a:gra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  <a:p>
              <a:pPr>
                <a:defRPr/>
              </a:pPr>
              <a:r>
                <a:rPr lang="en-US" altLang="zh-CN" sz="4800" b="1" dirty="0">
                  <a:gradFill>
                    <a:gsLst>
                      <a:gs pos="5000">
                        <a:srgbClr val="EA592D"/>
                      </a:gs>
                      <a:gs pos="100000">
                        <a:srgbClr val="DF2771"/>
                      </a:gs>
                    </a:gsLst>
                    <a:lin ang="16200000" scaled="0"/>
                  </a:gra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rPr>
                <a:t>THERMAL CAMERAS</a:t>
              </a:r>
            </a:p>
            <a:p>
              <a:pPr>
                <a:defRPr/>
              </a:pPr>
              <a:r>
                <a:rPr lang="en-US" altLang="zh-CN" sz="4800" b="1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rPr>
                <a:t>INTRODUCTION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17699" y="4671317"/>
              <a:ext cx="300531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defRPr/>
              </a:pPr>
              <a:r>
                <a:rPr lang="en-US" altLang="zh-CN" sz="1600" cap="all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rPr>
                <a:t>INDUSTRIAL PRODUCT | 2023.Q3</a:t>
              </a:r>
              <a:endParaRPr kumimoji="0" lang="en-US" altLang="zh-CN" sz="1600" i="0" u="none" strike="noStrike" kern="1200" cap="all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11169" y="4225530"/>
              <a:ext cx="523572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defRPr/>
              </a:pPr>
              <a:r>
                <a:rPr lang="en-US" altLang="zh-CN" sz="1600" b="1" dirty="0">
                  <a:gradFill>
                    <a:gsLst>
                      <a:gs pos="5000">
                        <a:srgbClr val="EA592D"/>
                      </a:gs>
                      <a:gs pos="100000">
                        <a:srgbClr val="DF2771"/>
                      </a:gs>
                    </a:gsLst>
                    <a:lin ang="16200000" scaled="0"/>
                  </a:gra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rPr>
                <a:t>Thermal camera for observing in total darkness and smoke. </a:t>
              </a:r>
              <a:endParaRPr lang="en-US" altLang="zh-CN" sz="1600" b="1" dirty="0">
                <a:gradFill>
                  <a:gsLst>
                    <a:gs pos="5000">
                      <a:srgbClr val="EA592D"/>
                    </a:gs>
                    <a:gs pos="100000">
                      <a:srgbClr val="DF2771"/>
                    </a:gs>
                  </a:gsLst>
                  <a:lin ang="16200000" scaled="0"/>
                </a:gra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0430" y="640753"/>
            <a:ext cx="7760194" cy="547093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2589" y="2527663"/>
            <a:ext cx="4330337" cy="433033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231" y="5028494"/>
            <a:ext cx="3349869" cy="1125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140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矩形 55"/>
          <p:cNvSpPr/>
          <p:nvPr/>
        </p:nvSpPr>
        <p:spPr>
          <a:xfrm>
            <a:off x="1433153" y="4823676"/>
            <a:ext cx="2779619" cy="1688159"/>
          </a:xfrm>
          <a:prstGeom prst="rect">
            <a:avLst/>
          </a:prstGeom>
          <a:gradFill>
            <a:gsLst>
              <a:gs pos="5000">
                <a:srgbClr val="EA592D"/>
              </a:gs>
              <a:gs pos="100000">
                <a:srgbClr val="DF277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white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8307250" y="1191944"/>
            <a:ext cx="480109" cy="268216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Acoustic</a:t>
            </a:r>
            <a:endParaRPr lang="en-US" altLang="zh-CN" sz="2400" b="1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873553" y="1192792"/>
            <a:ext cx="569158" cy="53178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Thermal</a:t>
            </a:r>
          </a:p>
        </p:txBody>
      </p:sp>
      <p:sp>
        <p:nvSpPr>
          <p:cNvPr id="4" name="矩形 3"/>
          <p:cNvSpPr/>
          <p:nvPr/>
        </p:nvSpPr>
        <p:spPr>
          <a:xfrm>
            <a:off x="705913" y="536183"/>
            <a:ext cx="509318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PRODUCT CATEGORY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08106" y="1267394"/>
            <a:ext cx="2266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 b="1">
                <a:gradFill>
                  <a:gsLst>
                    <a:gs pos="44000">
                      <a:srgbClr val="09A7AA"/>
                    </a:gs>
                    <a:gs pos="5000">
                      <a:srgbClr val="28D16C"/>
                    </a:gs>
                    <a:gs pos="100000">
                      <a:srgbClr val="029DB9"/>
                    </a:gs>
                  </a:gsLst>
                  <a:lin ang="18000000" scaled="0"/>
                </a:gra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altLang="zh-CN" dirty="0">
                <a:gradFill>
                  <a:gsLst>
                    <a:gs pos="5000">
                      <a:srgbClr val="EA592D"/>
                    </a:gs>
                    <a:gs pos="100000">
                      <a:srgbClr val="DF2771"/>
                    </a:gs>
                  </a:gsLst>
                  <a:lin ang="16200000" scaled="0"/>
                </a:gradFill>
                <a:ea typeface="微软雅黑" panose="020B0503020204020204" pitchFamily="34" charset="-122"/>
                <a:sym typeface="Calibri" panose="020F0502020204030204" pitchFamily="34" charset="0"/>
              </a:rPr>
              <a:t>Handheld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4540314" y="1267394"/>
            <a:ext cx="2266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b="1">
                <a:gradFill>
                  <a:gsLst>
                    <a:gs pos="44000">
                      <a:srgbClr val="09A7AA"/>
                    </a:gs>
                    <a:gs pos="5000">
                      <a:srgbClr val="28D16C"/>
                    </a:gs>
                    <a:gs pos="100000">
                      <a:srgbClr val="029DB9"/>
                    </a:gs>
                  </a:gsLst>
                  <a:lin ang="18000000" scaled="0"/>
                </a:gra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altLang="zh-CN" sz="2400" dirty="0">
                <a:gradFill>
                  <a:gsLst>
                    <a:gs pos="5000">
                      <a:srgbClr val="EA592D"/>
                    </a:gs>
                    <a:gs pos="100000">
                      <a:srgbClr val="DF2771"/>
                    </a:gs>
                  </a:gsLst>
                  <a:lin ang="16200000" scaled="0"/>
                </a:gradFill>
                <a:ea typeface="微软雅黑" panose="020B0503020204020204" pitchFamily="34" charset="-122"/>
                <a:sym typeface="Calibri" panose="020F0502020204030204" pitchFamily="34" charset="0"/>
              </a:rPr>
              <a:t>Fixed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8606077" y="4336495"/>
            <a:ext cx="2266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b="1">
                <a:gradFill>
                  <a:gsLst>
                    <a:gs pos="44000">
                      <a:srgbClr val="09A7AA"/>
                    </a:gs>
                    <a:gs pos="5000">
                      <a:srgbClr val="28D16C"/>
                    </a:gs>
                    <a:gs pos="100000">
                      <a:srgbClr val="029DB9"/>
                    </a:gs>
                  </a:gsLst>
                  <a:lin ang="18000000" scaled="0"/>
                </a:gra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altLang="zh-CN" sz="2400" dirty="0">
                <a:gradFill>
                  <a:gsLst>
                    <a:gs pos="5000">
                      <a:srgbClr val="EA592D"/>
                    </a:gs>
                    <a:gs pos="100000">
                      <a:srgbClr val="DF2771"/>
                    </a:gs>
                  </a:gsLst>
                  <a:lin ang="16200000" scaled="0"/>
                </a:gradFill>
                <a:ea typeface="微软雅黑" panose="020B0503020204020204" pitchFamily="34" charset="-122"/>
                <a:sym typeface="Calibri" panose="020F0502020204030204" pitchFamily="34" charset="0"/>
              </a:rPr>
              <a:t>Software</a:t>
            </a:r>
          </a:p>
        </p:txBody>
      </p:sp>
      <p:sp>
        <p:nvSpPr>
          <p:cNvPr id="27" name="标题 2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PRODUCT CATEGORY</a:t>
            </a:r>
          </a:p>
        </p:txBody>
      </p:sp>
      <p:grpSp>
        <p:nvGrpSpPr>
          <p:cNvPr id="49" name="组合 48"/>
          <p:cNvGrpSpPr/>
          <p:nvPr/>
        </p:nvGrpSpPr>
        <p:grpSpPr>
          <a:xfrm>
            <a:off x="1503294" y="1646429"/>
            <a:ext cx="1975175" cy="1942613"/>
            <a:chOff x="1780579" y="2069006"/>
            <a:chExt cx="1975175" cy="1942613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0579" y="2797928"/>
              <a:ext cx="1151439" cy="1151439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5817" y="2149171"/>
              <a:ext cx="638622" cy="638622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1101" y="2069006"/>
              <a:ext cx="1032699" cy="1032699"/>
            </a:xfrm>
            <a:prstGeom prst="rect">
              <a:avLst/>
            </a:prstGeom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1101" y="2896966"/>
              <a:ext cx="1114653" cy="1114653"/>
            </a:xfrm>
            <a:prstGeom prst="rect">
              <a:avLst/>
            </a:prstGeom>
          </p:spPr>
        </p:pic>
      </p:grpSp>
      <p:grpSp>
        <p:nvGrpSpPr>
          <p:cNvPr id="69" name="组合 68"/>
          <p:cNvGrpSpPr/>
          <p:nvPr/>
        </p:nvGrpSpPr>
        <p:grpSpPr>
          <a:xfrm>
            <a:off x="1209037" y="4701753"/>
            <a:ext cx="2658526" cy="1808872"/>
            <a:chOff x="1028522" y="4571965"/>
            <a:chExt cx="2658526" cy="1808872"/>
          </a:xfrm>
        </p:grpSpPr>
        <p:pic>
          <p:nvPicPr>
            <p:cNvPr id="33" name="Picture 4" descr="http://spec.hikvision.com/fastdfs/group1/M00/2F/2D/CgFBImSZnPKAMJw-ABO7_HOrXrc596.png?imageView2/2/w/1000/h/500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522" y="4571965"/>
              <a:ext cx="2564981" cy="18088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6" descr="http://spec.hikvision.com/fastdfs/group1/M00/2B/66/CgFBImRi7RWANObyADRqVQeRuVU414.png?imageView2/2/w/1000/h/500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06582" y="4972761"/>
              <a:ext cx="1180466" cy="11804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3" name="组合 72"/>
          <p:cNvGrpSpPr/>
          <p:nvPr/>
        </p:nvGrpSpPr>
        <p:grpSpPr>
          <a:xfrm>
            <a:off x="8909130" y="1726594"/>
            <a:ext cx="2462966" cy="2325303"/>
            <a:chOff x="5079574" y="1579218"/>
            <a:chExt cx="2462966" cy="2325303"/>
          </a:xfrm>
        </p:grpSpPr>
        <p:grpSp>
          <p:nvGrpSpPr>
            <p:cNvPr id="47" name="组合 46"/>
            <p:cNvGrpSpPr/>
            <p:nvPr/>
          </p:nvGrpSpPr>
          <p:grpSpPr>
            <a:xfrm>
              <a:off x="5079574" y="2434734"/>
              <a:ext cx="2462966" cy="1469787"/>
              <a:chOff x="4882479" y="-1190591"/>
              <a:chExt cx="3541608" cy="2113472"/>
            </a:xfrm>
          </p:grpSpPr>
          <p:pic>
            <p:nvPicPr>
              <p:cNvPr id="37" name="图片 36"/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40728" y="-1190591"/>
                <a:ext cx="3383359" cy="2113472"/>
              </a:xfrm>
              <a:prstGeom prst="rect">
                <a:avLst/>
              </a:prstGeom>
            </p:spPr>
          </p:pic>
          <p:pic>
            <p:nvPicPr>
              <p:cNvPr id="39" name="图片 38"/>
              <p:cNvPicPr>
                <a:picLocks noChangeAspect="1"/>
              </p:cNvPicPr>
              <p:nvPr/>
            </p:nvPicPr>
            <p:blipFill>
              <a:blip r:embed="rId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82479" y="-625253"/>
                <a:ext cx="1037304" cy="1037304"/>
              </a:xfrm>
              <a:prstGeom prst="rect">
                <a:avLst/>
              </a:prstGeom>
            </p:spPr>
          </p:pic>
        </p:grpSp>
        <p:grpSp>
          <p:nvGrpSpPr>
            <p:cNvPr id="48" name="组合 47"/>
            <p:cNvGrpSpPr/>
            <p:nvPr/>
          </p:nvGrpSpPr>
          <p:grpSpPr>
            <a:xfrm>
              <a:off x="5276228" y="1579218"/>
              <a:ext cx="2069659" cy="1349452"/>
              <a:chOff x="4677485" y="2058549"/>
              <a:chExt cx="3032489" cy="1977233"/>
            </a:xfrm>
          </p:grpSpPr>
          <p:pic>
            <p:nvPicPr>
              <p:cNvPr id="35" name="图片 34"/>
              <p:cNvPicPr>
                <a:picLocks noChangeAspect="1"/>
              </p:cNvPicPr>
              <p:nvPr/>
            </p:nvPicPr>
            <p:blipFill>
              <a:blip r:embed="rId1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19783" y="2148172"/>
                <a:ext cx="1790191" cy="1790191"/>
              </a:xfrm>
              <a:prstGeom prst="rect">
                <a:avLst/>
              </a:prstGeom>
            </p:spPr>
          </p:pic>
          <p:pic>
            <p:nvPicPr>
              <p:cNvPr id="36" name="图片 35"/>
              <p:cNvPicPr>
                <a:picLocks noChangeAspect="1"/>
              </p:cNvPicPr>
              <p:nvPr/>
            </p:nvPicPr>
            <p:blipFill>
              <a:blip r:embed="rId11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77485" y="2058549"/>
                <a:ext cx="1977233" cy="1977233"/>
              </a:xfrm>
              <a:prstGeom prst="rect">
                <a:avLst/>
              </a:prstGeom>
            </p:spPr>
          </p:pic>
        </p:grpSp>
      </p:grpSp>
      <p:grpSp>
        <p:nvGrpSpPr>
          <p:cNvPr id="46" name="组合 45"/>
          <p:cNvGrpSpPr/>
          <p:nvPr/>
        </p:nvGrpSpPr>
        <p:grpSpPr>
          <a:xfrm>
            <a:off x="4736991" y="2022441"/>
            <a:ext cx="1873638" cy="1566601"/>
            <a:chOff x="8296802" y="2126564"/>
            <a:chExt cx="2477895" cy="2071837"/>
          </a:xfrm>
        </p:grpSpPr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389531" y="2126564"/>
              <a:ext cx="922423" cy="1031700"/>
            </a:xfrm>
            <a:prstGeom prst="rect">
              <a:avLst/>
            </a:prstGeom>
          </p:spPr>
        </p:pic>
        <p:pic>
          <p:nvPicPr>
            <p:cNvPr id="43" name="Picture 49"/>
            <p:cNvPicPr>
              <a:picLocks noChangeAspect="1"/>
            </p:cNvPicPr>
            <p:nvPr/>
          </p:nvPicPr>
          <p:blipFill>
            <a:blip r:embed="rId13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72197" y="2238374"/>
              <a:ext cx="734780" cy="665408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197366" y="3041031"/>
              <a:ext cx="1577331" cy="1124707"/>
            </a:xfrm>
            <a:prstGeom prst="rect">
              <a:avLst/>
            </a:prstGeom>
          </p:spPr>
        </p:pic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96802" y="3090518"/>
              <a:ext cx="1107884" cy="1107883"/>
            </a:xfrm>
            <a:prstGeom prst="rect">
              <a:avLst/>
            </a:prstGeom>
          </p:spPr>
        </p:pic>
      </p:grpSp>
      <p:pic>
        <p:nvPicPr>
          <p:cNvPr id="50" name="图片 49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053" y="5064360"/>
            <a:ext cx="2075514" cy="1399490"/>
          </a:xfrm>
          <a:prstGeom prst="rect">
            <a:avLst/>
          </a:prstGeom>
        </p:spPr>
      </p:pic>
      <p:grpSp>
        <p:nvGrpSpPr>
          <p:cNvPr id="55" name="组合 54"/>
          <p:cNvGrpSpPr/>
          <p:nvPr/>
        </p:nvGrpSpPr>
        <p:grpSpPr>
          <a:xfrm>
            <a:off x="9032171" y="4896331"/>
            <a:ext cx="1414805" cy="1347597"/>
            <a:chOff x="5827947" y="4897506"/>
            <a:chExt cx="1814394" cy="1728204"/>
          </a:xfrm>
        </p:grpSpPr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17"/>
            <a:srcRect r="426"/>
            <a:stretch>
              <a:fillRect/>
            </a:stretch>
          </p:blipFill>
          <p:spPr>
            <a:xfrm>
              <a:off x="5954555" y="4983548"/>
              <a:ext cx="650014" cy="652793"/>
            </a:xfrm>
            <a:custGeom>
              <a:avLst/>
              <a:gdLst>
                <a:gd name="connsiteX0" fmla="*/ 234495 w 1433868"/>
                <a:gd name="connsiteY0" fmla="*/ 0 h 1440000"/>
                <a:gd name="connsiteX1" fmla="*/ 1193988 w 1433868"/>
                <a:gd name="connsiteY1" fmla="*/ 0 h 1440000"/>
                <a:gd name="connsiteX2" fmla="*/ 1433868 w 1433868"/>
                <a:gd name="connsiteY2" fmla="*/ 239880 h 1440000"/>
                <a:gd name="connsiteX3" fmla="*/ 1433868 w 1433868"/>
                <a:gd name="connsiteY3" fmla="*/ 1200120 h 1440000"/>
                <a:gd name="connsiteX4" fmla="*/ 1193988 w 1433868"/>
                <a:gd name="connsiteY4" fmla="*/ 1440000 h 1440000"/>
                <a:gd name="connsiteX5" fmla="*/ 234495 w 1433868"/>
                <a:gd name="connsiteY5" fmla="*/ 1440000 h 1440000"/>
                <a:gd name="connsiteX6" fmla="*/ 13466 w 1433868"/>
                <a:gd name="connsiteY6" fmla="*/ 1293492 h 1440000"/>
                <a:gd name="connsiteX7" fmla="*/ 0 w 1433868"/>
                <a:gd name="connsiteY7" fmla="*/ 1250112 h 1440000"/>
                <a:gd name="connsiteX8" fmla="*/ 0 w 1433868"/>
                <a:gd name="connsiteY8" fmla="*/ 189888 h 1440000"/>
                <a:gd name="connsiteX9" fmla="*/ 13466 w 1433868"/>
                <a:gd name="connsiteY9" fmla="*/ 146508 h 1440000"/>
                <a:gd name="connsiteX10" fmla="*/ 234495 w 1433868"/>
                <a:gd name="connsiteY10" fmla="*/ 0 h 14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33868" h="1440000">
                  <a:moveTo>
                    <a:pt x="234495" y="0"/>
                  </a:moveTo>
                  <a:lnTo>
                    <a:pt x="1193988" y="0"/>
                  </a:lnTo>
                  <a:cubicBezTo>
                    <a:pt x="1326470" y="0"/>
                    <a:pt x="1433868" y="107398"/>
                    <a:pt x="1433868" y="239880"/>
                  </a:cubicBezTo>
                  <a:lnTo>
                    <a:pt x="1433868" y="1200120"/>
                  </a:lnTo>
                  <a:cubicBezTo>
                    <a:pt x="1433868" y="1332602"/>
                    <a:pt x="1326470" y="1440000"/>
                    <a:pt x="1193988" y="1440000"/>
                  </a:cubicBezTo>
                  <a:lnTo>
                    <a:pt x="234495" y="1440000"/>
                  </a:lnTo>
                  <a:cubicBezTo>
                    <a:pt x="135134" y="1440000"/>
                    <a:pt x="49882" y="1379589"/>
                    <a:pt x="13466" y="1293492"/>
                  </a:cubicBezTo>
                  <a:lnTo>
                    <a:pt x="0" y="1250112"/>
                  </a:lnTo>
                  <a:lnTo>
                    <a:pt x="0" y="189888"/>
                  </a:lnTo>
                  <a:lnTo>
                    <a:pt x="13466" y="146508"/>
                  </a:lnTo>
                  <a:cubicBezTo>
                    <a:pt x="49882" y="60411"/>
                    <a:pt x="135134" y="0"/>
                    <a:pt x="234495" y="0"/>
                  </a:cubicBezTo>
                  <a:close/>
                </a:path>
              </a:pathLst>
            </a:custGeom>
          </p:spPr>
        </p:pic>
        <p:pic>
          <p:nvPicPr>
            <p:cNvPr id="52" name="图片 51"/>
            <p:cNvPicPr>
              <a:picLocks noChangeAspect="1"/>
            </p:cNvPicPr>
            <p:nvPr/>
          </p:nvPicPr>
          <p:blipFill>
            <a:blip r:embed="rId18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831000" y="5807852"/>
              <a:ext cx="811341" cy="817858"/>
            </a:xfrm>
            <a:prstGeom prst="rect">
              <a:avLst/>
            </a:prstGeom>
          </p:spPr>
        </p:pic>
        <p:pic>
          <p:nvPicPr>
            <p:cNvPr id="53" name="图片 52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27947" y="5827439"/>
              <a:ext cx="798271" cy="798271"/>
            </a:xfrm>
            <a:prstGeom prst="rect">
              <a:avLst/>
            </a:prstGeom>
          </p:spPr>
        </p:pic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69497" y="4897506"/>
              <a:ext cx="772844" cy="772844"/>
            </a:xfrm>
            <a:prstGeom prst="rect">
              <a:avLst/>
            </a:prstGeom>
          </p:spPr>
        </p:pic>
      </p:grpSp>
      <p:grpSp>
        <p:nvGrpSpPr>
          <p:cNvPr id="70" name="组合 69"/>
          <p:cNvGrpSpPr/>
          <p:nvPr/>
        </p:nvGrpSpPr>
        <p:grpSpPr>
          <a:xfrm>
            <a:off x="1611729" y="4100180"/>
            <a:ext cx="2401884" cy="611287"/>
            <a:chOff x="1533881" y="3971535"/>
            <a:chExt cx="2401884" cy="611287"/>
          </a:xfrm>
        </p:grpSpPr>
        <p:sp>
          <p:nvSpPr>
            <p:cNvPr id="23" name="文本框 22"/>
            <p:cNvSpPr txBox="1"/>
            <p:nvPr/>
          </p:nvSpPr>
          <p:spPr>
            <a:xfrm>
              <a:off x="1533881" y="4121157"/>
              <a:ext cx="20167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b="1">
                  <a:gradFill>
                    <a:gsLst>
                      <a:gs pos="44000">
                        <a:srgbClr val="09A7AA"/>
                      </a:gs>
                      <a:gs pos="5000">
                        <a:srgbClr val="28D16C"/>
                      </a:gs>
                      <a:gs pos="100000">
                        <a:srgbClr val="029DB9"/>
                      </a:gs>
                    </a:gsLst>
                    <a:lin ang="18000000" scaled="0"/>
                  </a:gra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pPr>
                <a:defRPr/>
              </a:pPr>
              <a:r>
                <a:rPr lang="en-US" altLang="zh-CN" sz="2400" dirty="0">
                  <a:gradFill>
                    <a:gsLst>
                      <a:gs pos="5000">
                        <a:srgbClr val="EA592D"/>
                      </a:gs>
                      <a:gs pos="100000">
                        <a:srgbClr val="DF2771"/>
                      </a:gs>
                    </a:gsLst>
                    <a:lin ang="16200000" scaled="0"/>
                  </a:gradFill>
                  <a:ea typeface="微软雅黑" panose="020B0503020204020204" pitchFamily="34" charset="-122"/>
                  <a:sym typeface="Calibri" panose="020F0502020204030204" pitchFamily="34" charset="0"/>
                </a:rPr>
                <a:t>Firefighting</a:t>
              </a: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3418572" y="3971535"/>
              <a:ext cx="517193" cy="326284"/>
              <a:chOff x="3418572" y="3971535"/>
              <a:chExt cx="517193" cy="326284"/>
            </a:xfrm>
          </p:grpSpPr>
          <p:sp>
            <p:nvSpPr>
              <p:cNvPr id="60" name="椭圆形标注 59"/>
              <p:cNvSpPr/>
              <p:nvPr/>
            </p:nvSpPr>
            <p:spPr>
              <a:xfrm>
                <a:off x="3433673" y="3971535"/>
                <a:ext cx="486991" cy="326284"/>
              </a:xfrm>
              <a:prstGeom prst="wedgeEllipseCallout">
                <a:avLst/>
              </a:prstGeom>
              <a:gradFill>
                <a:gsLst>
                  <a:gs pos="5000">
                    <a:srgbClr val="EA592D"/>
                  </a:gs>
                  <a:gs pos="100000">
                    <a:srgbClr val="DF2771"/>
                  </a:gs>
                </a:gsLst>
                <a:lin ang="8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00" dirty="0">
                  <a:solidFill>
                    <a:prstClr val="white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61" name="文本框 60"/>
              <p:cNvSpPr txBox="1"/>
              <p:nvPr/>
            </p:nvSpPr>
            <p:spPr>
              <a:xfrm>
                <a:off x="3418572" y="3980789"/>
                <a:ext cx="51719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New</a:t>
                </a:r>
              </a:p>
            </p:txBody>
          </p:sp>
        </p:grpSp>
      </p:grpSp>
      <p:grpSp>
        <p:nvGrpSpPr>
          <p:cNvPr id="72" name="组合 71"/>
          <p:cNvGrpSpPr/>
          <p:nvPr/>
        </p:nvGrpSpPr>
        <p:grpSpPr>
          <a:xfrm>
            <a:off x="4462485" y="4101323"/>
            <a:ext cx="2422651" cy="932008"/>
            <a:chOff x="5110812" y="3971535"/>
            <a:chExt cx="2422651" cy="932008"/>
          </a:xfrm>
        </p:grpSpPr>
        <p:sp>
          <p:nvSpPr>
            <p:cNvPr id="21" name="文本框 20"/>
            <p:cNvSpPr txBox="1"/>
            <p:nvPr/>
          </p:nvSpPr>
          <p:spPr>
            <a:xfrm>
              <a:off x="5110812" y="4072546"/>
              <a:ext cx="212413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b="1">
                  <a:gradFill>
                    <a:gsLst>
                      <a:gs pos="44000">
                        <a:srgbClr val="09A7AA"/>
                      </a:gs>
                      <a:gs pos="5000">
                        <a:srgbClr val="28D16C"/>
                      </a:gs>
                      <a:gs pos="100000">
                        <a:srgbClr val="029DB9"/>
                      </a:gs>
                    </a:gsLst>
                    <a:lin ang="18000000" scaled="0"/>
                  </a:gra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pPr>
                <a:defRPr/>
              </a:pPr>
              <a:r>
                <a:rPr lang="en-US" altLang="zh-CN" sz="2400" dirty="0">
                  <a:gradFill>
                    <a:gsLst>
                      <a:gs pos="5000">
                        <a:srgbClr val="EA592D"/>
                      </a:gs>
                      <a:gs pos="100000">
                        <a:srgbClr val="DF2771"/>
                      </a:gs>
                    </a:gsLst>
                    <a:lin ang="16200000" scaled="0"/>
                  </a:gradFill>
                  <a:ea typeface="微软雅黑" panose="020B0503020204020204" pitchFamily="34" charset="-122"/>
                  <a:sym typeface="Calibri" panose="020F0502020204030204" pitchFamily="34" charset="0"/>
                </a:rPr>
                <a:t>Explosion-proof</a:t>
              </a:r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7016270" y="3971535"/>
              <a:ext cx="517193" cy="326284"/>
              <a:chOff x="3418572" y="3971535"/>
              <a:chExt cx="517193" cy="326284"/>
            </a:xfrm>
          </p:grpSpPr>
          <p:sp>
            <p:nvSpPr>
              <p:cNvPr id="64" name="椭圆形标注 63"/>
              <p:cNvSpPr/>
              <p:nvPr/>
            </p:nvSpPr>
            <p:spPr>
              <a:xfrm>
                <a:off x="3433673" y="3971535"/>
                <a:ext cx="486991" cy="326284"/>
              </a:xfrm>
              <a:prstGeom prst="wedgeEllipseCallout">
                <a:avLst/>
              </a:prstGeom>
              <a:gradFill>
                <a:gsLst>
                  <a:gs pos="5000">
                    <a:srgbClr val="EA592D"/>
                  </a:gs>
                  <a:gs pos="100000">
                    <a:srgbClr val="DF2771"/>
                  </a:gs>
                </a:gsLst>
                <a:lin ang="8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00" dirty="0">
                  <a:solidFill>
                    <a:prstClr val="white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65" name="文本框 64"/>
              <p:cNvSpPr txBox="1"/>
              <p:nvPr/>
            </p:nvSpPr>
            <p:spPr>
              <a:xfrm>
                <a:off x="3418572" y="3980789"/>
                <a:ext cx="51719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New</a:t>
                </a:r>
              </a:p>
            </p:txBody>
          </p:sp>
        </p:grpSp>
      </p:grpSp>
      <p:grpSp>
        <p:nvGrpSpPr>
          <p:cNvPr id="74" name="组合 73"/>
          <p:cNvGrpSpPr/>
          <p:nvPr/>
        </p:nvGrpSpPr>
        <p:grpSpPr>
          <a:xfrm>
            <a:off x="9066580" y="1192792"/>
            <a:ext cx="2077728" cy="610868"/>
            <a:chOff x="5224961" y="1012826"/>
            <a:chExt cx="2077728" cy="610868"/>
          </a:xfrm>
        </p:grpSpPr>
        <p:sp>
          <p:nvSpPr>
            <p:cNvPr id="14" name="文本框 13"/>
            <p:cNvSpPr txBox="1"/>
            <p:nvPr/>
          </p:nvSpPr>
          <p:spPr>
            <a:xfrm>
              <a:off x="5224961" y="1162029"/>
              <a:ext cx="18663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b="1">
                  <a:gradFill>
                    <a:gsLst>
                      <a:gs pos="44000">
                        <a:srgbClr val="09A7AA"/>
                      </a:gs>
                      <a:gs pos="5000">
                        <a:srgbClr val="28D16C"/>
                      </a:gs>
                      <a:gs pos="100000">
                        <a:srgbClr val="029DB9"/>
                      </a:gs>
                    </a:gsLst>
                    <a:lin ang="18000000" scaled="0"/>
                  </a:gra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pPr>
                <a:defRPr/>
              </a:pPr>
              <a:r>
                <a:rPr lang="en-US" sz="2400" dirty="0">
                  <a:gradFill>
                    <a:gsLst>
                      <a:gs pos="5000">
                        <a:srgbClr val="EA592D"/>
                      </a:gs>
                      <a:gs pos="100000">
                        <a:srgbClr val="DF2771"/>
                      </a:gs>
                    </a:gsLst>
                    <a:lin ang="16200000" scaled="0"/>
                  </a:gradFill>
                  <a:ea typeface="微软雅黑" panose="020B0503020204020204" pitchFamily="34" charset="-122"/>
                  <a:sym typeface="Calibri" panose="020F0502020204030204" pitchFamily="34" charset="0"/>
                </a:rPr>
                <a:t>Acoustic</a:t>
              </a:r>
              <a:endParaRPr lang="en-US" altLang="zh-CN" sz="2400" dirty="0">
                <a:gradFill>
                  <a:gsLst>
                    <a:gs pos="5000">
                      <a:srgbClr val="EA592D"/>
                    </a:gs>
                    <a:gs pos="100000">
                      <a:srgbClr val="DF2771"/>
                    </a:gs>
                  </a:gsLst>
                  <a:lin ang="16200000" scaled="0"/>
                </a:gradFill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grpSp>
          <p:nvGrpSpPr>
            <p:cNvPr id="66" name="组合 65"/>
            <p:cNvGrpSpPr/>
            <p:nvPr/>
          </p:nvGrpSpPr>
          <p:grpSpPr>
            <a:xfrm>
              <a:off x="6785496" y="1012826"/>
              <a:ext cx="517193" cy="326284"/>
              <a:chOff x="3418572" y="3971535"/>
              <a:chExt cx="517193" cy="326284"/>
            </a:xfrm>
          </p:grpSpPr>
          <p:sp>
            <p:nvSpPr>
              <p:cNvPr id="67" name="椭圆形标注 66"/>
              <p:cNvSpPr/>
              <p:nvPr/>
            </p:nvSpPr>
            <p:spPr>
              <a:xfrm>
                <a:off x="3433673" y="3971535"/>
                <a:ext cx="486991" cy="326284"/>
              </a:xfrm>
              <a:prstGeom prst="wedgeEllipseCallout">
                <a:avLst/>
              </a:prstGeom>
              <a:gradFill>
                <a:gsLst>
                  <a:gs pos="5000">
                    <a:srgbClr val="EA592D"/>
                  </a:gs>
                  <a:gs pos="100000">
                    <a:srgbClr val="DF2771"/>
                  </a:gs>
                </a:gsLst>
                <a:lin ang="8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00" dirty="0">
                  <a:solidFill>
                    <a:prstClr val="white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68" name="文本框 67"/>
              <p:cNvSpPr txBox="1"/>
              <p:nvPr/>
            </p:nvSpPr>
            <p:spPr>
              <a:xfrm>
                <a:off x="3418572" y="3980789"/>
                <a:ext cx="51719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New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33523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1282" y="1381429"/>
            <a:ext cx="587893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CONTENTS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18393" y="2535350"/>
            <a:ext cx="460743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200" spc="100">
                <a:solidFill>
                  <a:srgbClr val="9999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50000"/>
              </a:lnSpc>
              <a:defRPr/>
            </a:pPr>
            <a:r>
              <a:rPr lang="en-US" altLang="zh-CN" sz="2800" dirty="0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01 FB21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1400" dirty="0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Compact And Reliable Thermal Camera For Observing In Total Darkness And Smoke.</a:t>
            </a:r>
            <a:endParaRPr lang="zh-CN" altLang="en-US" sz="1400" dirty="0">
              <a:solidFill>
                <a:srgbClr val="FF0000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dirty="0"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02 FT31</a:t>
            </a:r>
          </a:p>
        </p:txBody>
      </p:sp>
    </p:spTree>
    <p:extLst>
      <p:ext uri="{BB962C8B-B14F-4D97-AF65-F5344CB8AC3E}">
        <p14:creationId xmlns:p14="http://schemas.microsoft.com/office/powerpoint/2010/main" val="16035143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文本框 37"/>
          <p:cNvSpPr txBox="1"/>
          <p:nvPr/>
        </p:nvSpPr>
        <p:spPr>
          <a:xfrm>
            <a:off x="451947" y="352300"/>
            <a:ext cx="28691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FB21- Overview</a:t>
            </a:r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9237696"/>
              </p:ext>
            </p:extLst>
          </p:nvPr>
        </p:nvGraphicFramePr>
        <p:xfrm>
          <a:off x="4738379" y="1864657"/>
          <a:ext cx="7054726" cy="47204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8705">
                  <a:extLst>
                    <a:ext uri="{9D8B030D-6E8A-4147-A177-3AD203B41FA5}">
                      <a16:colId xmlns:a16="http://schemas.microsoft.com/office/drawing/2014/main" val="3950495070"/>
                    </a:ext>
                  </a:extLst>
                </a:gridCol>
                <a:gridCol w="1508705">
                  <a:extLst>
                    <a:ext uri="{9D8B030D-6E8A-4147-A177-3AD203B41FA5}">
                      <a16:colId xmlns:a16="http://schemas.microsoft.com/office/drawing/2014/main" val="59576579"/>
                    </a:ext>
                  </a:extLst>
                </a:gridCol>
                <a:gridCol w="4037316">
                  <a:extLst>
                    <a:ext uri="{9D8B030D-6E8A-4147-A177-3AD203B41FA5}">
                      <a16:colId xmlns:a16="http://schemas.microsoft.com/office/drawing/2014/main" val="2610307759"/>
                    </a:ext>
                  </a:extLst>
                </a:gridCol>
              </a:tblGrid>
              <a:tr h="21755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  <a:sym typeface="微软雅黑" panose="020B0503020204020204" pitchFamily="34" charset="-122"/>
                        </a:rPr>
                        <a:t>Basic Parameters</a:t>
                      </a:r>
                    </a:p>
                  </a:txBody>
                  <a:tcPr marL="108000" marR="108000" marT="36000" marB="36000" anchor="ctr">
                    <a:gradFill>
                      <a:gsLst>
                        <a:gs pos="5000">
                          <a:srgbClr val="EA592D"/>
                        </a:gs>
                        <a:gs pos="100000">
                          <a:srgbClr val="DF2771"/>
                        </a:gs>
                      </a:gsLst>
                      <a:lin ang="138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CN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gradFill>
                      <a:gsLst>
                        <a:gs pos="5000">
                          <a:srgbClr val="EA592D"/>
                        </a:gs>
                        <a:gs pos="100000">
                          <a:srgbClr val="DF2771"/>
                        </a:gs>
                      </a:gsLst>
                      <a:lin ang="13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  <a:sym typeface="微软雅黑" panose="020B0503020204020204" pitchFamily="34" charset="-122"/>
                        </a:rPr>
                        <a:t>FB21</a:t>
                      </a:r>
                    </a:p>
                  </a:txBody>
                  <a:tcPr marL="108000" marR="108000" marT="36000" marB="36000" anchor="ctr">
                    <a:gradFill>
                      <a:gsLst>
                        <a:gs pos="5000">
                          <a:srgbClr val="EA592D"/>
                        </a:gs>
                        <a:gs pos="100000">
                          <a:srgbClr val="DF2771"/>
                        </a:gs>
                      </a:gsLst>
                      <a:lin ang="138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933600336"/>
                  </a:ext>
                </a:extLst>
              </a:tr>
              <a:tr h="191541">
                <a:tc row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Infrared Image</a:t>
                      </a:r>
                      <a:endParaRPr 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  <a:sym typeface="微软雅黑" panose="020B0503020204020204" pitchFamily="34" charset="-122"/>
                        </a:rPr>
                        <a:t>IR Resolution</a:t>
                      </a: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256 × 192 (49,152 pixels)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4648612"/>
                  </a:ext>
                </a:extLst>
              </a:tr>
              <a:tr h="19154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  <a:sym typeface="微软雅黑" panose="020B0503020204020204" pitchFamily="34" charset="-122"/>
                        </a:rPr>
                        <a:t>NETD</a:t>
                      </a: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&lt; 40 </a:t>
                      </a:r>
                      <a:r>
                        <a:rPr lang="en-US" altLang="zh-CN" sz="1000" kern="1200" dirty="0" err="1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mK</a:t>
                      </a: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 (@ 25 °C, F#=1.0)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5024256"/>
                  </a:ext>
                </a:extLst>
              </a:tr>
              <a:tr h="19154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Image Frequency</a:t>
                      </a:r>
                      <a:endParaRPr 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25 Hz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0518640"/>
                  </a:ext>
                </a:extLst>
              </a:tr>
              <a:tr h="19154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Field of View (FOV)</a:t>
                      </a:r>
                      <a:endParaRPr 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37.2° × 50.0°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4279845"/>
                  </a:ext>
                </a:extLst>
              </a:tr>
              <a:tr h="19154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  <a:sym typeface="微软雅黑" panose="020B0503020204020204" pitchFamily="34" charset="-122"/>
                        </a:rPr>
                        <a:t>Min. Focusing Distance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    0.3 m (0.98 </a:t>
                      </a:r>
                      <a:r>
                        <a:rPr lang="en-US" altLang="zh-CN" sz="1000" kern="1200" dirty="0" err="1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ft</a:t>
                      </a: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)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0954548"/>
                  </a:ext>
                </a:extLst>
              </a:tr>
              <a:tr h="19154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Focus Mode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Focus Free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6199902"/>
                  </a:ext>
                </a:extLst>
              </a:tr>
              <a:tr h="191541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Image Display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Visual Camera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1600 × 1200 (2 MP)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0965132"/>
                  </a:ext>
                </a:extLst>
              </a:tr>
              <a:tr h="19154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Display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240 × 320 Resolution, 3.2”LCD Screen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2944823"/>
                  </a:ext>
                </a:extLst>
              </a:tr>
              <a:tr h="321626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Color Palettes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Basic, Black Hot, White Hot, Fire Detection, Rescue, Hot Area, Cold Area, Building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3048648"/>
                  </a:ext>
                </a:extLst>
              </a:tr>
              <a:tr h="321626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Measurement and Analysis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Object Temperature Rang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-20°C to 550°C (-4°F to 1022°F)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3810450"/>
                  </a:ext>
                </a:extLst>
              </a:tr>
              <a:tr h="321626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Accuracy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Max. (± 2°C/3.6°F, ± 2%), for ambient temperature -20°C to 50°C (-4°F to 122°F) and object temperature above 0°C (32°F)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7955684"/>
                  </a:ext>
                </a:extLst>
              </a:tr>
              <a:tr h="191541">
                <a:tc row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General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LED Light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Yes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2230984"/>
                  </a:ext>
                </a:extLst>
              </a:tr>
              <a:tr h="19154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Battery Type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Rechargeable Li-ion battery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9753932"/>
                  </a:ext>
                </a:extLst>
              </a:tr>
              <a:tr h="19154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Protection Level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IP65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7754663"/>
                  </a:ext>
                </a:extLst>
              </a:tr>
              <a:tr h="19154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Drop Test Height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2 m (6.56 </a:t>
                      </a:r>
                      <a:r>
                        <a:rPr lang="en-US" altLang="zh-CN" sz="1000" kern="1200" dirty="0" err="1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ft</a:t>
                      </a: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)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8765423"/>
                  </a:ext>
                </a:extLst>
              </a:tr>
              <a:tr h="41796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Working Temperature Range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Up to 10 minutes for ambient temperature -10°C to 90°C (14°F to 194°F); up to 2 minutes for ambient temperature -10°C to 115°C (14°F to 239°F)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8972213"/>
                  </a:ext>
                </a:extLst>
              </a:tr>
              <a:tr h="19154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Weight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Approx. 380 g (0.84 lb)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0149615"/>
                  </a:ext>
                </a:extLst>
              </a:tr>
            </a:tbl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26" t="22344" b="36850"/>
          <a:stretch/>
        </p:blipFill>
        <p:spPr>
          <a:xfrm rot="18585950">
            <a:off x="-1348759" y="3242226"/>
            <a:ext cx="5134833" cy="279842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220" y="1480172"/>
            <a:ext cx="5791200" cy="57912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84093" y="840485"/>
            <a:ext cx="1170790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The HIKMICRO FB21 is a compact, reliable, firefighting thermal camera designed for firefighters to observe in total darkness and smoke, helping to save lives, protect property, and keep firefighters safe. </a:t>
            </a:r>
          </a:p>
          <a:p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Features like dual cameras, LED flashlights, easy-to-navigate buttons, and a temperature range of up to 550°C (1022°F) help you work effortlessly in harsh environments. 8 color palettes for you to choose from, which satisfy most application scenarios.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59" y="1900518"/>
            <a:ext cx="1972882" cy="66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876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442" b="40423"/>
          <a:stretch/>
        </p:blipFill>
        <p:spPr>
          <a:xfrm>
            <a:off x="4958211" y="1962562"/>
            <a:ext cx="6619439" cy="489543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0974" y="1063350"/>
            <a:ext cx="5197288" cy="519728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56261" y="449015"/>
            <a:ext cx="33543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FB21– Form Factor</a:t>
            </a:r>
          </a:p>
        </p:txBody>
      </p:sp>
      <p:sp>
        <p:nvSpPr>
          <p:cNvPr id="31" name="直角三角形 30"/>
          <p:cNvSpPr/>
          <p:nvPr/>
        </p:nvSpPr>
        <p:spPr>
          <a:xfrm>
            <a:off x="-222212" y="5234384"/>
            <a:ext cx="1943100" cy="1930400"/>
          </a:xfrm>
          <a:prstGeom prst="rtTriangle">
            <a:avLst/>
          </a:prstGeom>
          <a:solidFill>
            <a:srgbClr val="D6DA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28" name="肘形连接符 27"/>
          <p:cNvCxnSpPr/>
          <p:nvPr/>
        </p:nvCxnSpPr>
        <p:spPr>
          <a:xfrm>
            <a:off x="7120467" y="2286000"/>
            <a:ext cx="1168668" cy="886843"/>
          </a:xfrm>
          <a:prstGeom prst="bentConnector3">
            <a:avLst>
              <a:gd name="adj1" fmla="val 50000"/>
            </a:avLst>
          </a:prstGeom>
          <a:ln>
            <a:solidFill>
              <a:srgbClr val="E95335"/>
            </a:solidFill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6" name="肘形连接符 45"/>
          <p:cNvCxnSpPr/>
          <p:nvPr/>
        </p:nvCxnSpPr>
        <p:spPr>
          <a:xfrm rot="10800000">
            <a:off x="6883401" y="3098801"/>
            <a:ext cx="1439335" cy="541867"/>
          </a:xfrm>
          <a:prstGeom prst="bentConnector3">
            <a:avLst>
              <a:gd name="adj1" fmla="val 50000"/>
            </a:avLst>
          </a:prstGeom>
          <a:ln>
            <a:solidFill>
              <a:srgbClr val="E95335"/>
            </a:solidFill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>
            <a:off x="3376160" y="2915470"/>
            <a:ext cx="3388708" cy="40346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Thermal Lens</a:t>
            </a:r>
            <a:r>
              <a:rPr lang="zh-CN" altLang="en-US" sz="140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， </a:t>
            </a:r>
            <a:r>
              <a:rPr lang="en-US" altLang="zh-CN" sz="140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View the thermal image</a:t>
            </a:r>
            <a:endParaRPr lang="en-US" altLang="zh-CN" sz="1400" dirty="0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cxnSp>
        <p:nvCxnSpPr>
          <p:cNvPr id="49" name="肘形连接符 48"/>
          <p:cNvCxnSpPr/>
          <p:nvPr/>
        </p:nvCxnSpPr>
        <p:spPr>
          <a:xfrm flipV="1">
            <a:off x="1310054" y="5040184"/>
            <a:ext cx="1558431" cy="858804"/>
          </a:xfrm>
          <a:prstGeom prst="bentConnector3">
            <a:avLst>
              <a:gd name="adj1" fmla="val 50000"/>
            </a:avLst>
          </a:prstGeom>
          <a:ln>
            <a:solidFill>
              <a:srgbClr val="E95335"/>
            </a:solidFill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圆角矩形 20"/>
          <p:cNvSpPr/>
          <p:nvPr/>
        </p:nvSpPr>
        <p:spPr>
          <a:xfrm>
            <a:off x="4133273" y="2079506"/>
            <a:ext cx="2877126" cy="4145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Visual Lens, View the optical image</a:t>
            </a:r>
            <a:endParaRPr lang="en-US" altLang="zh-CN" sz="1400" dirty="0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2956408" y="4868809"/>
            <a:ext cx="3695461" cy="41308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Wrist Strap Attachment Point and Tripod Mount </a:t>
            </a:r>
            <a:endParaRPr lang="en-US" altLang="zh-CN" sz="1400" dirty="0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317262" y="1016415"/>
            <a:ext cx="3024316" cy="42599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240 × 320 Resolution, 3.2”LCD Screen</a:t>
            </a:r>
            <a:endParaRPr lang="en-US" altLang="zh-CN" sz="1400" dirty="0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cxnSp>
        <p:nvCxnSpPr>
          <p:cNvPr id="68" name="肘形连接符 67"/>
          <p:cNvCxnSpPr/>
          <p:nvPr/>
        </p:nvCxnSpPr>
        <p:spPr>
          <a:xfrm flipV="1">
            <a:off x="2198077" y="1213338"/>
            <a:ext cx="2013438" cy="975949"/>
          </a:xfrm>
          <a:prstGeom prst="bentConnector3">
            <a:avLst/>
          </a:prstGeom>
          <a:ln>
            <a:solidFill>
              <a:srgbClr val="E95335"/>
            </a:solidFill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肘形连接符 31"/>
          <p:cNvCxnSpPr/>
          <p:nvPr/>
        </p:nvCxnSpPr>
        <p:spPr>
          <a:xfrm rot="10800000">
            <a:off x="8322734" y="4157134"/>
            <a:ext cx="1921937" cy="2"/>
          </a:xfrm>
          <a:prstGeom prst="bentConnector3">
            <a:avLst>
              <a:gd name="adj1" fmla="val 50000"/>
            </a:avLst>
          </a:prstGeom>
          <a:ln>
            <a:solidFill>
              <a:srgbClr val="E95335"/>
            </a:solidFill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4" name="圆角矩形 33"/>
          <p:cNvSpPr/>
          <p:nvPr/>
        </p:nvSpPr>
        <p:spPr>
          <a:xfrm>
            <a:off x="10572827" y="3990737"/>
            <a:ext cx="1043440" cy="40346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LED Light</a:t>
            </a:r>
            <a:endParaRPr lang="en-US" altLang="zh-CN" sz="1400" dirty="0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cxnSp>
        <p:nvCxnSpPr>
          <p:cNvPr id="36" name="肘形连接符 35"/>
          <p:cNvCxnSpPr/>
          <p:nvPr/>
        </p:nvCxnSpPr>
        <p:spPr>
          <a:xfrm rot="10800000">
            <a:off x="8415868" y="6206068"/>
            <a:ext cx="1625605" cy="8469"/>
          </a:xfrm>
          <a:prstGeom prst="bentConnector3">
            <a:avLst>
              <a:gd name="adj1" fmla="val 50000"/>
            </a:avLst>
          </a:prstGeom>
          <a:ln>
            <a:solidFill>
              <a:srgbClr val="E95335"/>
            </a:solidFill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8" name="圆角矩形 37"/>
          <p:cNvSpPr/>
          <p:nvPr/>
        </p:nvSpPr>
        <p:spPr>
          <a:xfrm>
            <a:off x="10369627" y="6048137"/>
            <a:ext cx="823306" cy="40346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Trigger</a:t>
            </a:r>
            <a:endParaRPr lang="en-US" altLang="zh-CN" sz="1400" dirty="0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41520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82094" y="1058332"/>
            <a:ext cx="96044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The HIKMICRO FB21 is a rugged, compact, high-quality thermal imaging camera designed for firefighters to observe in total darkness and smoke, helping to save lives, protect property, and keep firefighters safe. </a:t>
            </a:r>
            <a:endParaRPr lang="en-US" altLang="zh-CN" sz="1400" dirty="0">
              <a:solidFill>
                <a:srgbClr val="333333">
                  <a:alpha val="80000"/>
                </a:srgbClr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89032" y="449015"/>
            <a:ext cx="49844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333333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FB21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- </a:t>
            </a:r>
            <a:r>
              <a:rPr lang="en-US" altLang="zh-CN" sz="3200" b="1" dirty="0">
                <a:solidFill>
                  <a:srgbClr val="333333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Compact And Reliable</a:t>
            </a:r>
            <a:endParaRPr lang="en-US" altLang="zh-CN" sz="3200" b="1" dirty="0">
              <a:solidFill>
                <a:srgbClr val="333333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343" y="1963952"/>
            <a:ext cx="4812070" cy="4537332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5659426" y="3638140"/>
            <a:ext cx="4794295" cy="1118453"/>
            <a:chOff x="524514" y="1573106"/>
            <a:chExt cx="4794295" cy="1118453"/>
          </a:xfrm>
        </p:grpSpPr>
        <p:sp>
          <p:nvSpPr>
            <p:cNvPr id="25" name="矩形 24"/>
            <p:cNvSpPr/>
            <p:nvPr/>
          </p:nvSpPr>
          <p:spPr>
            <a:xfrm>
              <a:off x="1252973" y="1696415"/>
              <a:ext cx="4065836" cy="9951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Calibri" panose="020F0502020204030204" pitchFamily="34" charset="0"/>
                </a:rPr>
                <a:t>3.2” Color LCD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33">
                      <a:alpha val="8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Calibri" panose="020F0502020204030204" pitchFamily="34" charset="0"/>
                </a:rPr>
                <a:t>View the details of your images on the large, class-leading LCD screen</a:t>
              </a:r>
            </a:p>
          </p:txBody>
        </p:sp>
        <p:grpSp>
          <p:nvGrpSpPr>
            <p:cNvPr id="26" name="组合 30"/>
            <p:cNvGrpSpPr/>
            <p:nvPr/>
          </p:nvGrpSpPr>
          <p:grpSpPr>
            <a:xfrm>
              <a:off x="524514" y="1573106"/>
              <a:ext cx="795840" cy="572607"/>
              <a:chOff x="1284544" y="1765511"/>
              <a:chExt cx="672502" cy="483865"/>
            </a:xfrm>
          </p:grpSpPr>
          <p:sp>
            <p:nvSpPr>
              <p:cNvPr id="28" name="矩形 32"/>
              <p:cNvSpPr/>
              <p:nvPr/>
            </p:nvSpPr>
            <p:spPr>
              <a:xfrm rot="2700000" flipV="1">
                <a:off x="1284544" y="1765511"/>
                <a:ext cx="483865" cy="483865"/>
              </a:xfrm>
              <a:prstGeom prst="rect">
                <a:avLst/>
              </a:prstGeom>
              <a:noFill/>
              <a:ln w="22225">
                <a:gradFill>
                  <a:gsLst>
                    <a:gs pos="0">
                      <a:srgbClr val="EA592D"/>
                    </a:gs>
                    <a:gs pos="18000">
                      <a:srgbClr val="E64548"/>
                    </a:gs>
                    <a:gs pos="100000">
                      <a:srgbClr val="DF2771"/>
                    </a:gs>
                  </a:gsLst>
                  <a:lin ang="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29" name="矩形 33"/>
              <p:cNvSpPr/>
              <p:nvPr/>
            </p:nvSpPr>
            <p:spPr>
              <a:xfrm>
                <a:off x="1536290" y="1943100"/>
                <a:ext cx="420756" cy="2286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27" name="文本框 31"/>
            <p:cNvSpPr txBox="1"/>
            <p:nvPr/>
          </p:nvSpPr>
          <p:spPr>
            <a:xfrm>
              <a:off x="546328" y="1720909"/>
              <a:ext cx="53732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EA592D"/>
                      </a:gs>
                      <a:gs pos="18000">
                        <a:srgbClr val="E64548"/>
                      </a:gs>
                      <a:gs pos="100000">
                        <a:srgbClr val="DF2771"/>
                      </a:gs>
                    </a:gsLst>
                    <a:lin ang="0" scaled="0"/>
                  </a:gradFill>
                  <a:effectLst/>
                  <a:uLnTx/>
                  <a:uFillTx/>
                  <a:latin typeface="Calibri" panose="020F050202020403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Calibri" panose="020F0502020204030204" pitchFamily="34" charset="0"/>
                </a:rPr>
                <a:t>3.2”</a:t>
              </a:r>
              <a:endParaRPr kumimoji="0" lang="zh-CN" altLang="en-US" sz="9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EA592D"/>
                    </a:gs>
                    <a:gs pos="18000">
                      <a:srgbClr val="E64548"/>
                    </a:gs>
                    <a:gs pos="100000">
                      <a:srgbClr val="DF2771"/>
                    </a:gs>
                  </a:gsLst>
                  <a:lin ang="0" scaled="0"/>
                </a:gra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648797" y="2216500"/>
            <a:ext cx="795840" cy="572607"/>
            <a:chOff x="5668391" y="2402413"/>
            <a:chExt cx="795840" cy="572607"/>
          </a:xfrm>
        </p:grpSpPr>
        <p:grpSp>
          <p:nvGrpSpPr>
            <p:cNvPr id="31" name="组合 30"/>
            <p:cNvGrpSpPr/>
            <p:nvPr/>
          </p:nvGrpSpPr>
          <p:grpSpPr>
            <a:xfrm>
              <a:off x="5668391" y="2402413"/>
              <a:ext cx="795840" cy="572607"/>
              <a:chOff x="1284544" y="1765511"/>
              <a:chExt cx="672502" cy="483865"/>
            </a:xfrm>
          </p:grpSpPr>
          <p:sp>
            <p:nvSpPr>
              <p:cNvPr id="32" name="矩形 32"/>
              <p:cNvSpPr/>
              <p:nvPr/>
            </p:nvSpPr>
            <p:spPr>
              <a:xfrm rot="2700000" flipV="1">
                <a:off x="1284544" y="1765511"/>
                <a:ext cx="483865" cy="483865"/>
              </a:xfrm>
              <a:prstGeom prst="rect">
                <a:avLst/>
              </a:prstGeom>
              <a:noFill/>
              <a:ln w="22225">
                <a:gradFill>
                  <a:gsLst>
                    <a:gs pos="0">
                      <a:srgbClr val="EA592D"/>
                    </a:gs>
                    <a:gs pos="18000">
                      <a:srgbClr val="E64548"/>
                    </a:gs>
                    <a:gs pos="100000">
                      <a:srgbClr val="DF2771"/>
                    </a:gs>
                  </a:gsLst>
                  <a:lin ang="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33" name="矩形 33"/>
              <p:cNvSpPr/>
              <p:nvPr/>
            </p:nvSpPr>
            <p:spPr>
              <a:xfrm>
                <a:off x="1536290" y="1943100"/>
                <a:ext cx="420756" cy="2286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34" name="文本框 31"/>
            <p:cNvSpPr txBox="1"/>
            <p:nvPr/>
          </p:nvSpPr>
          <p:spPr>
            <a:xfrm>
              <a:off x="5758650" y="2526361"/>
              <a:ext cx="4587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EA592D"/>
                      </a:gs>
                      <a:gs pos="18000">
                        <a:srgbClr val="E64548"/>
                      </a:gs>
                      <a:gs pos="100000">
                        <a:srgbClr val="DF2771"/>
                      </a:gs>
                    </a:gsLst>
                    <a:lin ang="0" scaled="0"/>
                  </a:gradFill>
                  <a:effectLst/>
                  <a:uLnTx/>
                  <a:uFillTx/>
                  <a:latin typeface="Calibri" panose="020F050202020403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Calibri" panose="020F0502020204030204" pitchFamily="34" charset="0"/>
                </a:rPr>
                <a:t>256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EA592D"/>
                    </a:gs>
                    <a:gs pos="18000">
                      <a:srgbClr val="E64548"/>
                    </a:gs>
                    <a:gs pos="100000">
                      <a:srgbClr val="DF2771"/>
                    </a:gs>
                  </a:gsLst>
                  <a:lin ang="0" scaled="0"/>
                </a:gra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6392737" y="2227808"/>
            <a:ext cx="4504360" cy="1241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800"/>
              </a:spcAft>
              <a:defRPr/>
            </a:pPr>
            <a:r>
              <a:rPr lang="en-US" altLang="zh-CN" sz="2000" dirty="0">
                <a:solidFill>
                  <a:srgbClr val="333333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High Image Quality</a:t>
            </a:r>
          </a:p>
          <a:p>
            <a:pPr lvl="0">
              <a:defRPr/>
            </a:pPr>
            <a:r>
              <a:rPr lang="en-US" altLang="zh-CN" sz="16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Features a highly sensitive (NETD &lt; 40 </a:t>
            </a:r>
            <a:r>
              <a:rPr lang="en-US" altLang="zh-CN" sz="1600" dirty="0" err="1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mK</a:t>
            </a:r>
            <a:r>
              <a:rPr lang="en-US" altLang="zh-CN" sz="16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) </a:t>
            </a:r>
            <a:r>
              <a:rPr lang="en-US" altLang="zh-CN" sz="1600" dirty="0" err="1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VOx</a:t>
            </a:r>
            <a:r>
              <a:rPr lang="en-US" altLang="zh-CN" sz="16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 detector, along with optimized image enhancement algorithms to provide clear thermal images.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5677356" y="5054562"/>
            <a:ext cx="6341729" cy="1364674"/>
            <a:chOff x="524514" y="1573106"/>
            <a:chExt cx="6341729" cy="1364674"/>
          </a:xfrm>
        </p:grpSpPr>
        <p:sp>
          <p:nvSpPr>
            <p:cNvPr id="20" name="矩形 19"/>
            <p:cNvSpPr/>
            <p:nvPr/>
          </p:nvSpPr>
          <p:spPr>
            <a:xfrm>
              <a:off x="1252972" y="1696415"/>
              <a:ext cx="5613271" cy="12413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800"/>
                </a:spcAft>
                <a:defRPr/>
              </a:pPr>
              <a:r>
                <a:rPr lang="en-US" altLang="zh-CN" sz="2000" dirty="0">
                  <a:solidFill>
                    <a:srgbClr val="333333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Rugged &amp; Durable Design</a:t>
              </a:r>
              <a:endParaRPr lang="zh-CN" altLang="en-US" sz="2000" dirty="0">
                <a:solidFill>
                  <a:srgbClr val="333333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  <a:p>
              <a:pPr lvl="0">
                <a:defRPr/>
              </a:pPr>
              <a:r>
                <a:rPr lang="en-US" altLang="zh-CN" sz="1600" dirty="0">
                  <a:solidFill>
                    <a:srgbClr val="333333">
                      <a:alpha val="80000"/>
                    </a:srgb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IP65 rated for protection against water and dust. </a:t>
              </a:r>
            </a:p>
            <a:p>
              <a:pPr lvl="0">
                <a:defRPr/>
              </a:pPr>
              <a:r>
                <a:rPr lang="en-US" altLang="zh-CN" sz="1600" dirty="0">
                  <a:solidFill>
                    <a:srgbClr val="333333">
                      <a:alpha val="80000"/>
                    </a:srgb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Featuring 2-meter (6.56ft)drop protection, suitable for harsh environment.</a:t>
              </a:r>
              <a:endParaRPr lang="en-US" altLang="zh-CN" sz="16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endParaRPr>
            </a:p>
          </p:txBody>
        </p:sp>
        <p:grpSp>
          <p:nvGrpSpPr>
            <p:cNvPr id="21" name="组合 30"/>
            <p:cNvGrpSpPr/>
            <p:nvPr/>
          </p:nvGrpSpPr>
          <p:grpSpPr>
            <a:xfrm>
              <a:off x="524514" y="1573106"/>
              <a:ext cx="795840" cy="572607"/>
              <a:chOff x="1284544" y="1765511"/>
              <a:chExt cx="672502" cy="483865"/>
            </a:xfrm>
          </p:grpSpPr>
          <p:sp>
            <p:nvSpPr>
              <p:cNvPr id="23" name="矩形 32"/>
              <p:cNvSpPr/>
              <p:nvPr/>
            </p:nvSpPr>
            <p:spPr>
              <a:xfrm rot="2700000" flipV="1">
                <a:off x="1284544" y="1765511"/>
                <a:ext cx="483865" cy="483865"/>
              </a:xfrm>
              <a:prstGeom prst="rect">
                <a:avLst/>
              </a:prstGeom>
              <a:noFill/>
              <a:ln w="22225">
                <a:gradFill>
                  <a:gsLst>
                    <a:gs pos="0">
                      <a:srgbClr val="EA592D"/>
                    </a:gs>
                    <a:gs pos="18000">
                      <a:srgbClr val="E64548"/>
                    </a:gs>
                    <a:gs pos="100000">
                      <a:srgbClr val="DF2771"/>
                    </a:gs>
                  </a:gsLst>
                  <a:lin ang="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30" name="矩形 33"/>
              <p:cNvSpPr/>
              <p:nvPr/>
            </p:nvSpPr>
            <p:spPr>
              <a:xfrm>
                <a:off x="1536290" y="1943100"/>
                <a:ext cx="420756" cy="2286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22" name="文本框 31"/>
            <p:cNvSpPr txBox="1"/>
            <p:nvPr/>
          </p:nvSpPr>
          <p:spPr>
            <a:xfrm>
              <a:off x="546328" y="1720909"/>
              <a:ext cx="55656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EA592D"/>
                      </a:gs>
                      <a:gs pos="18000">
                        <a:srgbClr val="E64548"/>
                      </a:gs>
                      <a:gs pos="100000">
                        <a:srgbClr val="DF2771"/>
                      </a:gs>
                    </a:gsLst>
                    <a:lin ang="0" scaled="0"/>
                  </a:gradFill>
                  <a:effectLst/>
                  <a:uLnTx/>
                  <a:uFillTx/>
                  <a:latin typeface="Calibri" panose="020F050202020403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Calibri" panose="020F0502020204030204" pitchFamily="34" charset="0"/>
                </a:rPr>
                <a:t>IP65</a:t>
              </a:r>
              <a:endParaRPr kumimoji="0" lang="zh-CN" altLang="en-US" sz="9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EA592D"/>
                    </a:gs>
                    <a:gs pos="18000">
                      <a:srgbClr val="E64548"/>
                    </a:gs>
                    <a:gs pos="100000">
                      <a:srgbClr val="DF2771"/>
                    </a:gs>
                  </a:gsLst>
                  <a:lin ang="0" scaled="0"/>
                </a:gra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45816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489032" y="449015"/>
            <a:ext cx="86168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333333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FB21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- </a:t>
            </a:r>
            <a:r>
              <a:rPr lang="en-US" altLang="zh-CN" sz="3200" b="1" noProof="0" dirty="0">
                <a:solidFill>
                  <a:srgbClr val="333333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F</a:t>
            </a:r>
            <a:r>
              <a:rPr lang="en-US" altLang="zh-CN" sz="3200" b="1" dirty="0">
                <a:solidFill>
                  <a:srgbClr val="333333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or Observing In Total Darkness And Smoke</a:t>
            </a:r>
            <a:endParaRPr lang="en-US" altLang="zh-CN" sz="3200" b="1" dirty="0">
              <a:solidFill>
                <a:srgbClr val="333333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111755" y="1075917"/>
            <a:ext cx="9604440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Working Temperature Range:</a:t>
            </a:r>
          </a:p>
          <a:p>
            <a:pPr lvl="0" algn="ctr">
              <a:defRPr/>
            </a:pPr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Up to 10 minutes for ambient temperature -10°C to 90°C (14°F to 194°F) </a:t>
            </a:r>
          </a:p>
          <a:p>
            <a:pPr lvl="0" algn="ctr">
              <a:defRPr/>
            </a:pPr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up to 2 minutes for ambient temperature -10°C to 115°C (14°F to 239°F)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2334" y="2627802"/>
            <a:ext cx="3382474" cy="2820067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2901461" y="5387079"/>
            <a:ext cx="269044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For Smoke Systems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4684" y="2627068"/>
            <a:ext cx="3126032" cy="2807861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6289430" y="5398802"/>
            <a:ext cx="2690446" cy="38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For Fire Rescue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07416" y="2628900"/>
            <a:ext cx="2410882" cy="2795954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9369669" y="5401733"/>
            <a:ext cx="2690446" cy="38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For Building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1589" y="2628900"/>
            <a:ext cx="2216987" cy="2839915"/>
          </a:xfrm>
          <a:prstGeom prst="rect">
            <a:avLst/>
          </a:prstGeom>
        </p:spPr>
      </p:pic>
      <p:sp>
        <p:nvSpPr>
          <p:cNvPr id="26" name="矩形 25"/>
          <p:cNvSpPr/>
          <p:nvPr/>
        </p:nvSpPr>
        <p:spPr>
          <a:xfrm>
            <a:off x="0" y="5416386"/>
            <a:ext cx="2690446" cy="38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FB21</a:t>
            </a:r>
          </a:p>
        </p:txBody>
      </p:sp>
      <p:sp>
        <p:nvSpPr>
          <p:cNvPr id="10" name="矩形 9"/>
          <p:cNvSpPr/>
          <p:nvPr/>
        </p:nvSpPr>
        <p:spPr>
          <a:xfrm>
            <a:off x="3697070" y="1872734"/>
            <a:ext cx="447616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Object Temperature Range: -20°C to 550°C (-4°F to 1022°F)</a:t>
            </a:r>
            <a:endParaRPr lang="zh-CN" altLang="en-US" sz="1400" dirty="0">
              <a:solidFill>
                <a:srgbClr val="333333">
                  <a:alpha val="80000"/>
                </a:srgbClr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6593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489032" y="449015"/>
            <a:ext cx="86168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333333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FB21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- </a:t>
            </a:r>
            <a:r>
              <a:rPr lang="en-US" altLang="zh-CN" sz="3200" b="1" noProof="0" dirty="0">
                <a:solidFill>
                  <a:srgbClr val="333333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F</a:t>
            </a:r>
            <a:r>
              <a:rPr lang="en-US" altLang="zh-CN" sz="3200" b="1" dirty="0">
                <a:solidFill>
                  <a:srgbClr val="333333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or Observing In Total Darkness And Smoke</a:t>
            </a:r>
            <a:endParaRPr lang="en-US" altLang="zh-CN" sz="3200" b="1" dirty="0">
              <a:solidFill>
                <a:srgbClr val="333333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182094" y="1058332"/>
            <a:ext cx="96044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8 color palettes give different image display options. 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Among the palettes designed for firefighting, it allows you to make quick inspections in harsh environments.</a:t>
            </a:r>
            <a:endParaRPr lang="en-US" altLang="zh-CN" sz="1400" dirty="0">
              <a:solidFill>
                <a:srgbClr val="333333">
                  <a:alpha val="80000"/>
                </a:srgbClr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917515" y="1914627"/>
            <a:ext cx="8370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altLang="zh-CN" sz="2400" b="1" dirty="0">
                <a:gradFill>
                  <a:gsLst>
                    <a:gs pos="5000">
                      <a:srgbClr val="EA592D"/>
                    </a:gs>
                    <a:gs pos="100000">
                      <a:srgbClr val="DF2771"/>
                    </a:gs>
                  </a:gsLst>
                  <a:lin ang="16200000" scaled="0"/>
                </a:gra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Basic</a:t>
            </a:r>
          </a:p>
        </p:txBody>
      </p:sp>
      <p:sp>
        <p:nvSpPr>
          <p:cNvPr id="16" name="矩形 15"/>
          <p:cNvSpPr/>
          <p:nvPr/>
        </p:nvSpPr>
        <p:spPr>
          <a:xfrm>
            <a:off x="6161167" y="2330732"/>
            <a:ext cx="254597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For initial fire attack and rescue operations; colors represent temperature.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987" y="3124529"/>
            <a:ext cx="2331892" cy="3109191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561379" y="1932209"/>
            <a:ext cx="19786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altLang="zh-CN" sz="2400" b="1" dirty="0">
                <a:gradFill>
                  <a:gsLst>
                    <a:gs pos="5000">
                      <a:srgbClr val="EA592D"/>
                    </a:gs>
                    <a:gs pos="100000">
                      <a:srgbClr val="DF2771"/>
                    </a:gs>
                  </a:gsLst>
                  <a:lin ang="16200000" scaled="0"/>
                </a:gra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Fire Detection</a:t>
            </a:r>
            <a:endParaRPr lang="en-US" altLang="zh-CN" sz="2400" b="1" dirty="0">
              <a:gradFill>
                <a:gsLst>
                  <a:gs pos="5000">
                    <a:srgbClr val="EA592D"/>
                  </a:gs>
                  <a:gs pos="100000">
                    <a:srgbClr val="DF2771"/>
                  </a:gs>
                </a:gsLst>
                <a:lin ang="16200000" scaled="0"/>
              </a:gra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2304353"/>
            <a:ext cx="311523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For scenes with higher background temps where open flames are present, particularly in structural fires.</a:t>
            </a:r>
          </a:p>
        </p:txBody>
      </p:sp>
      <p:sp>
        <p:nvSpPr>
          <p:cNvPr id="19" name="矩形 18"/>
          <p:cNvSpPr/>
          <p:nvPr/>
        </p:nvSpPr>
        <p:spPr>
          <a:xfrm>
            <a:off x="3960439" y="1914795"/>
            <a:ext cx="10810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400" b="1" dirty="0">
                <a:gradFill>
                  <a:gsLst>
                    <a:gs pos="5000">
                      <a:srgbClr val="EA592D"/>
                    </a:gs>
                    <a:gs pos="100000">
                      <a:srgbClr val="DF2771"/>
                    </a:gs>
                  </a:gsLst>
                  <a:lin ang="16200000" scaled="0"/>
                </a:gra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Rescue</a:t>
            </a:r>
            <a:endParaRPr lang="en-US" altLang="zh-CN" sz="2400" b="1" dirty="0">
              <a:gradFill>
                <a:gsLst>
                  <a:gs pos="5000">
                    <a:srgbClr val="EA592D"/>
                  </a:gs>
                  <a:gs pos="100000">
                    <a:srgbClr val="DF2771"/>
                  </a:gs>
                </a:gsLst>
                <a:lin ang="16200000" scaled="0"/>
              </a:gra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771990" y="2313147"/>
            <a:ext cx="348813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For use with lower temperature situations, such as initial rescue efforts after traffic accidents, searches in wooded areas, etc.</a:t>
            </a: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3" y="3147766"/>
            <a:ext cx="2347456" cy="3129941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161" y="3119313"/>
            <a:ext cx="2349012" cy="3132017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8680307" y="3323466"/>
            <a:ext cx="324206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Different palettes, corresponding to different Isotherm, with colors varying from yellow, orange, to red, help to quickly target temperature zones. 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For example in </a:t>
            </a:r>
            <a:r>
              <a:rPr lang="en-US" altLang="zh-CN" sz="1400" dirty="0">
                <a:solidFill>
                  <a:srgbClr val="FF0000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basic</a:t>
            </a:r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 mode: 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Yellow coloring 150°C to 350°C; 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Orange coloring 350°C to 550°C; 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Red coloring &gt;550°C</a:t>
            </a:r>
            <a:endParaRPr lang="zh-CN" altLang="en-US" sz="1400" dirty="0">
              <a:solidFill>
                <a:srgbClr val="333333">
                  <a:alpha val="80000"/>
                </a:srgbClr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132884" y="3367454"/>
            <a:ext cx="3631224" cy="2532184"/>
          </a:xfrm>
          <a:prstGeom prst="rect">
            <a:avLst/>
          </a:prstGeom>
          <a:noFill/>
          <a:ln w="38100">
            <a:solidFill>
              <a:srgbClr val="FFC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2287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387626" y="449015"/>
            <a:ext cx="86953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333333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FB21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-</a:t>
            </a:r>
            <a:r>
              <a:rPr lang="en-US" altLang="zh-CN" sz="3200" b="1" noProof="0" dirty="0">
                <a:solidFill>
                  <a:srgbClr val="333333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 F</a:t>
            </a:r>
            <a:r>
              <a:rPr lang="en-US" altLang="zh-CN" sz="3200" b="1" dirty="0">
                <a:solidFill>
                  <a:srgbClr val="333333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or Observing In Total Darkness And Smoke</a:t>
            </a:r>
            <a:endParaRPr lang="zh-CN" altLang="en-US" sz="3200" b="1" dirty="0">
              <a:solidFill>
                <a:srgbClr val="333333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182094" y="1058332"/>
            <a:ext cx="96044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8 color palettes give different image display options. 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Among the palettes designed for firefighting, it allows you to make quick inspections in harsh environments.</a:t>
            </a:r>
            <a:endParaRPr lang="en-US" altLang="zh-CN" sz="1400" dirty="0">
              <a:solidFill>
                <a:srgbClr val="333333">
                  <a:alpha val="80000"/>
                </a:srgbClr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60128" y="1906006"/>
            <a:ext cx="19249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400" b="1" dirty="0">
                <a:gradFill>
                  <a:gsLst>
                    <a:gs pos="5000">
                      <a:srgbClr val="EA592D"/>
                    </a:gs>
                    <a:gs pos="100000">
                      <a:srgbClr val="DF2771"/>
                    </a:gs>
                  </a:gsLst>
                  <a:lin ang="16200000" scaled="0"/>
                </a:gra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Black &amp;</a:t>
            </a:r>
            <a:r>
              <a:rPr lang="en-US" altLang="zh-CN" sz="2400" b="1" dirty="0">
                <a:gradFill>
                  <a:gsLst>
                    <a:gs pos="5000">
                      <a:srgbClr val="EA592D"/>
                    </a:gs>
                    <a:gs pos="100000">
                      <a:srgbClr val="DF2771"/>
                    </a:gs>
                  </a:gsLst>
                  <a:lin ang="16200000" scaled="0"/>
                </a:gra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White</a:t>
            </a:r>
          </a:p>
        </p:txBody>
      </p:sp>
      <p:sp>
        <p:nvSpPr>
          <p:cNvPr id="30" name="矩形 29"/>
          <p:cNvSpPr/>
          <p:nvPr/>
        </p:nvSpPr>
        <p:spPr>
          <a:xfrm>
            <a:off x="512367" y="2251602"/>
            <a:ext cx="244736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Same representations of temperature as the Basic mode, but in grayscale.</a:t>
            </a: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41" y="3963140"/>
            <a:ext cx="1718516" cy="229135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420" y="3075634"/>
            <a:ext cx="1521803" cy="2029071"/>
          </a:xfrm>
          <a:prstGeom prst="rect">
            <a:avLst/>
          </a:prstGeom>
        </p:spPr>
      </p:pic>
      <p:sp>
        <p:nvSpPr>
          <p:cNvPr id="33" name="矩形 32"/>
          <p:cNvSpPr/>
          <p:nvPr/>
        </p:nvSpPr>
        <p:spPr>
          <a:xfrm>
            <a:off x="3888886" y="1881528"/>
            <a:ext cx="13193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altLang="zh-CN" sz="2400" b="1" dirty="0">
                <a:gradFill>
                  <a:gsLst>
                    <a:gs pos="5000">
                      <a:srgbClr val="EA592D"/>
                    </a:gs>
                    <a:gs pos="100000">
                      <a:srgbClr val="DF2771"/>
                    </a:gs>
                  </a:gsLst>
                  <a:lin ang="16200000" scaled="0"/>
                </a:gra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Hot Area</a:t>
            </a:r>
            <a:endParaRPr lang="zh-CN" altLang="en-US" sz="2400" b="1" dirty="0">
              <a:gradFill>
                <a:gsLst>
                  <a:gs pos="5000">
                    <a:srgbClr val="EA592D"/>
                  </a:gs>
                  <a:gs pos="100000">
                    <a:srgbClr val="DF2771"/>
                  </a:gs>
                </a:gsLst>
                <a:lin ang="16200000" scaled="0"/>
              </a:gra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379177" y="2252982"/>
            <a:ext cx="256442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Used for finding hotspots. The hottest 20% of the scene is colored red.</a:t>
            </a:r>
            <a:endParaRPr lang="en-US" altLang="zh-CN" sz="1400" dirty="0">
              <a:solidFill>
                <a:srgbClr val="333333">
                  <a:alpha val="80000"/>
                </a:srgbClr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645" y="3066560"/>
            <a:ext cx="2335825" cy="3114434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129" y="3057766"/>
            <a:ext cx="2349014" cy="3132019"/>
          </a:xfrm>
          <a:prstGeom prst="rect">
            <a:avLst/>
          </a:prstGeom>
        </p:spPr>
      </p:pic>
      <p:sp>
        <p:nvSpPr>
          <p:cNvPr id="37" name="矩形 36"/>
          <p:cNvSpPr/>
          <p:nvPr/>
        </p:nvSpPr>
        <p:spPr>
          <a:xfrm>
            <a:off x="6651129" y="1907903"/>
            <a:ext cx="14219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400" b="1" dirty="0">
                <a:gradFill>
                  <a:gsLst>
                    <a:gs pos="5000">
                      <a:srgbClr val="EA592D"/>
                    </a:gs>
                    <a:gs pos="100000">
                      <a:srgbClr val="DF2771"/>
                    </a:gs>
                  </a:gsLst>
                  <a:lin ang="16200000" scaled="0"/>
                </a:gra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Cold Area</a:t>
            </a:r>
          </a:p>
        </p:txBody>
      </p:sp>
      <p:sp>
        <p:nvSpPr>
          <p:cNvPr id="38" name="矩形 37"/>
          <p:cNvSpPr/>
          <p:nvPr/>
        </p:nvSpPr>
        <p:spPr>
          <a:xfrm>
            <a:off x="6213231" y="2288152"/>
            <a:ext cx="237685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Used for finding cold spots. The coldest 20% of the scene is colored blue.</a:t>
            </a:r>
            <a:endParaRPr lang="en-US" altLang="zh-CN" sz="1400" dirty="0">
              <a:solidFill>
                <a:srgbClr val="333333">
                  <a:alpha val="80000"/>
                </a:srgbClr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9413653" y="1819981"/>
            <a:ext cx="12250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altLang="zh-CN" sz="2400" b="1" dirty="0">
                <a:gradFill>
                  <a:gsLst>
                    <a:gs pos="5000">
                      <a:srgbClr val="EA592D"/>
                    </a:gs>
                    <a:gs pos="100000">
                      <a:srgbClr val="DF2771"/>
                    </a:gs>
                  </a:gsLst>
                  <a:lin ang="16200000" scaled="0"/>
                </a:gra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Building</a:t>
            </a:r>
            <a:endParaRPr lang="en-US" altLang="zh-CN" sz="2400" b="1" dirty="0">
              <a:gradFill>
                <a:gsLst>
                  <a:gs pos="5000">
                    <a:srgbClr val="EA592D"/>
                  </a:gs>
                  <a:gs pos="100000">
                    <a:srgbClr val="DF2771"/>
                  </a:gs>
                </a:gsLst>
                <a:lin ang="16200000" scaled="0"/>
              </a:gra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423031" y="2147474"/>
            <a:ext cx="316523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Used to detect temperatures in buildings such as mechanical, plumbing and electrical </a:t>
            </a:r>
            <a:r>
              <a:rPr lang="en-US" altLang="zh-CN" sz="1400" dirty="0" err="1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structures,etc</a:t>
            </a:r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. 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7907" y="3058654"/>
            <a:ext cx="2335159" cy="3113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029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489032" y="449015"/>
            <a:ext cx="37226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333333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FB21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- More Features</a:t>
            </a:r>
            <a:endParaRPr lang="en-US" altLang="zh-CN" sz="3200" b="1" dirty="0">
              <a:solidFill>
                <a:srgbClr val="333333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307731" y="2245141"/>
            <a:ext cx="5785108" cy="3579678"/>
            <a:chOff x="6599553" y="1718464"/>
            <a:chExt cx="5140930" cy="3181077"/>
          </a:xfrm>
        </p:grpSpPr>
        <p:sp>
          <p:nvSpPr>
            <p:cNvPr id="3" name="矩形 2"/>
            <p:cNvSpPr/>
            <p:nvPr/>
          </p:nvSpPr>
          <p:spPr>
            <a:xfrm>
              <a:off x="7150843" y="4570160"/>
              <a:ext cx="1091783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rgbClr val="333333">
                      <a:alpha val="80000"/>
                    </a:srgb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rPr>
                <a:t>Thermal</a:t>
              </a:r>
              <a:endParaRPr lang="zh-CN" altLang="en-US" sz="1400" dirty="0"/>
            </a:p>
          </p:txBody>
        </p:sp>
        <p:sp>
          <p:nvSpPr>
            <p:cNvPr id="6" name="矩形 5"/>
            <p:cNvSpPr/>
            <p:nvPr/>
          </p:nvSpPr>
          <p:spPr>
            <a:xfrm>
              <a:off x="8395443" y="4572170"/>
              <a:ext cx="906243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rgbClr val="333333">
                      <a:alpha val="80000"/>
                    </a:srgb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rPr>
                <a:t>Fusion</a:t>
              </a:r>
              <a:endParaRPr lang="zh-CN" altLang="en-US" sz="1400" dirty="0"/>
            </a:p>
          </p:txBody>
        </p:sp>
        <p:sp>
          <p:nvSpPr>
            <p:cNvPr id="9" name="矩形 8"/>
            <p:cNvSpPr/>
            <p:nvPr/>
          </p:nvSpPr>
          <p:spPr>
            <a:xfrm>
              <a:off x="9743412" y="4591764"/>
              <a:ext cx="54425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rgbClr val="333333">
                      <a:alpha val="80000"/>
                    </a:srgb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rPr>
                <a:t>PIP</a:t>
              </a:r>
              <a:endParaRPr lang="zh-CN" altLang="en-US" sz="1400" dirty="0"/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6934760" y="2973410"/>
              <a:ext cx="4794179" cy="1549197"/>
              <a:chOff x="1729197" y="2248476"/>
              <a:chExt cx="8264495" cy="2670600"/>
            </a:xfrm>
          </p:grpSpPr>
          <p:pic>
            <p:nvPicPr>
              <p:cNvPr id="2" name="图片 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29197" y="2253342"/>
                <a:ext cx="1973962" cy="2638604"/>
              </a:xfrm>
              <a:prstGeom prst="rect">
                <a:avLst/>
              </a:prstGeom>
            </p:spPr>
          </p:pic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803196" y="2268981"/>
                <a:ext cx="1973161" cy="2635619"/>
              </a:xfrm>
              <a:prstGeom prst="rect">
                <a:avLst/>
              </a:prstGeom>
            </p:spPr>
          </p:pic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862598" y="2250908"/>
                <a:ext cx="2009789" cy="2668168"/>
              </a:xfrm>
              <a:prstGeom prst="rect">
                <a:avLst/>
              </a:prstGeom>
            </p:spPr>
          </p:pic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989308" y="2248476"/>
                <a:ext cx="2004384" cy="2664822"/>
              </a:xfrm>
              <a:prstGeom prst="rect">
                <a:avLst/>
              </a:prstGeom>
            </p:spPr>
          </p:pic>
        </p:grpSp>
        <p:sp>
          <p:nvSpPr>
            <p:cNvPr id="11" name="矩形 10"/>
            <p:cNvSpPr/>
            <p:nvPr/>
          </p:nvSpPr>
          <p:spPr>
            <a:xfrm>
              <a:off x="10852133" y="4560865"/>
              <a:ext cx="84439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rgbClr val="333333">
                      <a:alpha val="80000"/>
                    </a:srgb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rPr>
                <a:t>Visual</a:t>
              </a:r>
              <a:endParaRPr lang="zh-CN" altLang="en-US" sz="1400" dirty="0"/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6599553" y="1718464"/>
              <a:ext cx="5140930" cy="1056700"/>
              <a:chOff x="530665" y="4871571"/>
              <a:chExt cx="5140930" cy="10567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1334283" y="4871571"/>
                <a:ext cx="4337312" cy="10567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Calibri" panose="020F0502020204030204" pitchFamily="34" charset="0"/>
                  </a:rPr>
                  <a:t>4 Images Modes</a:t>
                </a:r>
                <a:r>
                  <a:rPr kumimoji="0" lang="en-US" altLang="zh-C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Calibri" panose="020F0502020204030204" pitchFamily="34" charset="0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>
                        <a:alpha val="80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Calibri" panose="020F0502020204030204" pitchFamily="34" charset="0"/>
                  </a:rPr>
                  <a:t>Thermal, Fusion, PIP and Optical modes to suit your preferred view.</a:t>
                </a:r>
                <a:endPara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33">
                      <a:alpha val="8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 rot="2700000" flipV="1">
                <a:off x="530665" y="4990638"/>
                <a:ext cx="480012" cy="480012"/>
              </a:xfrm>
              <a:prstGeom prst="rect">
                <a:avLst/>
              </a:prstGeom>
              <a:gradFill>
                <a:gsLst>
                  <a:gs pos="5000">
                    <a:srgbClr val="EA592D"/>
                  </a:gs>
                  <a:gs pos="100000">
                    <a:srgbClr val="DF2771"/>
                  </a:gs>
                </a:gsLst>
                <a:lin ang="8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6596217" y="3551852"/>
            <a:ext cx="5844076" cy="995144"/>
            <a:chOff x="504230" y="3444749"/>
            <a:chExt cx="5844076" cy="995144"/>
          </a:xfrm>
        </p:grpSpPr>
        <p:grpSp>
          <p:nvGrpSpPr>
            <p:cNvPr id="18" name="组合 17"/>
            <p:cNvGrpSpPr/>
            <p:nvPr/>
          </p:nvGrpSpPr>
          <p:grpSpPr>
            <a:xfrm>
              <a:off x="584971" y="3444749"/>
              <a:ext cx="5763335" cy="995144"/>
              <a:chOff x="1208701" y="1690661"/>
              <a:chExt cx="5763335" cy="995144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1931322" y="1690661"/>
                <a:ext cx="5040714" cy="9951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Calibri" panose="020F0502020204030204" pitchFamily="34" charset="0"/>
                  </a:rPr>
                  <a:t>25 Hz</a:t>
                </a:r>
                <a:r>
                  <a:rPr kumimoji="0" lang="en-US" altLang="zh-CN" sz="2000" b="0" i="0" u="none" strike="noStrike" kern="1200" cap="none" spc="0" normalizeH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Calibri" panose="020F0502020204030204" pitchFamily="34" charset="0"/>
                  </a:rPr>
                  <a:t> Fast Image Frequency</a:t>
                </a:r>
                <a:endParaRPr kumimoji="0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Calibri" panose="020F0502020204030204" pitchFamily="34" charset="0"/>
                </a:endParaRPr>
              </a:p>
              <a:p>
                <a:pPr lvl="0">
                  <a:defRPr/>
                </a:pPr>
                <a:r>
                  <a:rPr lang="en-US" altLang="zh-CN" sz="1600" dirty="0">
                    <a:solidFill>
                      <a:srgbClr val="333333">
                        <a:alpha val="80000"/>
                      </a:srgbClr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Calibri" panose="020F0502020204030204" pitchFamily="34" charset="0"/>
                  </a:rPr>
                  <a:t>25 Hz fast image frequency delivers smooth video while panning across scenes or viewing moving targets.</a:t>
                </a: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1459121" y="1886930"/>
                <a:ext cx="497923" cy="27052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1208701" y="1763017"/>
                <a:ext cx="184731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5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EA592D"/>
                      </a:gs>
                      <a:gs pos="18000">
                        <a:srgbClr val="E64548"/>
                      </a:gs>
                      <a:gs pos="100000">
                        <a:srgbClr val="DF2771"/>
                      </a:gs>
                    </a:gsLst>
                    <a:lin ang="0" scaled="0"/>
                  </a:gradFill>
                  <a:effectLst/>
                  <a:uLnTx/>
                  <a:uFillTx/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19" name="矩形 18"/>
            <p:cNvSpPr/>
            <p:nvPr/>
          </p:nvSpPr>
          <p:spPr>
            <a:xfrm rot="2700000" flipV="1">
              <a:off x="504230" y="3559184"/>
              <a:ext cx="480012" cy="480012"/>
            </a:xfrm>
            <a:prstGeom prst="rect">
              <a:avLst/>
            </a:prstGeom>
            <a:gradFill>
              <a:gsLst>
                <a:gs pos="5000">
                  <a:srgbClr val="EA592D"/>
                </a:gs>
                <a:gs pos="100000">
                  <a:srgbClr val="DF2771"/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539922" y="2240979"/>
            <a:ext cx="5600356" cy="995144"/>
            <a:chOff x="530665" y="4871571"/>
            <a:chExt cx="5600356" cy="995144"/>
          </a:xfrm>
        </p:grpSpPr>
        <p:sp>
          <p:nvSpPr>
            <p:cNvPr id="24" name="矩形 23"/>
            <p:cNvSpPr/>
            <p:nvPr/>
          </p:nvSpPr>
          <p:spPr>
            <a:xfrm>
              <a:off x="1334282" y="4871571"/>
              <a:ext cx="4796739" cy="9951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spcAft>
                  <a:spcPts val="800"/>
                </a:spcAft>
                <a:defRPr/>
              </a:pPr>
              <a:r>
                <a:rPr lang="en-US" altLang="zh-CN" sz="2000" dirty="0">
                  <a:solidFill>
                    <a:srgbClr val="333333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Calibri" panose="020F0502020204030204" pitchFamily="34" charset="0"/>
                </a:rPr>
                <a:t>Durable and Rechargeable Batteries</a:t>
              </a:r>
            </a:p>
            <a:p>
              <a:pPr lvl="0">
                <a:spcAft>
                  <a:spcPts val="800"/>
                </a:spcAft>
                <a:defRPr/>
              </a:pPr>
              <a:r>
                <a:rPr lang="en-US" altLang="zh-CN" sz="1600" dirty="0">
                  <a:solidFill>
                    <a:srgbClr val="333333">
                      <a:alpha val="80000"/>
                    </a:srgb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rPr>
                <a:t>Built-in 3350mAh Li-Ion rechargeable battery allow the camera up to 6 hours of continuous operation.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>
                    <a:alpha val="8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 rot="2700000" flipV="1">
              <a:off x="530665" y="4990638"/>
              <a:ext cx="480012" cy="480012"/>
            </a:xfrm>
            <a:prstGeom prst="rect">
              <a:avLst/>
            </a:prstGeom>
            <a:gradFill>
              <a:gsLst>
                <a:gs pos="5000">
                  <a:srgbClr val="EA592D"/>
                </a:gs>
                <a:gs pos="100000">
                  <a:srgbClr val="DF2771"/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1182094" y="1058332"/>
            <a:ext cx="96044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The HIKMICRO FB21 is a rugged, compact, high-quality thermal imaging camera designed for firefighters to observe in total darkness and smoke, helping to save lives, protect property, and keep firefighters safe. </a:t>
            </a:r>
            <a:endParaRPr lang="en-US" altLang="zh-CN" sz="1400" dirty="0">
              <a:solidFill>
                <a:srgbClr val="333333">
                  <a:alpha val="80000"/>
                </a:srgbClr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429246" y="4726559"/>
            <a:ext cx="5071576" cy="1302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Aft>
                <a:spcPts val="800"/>
              </a:spcAft>
              <a:defRPr/>
            </a:pPr>
            <a:r>
              <a:rPr lang="en-US" altLang="zh-CN" sz="2000" dirty="0">
                <a:solidFill>
                  <a:srgbClr val="333333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LED Flashlight</a:t>
            </a:r>
          </a:p>
          <a:p>
            <a:pPr lvl="0">
              <a:lnSpc>
                <a:spcPct val="150000"/>
              </a:lnSpc>
              <a:spcAft>
                <a:spcPts val="800"/>
              </a:spcAft>
              <a:defRPr/>
            </a:pPr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The LED flashlight allows you to work safely in dim or dark environments.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333333">
                  <a:alpha val="8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 rot="2700000" flipV="1">
            <a:off x="6607940" y="4908933"/>
            <a:ext cx="480012" cy="480012"/>
          </a:xfrm>
          <a:prstGeom prst="rect">
            <a:avLst/>
          </a:prstGeom>
          <a:gradFill>
            <a:gsLst>
              <a:gs pos="5000">
                <a:srgbClr val="EA592D"/>
              </a:gs>
              <a:gs pos="100000">
                <a:srgbClr val="DF277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1046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altLang="zh-CN" dirty="0">
                <a:solidFill>
                  <a:srgbClr val="333333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FB21-</a:t>
            </a:r>
            <a:r>
              <a:rPr lang="en-US" dirty="0">
                <a:solidFill>
                  <a:srgbClr val="333333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 S</a:t>
            </a:r>
            <a:r>
              <a:rPr lang="en-US" altLang="zh-CN" dirty="0">
                <a:solidFill>
                  <a:srgbClr val="333333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cope Of Delivery</a:t>
            </a:r>
            <a:endParaRPr lang="en-US" dirty="0">
              <a:solidFill>
                <a:srgbClr val="333333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8" name="图片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706" y="1370115"/>
            <a:ext cx="4964876" cy="4573416"/>
          </a:xfrm>
          <a:prstGeom prst="rect">
            <a:avLst/>
          </a:prstGeom>
        </p:spPr>
      </p:pic>
      <p:sp>
        <p:nvSpPr>
          <p:cNvPr id="9" name="矩形 75"/>
          <p:cNvSpPr/>
          <p:nvPr/>
        </p:nvSpPr>
        <p:spPr>
          <a:xfrm>
            <a:off x="750808" y="1928590"/>
            <a:ext cx="4145283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25" marR="0" lvl="0" indent="-1746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43B55"/>
              </a:buClr>
              <a:buSzTx/>
              <a:buFont typeface="微软雅黑" panose="020B0503020204020204" pitchFamily="34" charset="-122"/>
              <a:buChar char="◆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333333">
                    <a:alpha val="8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Thermal 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rgbClr val="333333">
                    <a:alpha val="8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C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333333">
                    <a:alpha val="8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amera</a:t>
            </a:r>
            <a:r>
              <a:rPr kumimoji="0" lang="en-US" b="0" i="0" u="none" strike="noStrike" kern="1200" cap="none" spc="0" normalizeH="0" noProof="0" dirty="0">
                <a:ln>
                  <a:noFill/>
                </a:ln>
                <a:solidFill>
                  <a:srgbClr val="333333">
                    <a:alpha val="8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 with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333333">
                    <a:alpha val="8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Wrist Strap</a:t>
            </a:r>
          </a:p>
          <a:p>
            <a:pPr marL="174625" marR="0" lvl="0" indent="-1746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43B55"/>
              </a:buClr>
              <a:buSzTx/>
              <a:buFont typeface="微软雅黑" panose="020B0503020204020204" pitchFamily="34" charset="-122"/>
              <a:buChar char="◆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333333">
                    <a:alpha val="8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Power Supply</a:t>
            </a:r>
          </a:p>
          <a:p>
            <a:pPr marL="174625" marR="0" lvl="0" indent="-1746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43B55"/>
              </a:buClr>
              <a:buSzTx/>
              <a:buFont typeface="微软雅黑" panose="020B0503020204020204" pitchFamily="34" charset="-122"/>
              <a:buChar char="◆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333333">
                    <a:alpha val="8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International Use Plugs (US/EU/UK/AU/CN) for Power Supply</a:t>
            </a:r>
          </a:p>
          <a:p>
            <a:pPr marL="174625" marR="0" lvl="0" indent="-1746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43B55"/>
              </a:buClr>
              <a:buSzTx/>
              <a:buFont typeface="微软雅黑" panose="020B0503020204020204" pitchFamily="34" charset="-122"/>
              <a:buChar char="◆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333333">
                    <a:alpha val="8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USB 2.0 A to USB Type-C Cable</a:t>
            </a:r>
          </a:p>
          <a:p>
            <a:pPr marL="174625" marR="0" lvl="0" indent="-1746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43B55"/>
              </a:buClr>
              <a:buSzTx/>
              <a:buFont typeface="微软雅黑" panose="020B0503020204020204" pitchFamily="34" charset="-122"/>
              <a:buChar char="◆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333333">
                    <a:alpha val="8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Calibration Certificate</a:t>
            </a:r>
          </a:p>
          <a:p>
            <a:pPr marL="174625" marR="0" lvl="0" indent="-1746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43B55"/>
              </a:buClr>
              <a:buSzTx/>
              <a:buFont typeface="微软雅黑" panose="020B0503020204020204" pitchFamily="34" charset="-122"/>
              <a:buChar char="◆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333333">
                    <a:alpha val="8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Quick Start Guide</a:t>
            </a:r>
          </a:p>
        </p:txBody>
      </p:sp>
      <p:sp>
        <p:nvSpPr>
          <p:cNvPr id="3" name="Rectangle 2"/>
          <p:cNvSpPr/>
          <p:nvPr/>
        </p:nvSpPr>
        <p:spPr>
          <a:xfrm>
            <a:off x="5865223" y="3735977"/>
            <a:ext cx="4735286" cy="5159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986334" y="5514702"/>
            <a:ext cx="4735286" cy="5159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65223" y="3624636"/>
            <a:ext cx="14042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Calibration Certificate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52057" y="5277755"/>
            <a:ext cx="36304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Charger and International  Adapters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235150" y="3624636"/>
            <a:ext cx="16947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zh-CN" sz="1600" dirty="0">
                <a:solidFill>
                  <a:prstClr val="black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T</a:t>
            </a:r>
            <a:r>
              <a:rPr lang="en-US" sz="1600" dirty="0">
                <a:solidFill>
                  <a:prstClr val="black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hermal </a:t>
            </a:r>
            <a:r>
              <a:rPr lang="en-US" altLang="zh-CN" sz="1600" dirty="0">
                <a:solidFill>
                  <a:prstClr val="black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C</a:t>
            </a:r>
            <a:r>
              <a:rPr lang="en-US" sz="1600" dirty="0">
                <a:solidFill>
                  <a:prstClr val="black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amera with Wrist Strap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57409" y="5277755"/>
            <a:ext cx="14042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USB Cable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31484" y="3624636"/>
            <a:ext cx="16825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600" dirty="0">
                <a:solidFill>
                  <a:prstClr val="black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Quick Start Guide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478324" y="945215"/>
            <a:ext cx="59061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zh-CN" sz="16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Compact thermal camera for observing in total darkness and smoke. 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333333">
                  <a:alpha val="8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71379">
            <a:off x="8745689" y="1407528"/>
            <a:ext cx="2289594" cy="2289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0419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文本框 37"/>
          <p:cNvSpPr txBox="1"/>
          <p:nvPr/>
        </p:nvSpPr>
        <p:spPr>
          <a:xfrm>
            <a:off x="451947" y="352300"/>
            <a:ext cx="29348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FT31 - Overview</a:t>
            </a:r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3913897"/>
              </p:ext>
            </p:extLst>
          </p:nvPr>
        </p:nvGraphicFramePr>
        <p:xfrm>
          <a:off x="4092019" y="1637231"/>
          <a:ext cx="7873654" cy="51600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8705">
                  <a:extLst>
                    <a:ext uri="{9D8B030D-6E8A-4147-A177-3AD203B41FA5}">
                      <a16:colId xmlns:a16="http://schemas.microsoft.com/office/drawing/2014/main" val="3950495070"/>
                    </a:ext>
                  </a:extLst>
                </a:gridCol>
                <a:gridCol w="1508705">
                  <a:extLst>
                    <a:ext uri="{9D8B030D-6E8A-4147-A177-3AD203B41FA5}">
                      <a16:colId xmlns:a16="http://schemas.microsoft.com/office/drawing/2014/main" val="59576579"/>
                    </a:ext>
                  </a:extLst>
                </a:gridCol>
                <a:gridCol w="4856244">
                  <a:extLst>
                    <a:ext uri="{9D8B030D-6E8A-4147-A177-3AD203B41FA5}">
                      <a16:colId xmlns:a16="http://schemas.microsoft.com/office/drawing/2014/main" val="3287876603"/>
                    </a:ext>
                  </a:extLst>
                </a:gridCol>
              </a:tblGrid>
              <a:tr h="2206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  <a:sym typeface="微软雅黑" panose="020B0503020204020204" pitchFamily="34" charset="-122"/>
                        </a:rPr>
                        <a:t>Basic Parameters</a:t>
                      </a:r>
                    </a:p>
                  </a:txBody>
                  <a:tcPr marL="108000" marR="108000" marT="36000" marB="36000" anchor="ctr">
                    <a:gradFill>
                      <a:gsLst>
                        <a:gs pos="5000">
                          <a:srgbClr val="EA592D"/>
                        </a:gs>
                        <a:gs pos="100000">
                          <a:srgbClr val="DF2771"/>
                        </a:gs>
                      </a:gsLst>
                      <a:lin ang="138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CN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gradFill>
                      <a:gsLst>
                        <a:gs pos="5000">
                          <a:srgbClr val="EA592D"/>
                        </a:gs>
                        <a:gs pos="100000">
                          <a:srgbClr val="DF2771"/>
                        </a:gs>
                      </a:gsLst>
                      <a:lin ang="13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  <a:sym typeface="微软雅黑" panose="020B0503020204020204" pitchFamily="34" charset="-122"/>
                        </a:rPr>
                        <a:t>FT31</a:t>
                      </a:r>
                    </a:p>
                  </a:txBody>
                  <a:tcPr marL="108000" marR="108000" marT="36000" marB="36000" anchor="ctr">
                    <a:gradFill>
                      <a:gsLst>
                        <a:gs pos="5000">
                          <a:srgbClr val="EA592D"/>
                        </a:gs>
                        <a:gs pos="100000">
                          <a:srgbClr val="DF2771"/>
                        </a:gs>
                      </a:gsLst>
                      <a:lin ang="138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933600336"/>
                  </a:ext>
                </a:extLst>
              </a:tr>
              <a:tr h="194219">
                <a:tc row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Infrared Image</a:t>
                      </a:r>
                      <a:endParaRPr 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  <a:sym typeface="微软雅黑" panose="020B0503020204020204" pitchFamily="34" charset="-122"/>
                        </a:rPr>
                        <a:t>IR Resolution</a:t>
                      </a: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384 x 288 (110,592 pixels)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4648612"/>
                  </a:ext>
                </a:extLst>
              </a:tr>
              <a:tr h="19421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  <a:sym typeface="微软雅黑" panose="020B0503020204020204" pitchFamily="34" charset="-122"/>
                        </a:rPr>
                        <a:t>NETD</a:t>
                      </a: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&lt; 35 </a:t>
                      </a:r>
                      <a:r>
                        <a:rPr lang="en-US" altLang="zh-CN" sz="1000" kern="1200" dirty="0" err="1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mK</a:t>
                      </a: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 (@ 25°C, F#=1.0)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5024256"/>
                  </a:ext>
                </a:extLst>
              </a:tr>
              <a:tr h="19421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Image Frequency</a:t>
                      </a:r>
                      <a:endParaRPr 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60 Hz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0518640"/>
                  </a:ext>
                </a:extLst>
              </a:tr>
              <a:tr h="19421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Field of View (FOV)</a:t>
                      </a:r>
                      <a:endParaRPr 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54.1°×40.2°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4279845"/>
                  </a:ext>
                </a:extLst>
              </a:tr>
              <a:tr h="19421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  <a:sym typeface="微软雅黑" panose="020B0503020204020204" pitchFamily="34" charset="-122"/>
                        </a:rPr>
                        <a:t>Min. Focusing Distance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1 m (3.28 </a:t>
                      </a:r>
                      <a:r>
                        <a:rPr lang="en-US" altLang="zh-CN" sz="1000" kern="1200" dirty="0" err="1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ft</a:t>
                      </a: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)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0954548"/>
                  </a:ext>
                </a:extLst>
              </a:tr>
              <a:tr h="19421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Focus Mode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Focus Free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6199902"/>
                  </a:ext>
                </a:extLst>
              </a:tr>
              <a:tr h="194219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Image Display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Display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800 × 480 Resolution, 4.3" LCD Screen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2944823"/>
                  </a:ext>
                </a:extLst>
              </a:tr>
              <a:tr h="19421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Digital Zoom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N/A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1345717"/>
                  </a:ext>
                </a:extLst>
              </a:tr>
              <a:tr h="25923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Color Palettes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Basic, Black Hot, White Hot, Fire Detection, Rescue, Hot Area, Cold Area, Building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3048648"/>
                  </a:ext>
                </a:extLst>
              </a:tr>
              <a:tr h="32612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Measurement and Analysis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Object Temperature Rang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-20°C to 1200°C (-4°F to 2192°F)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3810450"/>
                  </a:ext>
                </a:extLst>
              </a:tr>
              <a:tr h="326123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Accuracy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Max. (± 2°C/3.6°F, ± 2%), for ambient temperature 15°C to 35°C (59°F to 95°F) and object temperature above 0°C (32°F)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7955684"/>
                  </a:ext>
                </a:extLst>
              </a:tr>
              <a:tr h="25894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Data Storage and Communication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Storage Media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Built-in 32 GB flash memory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3081467"/>
                  </a:ext>
                </a:extLst>
              </a:tr>
              <a:tr h="258943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Video File Format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MP4 video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377207"/>
                  </a:ext>
                </a:extLst>
              </a:tr>
              <a:tr h="194219"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General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Battery Type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Interchangeable and rechargeable Li-ion battery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9753932"/>
                  </a:ext>
                </a:extLst>
              </a:tr>
              <a:tr h="19421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Protection Level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IP67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7754663"/>
                  </a:ext>
                </a:extLst>
              </a:tr>
              <a:tr h="19421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Drop Test Height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2 m (6.56 </a:t>
                      </a:r>
                      <a:r>
                        <a:rPr lang="en-US" altLang="zh-CN" sz="1000" kern="1200" dirty="0" err="1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ft</a:t>
                      </a: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)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8765423"/>
                  </a:ext>
                </a:extLst>
              </a:tr>
              <a:tr h="58992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Working Temperature Range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-20°C to 50°C (-4°F to 122°F)</a:t>
                      </a:r>
                      <a:b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</a:b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80°C(176°F)</a:t>
                      </a:r>
                      <a:r>
                        <a:rPr lang="zh-CN" altLang="en-US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，</a:t>
                      </a: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40min</a:t>
                      </a:r>
                      <a:b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</a:b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150°C(302°F)</a:t>
                      </a:r>
                      <a:r>
                        <a:rPr lang="zh-CN" altLang="en-US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，</a:t>
                      </a: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15min</a:t>
                      </a:r>
                      <a:b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</a:b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260°C(500°F)</a:t>
                      </a:r>
                      <a:r>
                        <a:rPr lang="zh-CN" altLang="en-US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，</a:t>
                      </a: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7min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8972213"/>
                  </a:ext>
                </a:extLst>
              </a:tr>
              <a:tr h="19421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Weight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Approx. 1022g (2.25 </a:t>
                      </a:r>
                      <a:r>
                        <a:rPr lang="en-US" altLang="zh-CN" sz="1000" kern="1200" dirty="0" err="1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lb</a:t>
                      </a:r>
                      <a:r>
                        <a:rPr lang="en-US" altLang="zh-CN" sz="10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</a:rPr>
                        <a:t>)</a:t>
                      </a:r>
                      <a:endParaRPr lang="zh-CN" altLang="en-US" sz="10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0149615"/>
                  </a:ext>
                </a:extLst>
              </a:tr>
            </a:tbl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72" t="12114" r="35351" b="7102"/>
          <a:stretch/>
        </p:blipFill>
        <p:spPr>
          <a:xfrm>
            <a:off x="551559" y="2185665"/>
            <a:ext cx="3211894" cy="4829563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427892" y="879039"/>
            <a:ext cx="1168790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The HIKMICRO FT31 is a high-performance firefighting thermal camera designed for firefighters to observe in total darkness and smoke, helping to save lives, protect property, and keep firefighters safe. Features like object details enhancement, easy-to-navigate buttons and a working temperature range of up to 260°C(500°F) help you work effortlessly in harsh environments. 8 color palettes for you to choose from satisfy most application scenarios.</a:t>
            </a:r>
            <a:endParaRPr lang="zh-CN" altLang="en-US" sz="1400" dirty="0">
              <a:solidFill>
                <a:srgbClr val="333333">
                  <a:alpha val="80000"/>
                </a:srgbClr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953" y="1649507"/>
            <a:ext cx="1972882" cy="66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9040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01" r="34065"/>
          <a:stretch/>
        </p:blipFill>
        <p:spPr>
          <a:xfrm>
            <a:off x="3291579" y="1044004"/>
            <a:ext cx="2667000" cy="588788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71" t="-826" r="30471" b="826"/>
          <a:stretch/>
        </p:blipFill>
        <p:spPr>
          <a:xfrm>
            <a:off x="4815578" y="790007"/>
            <a:ext cx="3048001" cy="6146800"/>
          </a:xfrm>
          <a:prstGeom prst="rect">
            <a:avLst/>
          </a:prstGeom>
        </p:spPr>
      </p:pic>
      <p:sp>
        <p:nvSpPr>
          <p:cNvPr id="31" name="直角三角形 30"/>
          <p:cNvSpPr/>
          <p:nvPr/>
        </p:nvSpPr>
        <p:spPr>
          <a:xfrm>
            <a:off x="-222212" y="5234384"/>
            <a:ext cx="1943100" cy="1930400"/>
          </a:xfrm>
          <a:prstGeom prst="rtTriangle">
            <a:avLst/>
          </a:prstGeom>
          <a:solidFill>
            <a:srgbClr val="D6DA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28" name="肘形连接符 27"/>
          <p:cNvCxnSpPr/>
          <p:nvPr/>
        </p:nvCxnSpPr>
        <p:spPr>
          <a:xfrm>
            <a:off x="6662733" y="1392029"/>
            <a:ext cx="2409846" cy="189733"/>
          </a:xfrm>
          <a:prstGeom prst="bentConnector3">
            <a:avLst>
              <a:gd name="adj1" fmla="val 50000"/>
            </a:avLst>
          </a:prstGeom>
          <a:ln>
            <a:solidFill>
              <a:srgbClr val="E95335"/>
            </a:solidFill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6" name="肘形连接符 45"/>
          <p:cNvCxnSpPr/>
          <p:nvPr/>
        </p:nvCxnSpPr>
        <p:spPr>
          <a:xfrm>
            <a:off x="5749816" y="2256608"/>
            <a:ext cx="2813892" cy="785531"/>
          </a:xfrm>
          <a:prstGeom prst="bentConnector3">
            <a:avLst>
              <a:gd name="adj1" fmla="val 50000"/>
            </a:avLst>
          </a:prstGeom>
          <a:ln>
            <a:solidFill>
              <a:srgbClr val="E95335"/>
            </a:solidFill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圆角矩形 20"/>
          <p:cNvSpPr/>
          <p:nvPr/>
        </p:nvSpPr>
        <p:spPr>
          <a:xfrm>
            <a:off x="506046" y="4830133"/>
            <a:ext cx="2048933" cy="41453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Lanyard Mounting Points</a:t>
            </a:r>
            <a:endParaRPr lang="en-US" altLang="zh-CN" sz="1400" dirty="0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8181571" y="2359827"/>
            <a:ext cx="2255876" cy="33517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Neck Strap Mounting Points</a:t>
            </a:r>
            <a:endParaRPr lang="en-US" altLang="zh-CN" sz="1400" dirty="0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cxnSp>
        <p:nvCxnSpPr>
          <p:cNvPr id="37" name="肘形连接符 36"/>
          <p:cNvCxnSpPr/>
          <p:nvPr/>
        </p:nvCxnSpPr>
        <p:spPr>
          <a:xfrm>
            <a:off x="2648113" y="5065672"/>
            <a:ext cx="1944594" cy="1298653"/>
          </a:xfrm>
          <a:prstGeom prst="bentConnector3">
            <a:avLst>
              <a:gd name="adj1" fmla="val 50000"/>
            </a:avLst>
          </a:prstGeom>
          <a:ln>
            <a:solidFill>
              <a:srgbClr val="E95335"/>
            </a:solidFill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圆角矩形 12"/>
          <p:cNvSpPr/>
          <p:nvPr/>
        </p:nvSpPr>
        <p:spPr>
          <a:xfrm>
            <a:off x="9231439" y="1328889"/>
            <a:ext cx="2699722" cy="42599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Interface Cover For USB Type-C</a:t>
            </a:r>
            <a:endParaRPr lang="en-US" altLang="zh-CN" sz="1400" dirty="0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8733169" y="2861956"/>
            <a:ext cx="1335977" cy="3691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Thermal</a:t>
            </a:r>
            <a:r>
              <a:rPr lang="en-US" altLang="zh-CN" sz="1400" dirty="0"/>
              <a:t> </a:t>
            </a:r>
            <a:r>
              <a:rPr lang="en-US" altLang="zh-CN" sz="140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Lens</a:t>
            </a:r>
            <a:endParaRPr lang="en-US" altLang="zh-CN" sz="1400" dirty="0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cxnSp>
        <p:nvCxnSpPr>
          <p:cNvPr id="32" name="肘形连接符 31"/>
          <p:cNvCxnSpPr/>
          <p:nvPr/>
        </p:nvCxnSpPr>
        <p:spPr>
          <a:xfrm flipV="1">
            <a:off x="7582282" y="2534139"/>
            <a:ext cx="467564" cy="3246"/>
          </a:xfrm>
          <a:prstGeom prst="bentConnector3">
            <a:avLst>
              <a:gd name="adj1" fmla="val 50000"/>
            </a:avLst>
          </a:prstGeom>
          <a:ln>
            <a:solidFill>
              <a:srgbClr val="E95335"/>
            </a:solidFill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481661" y="491348"/>
            <a:ext cx="40001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90204" pitchFamily="34" charset="0"/>
                <a:sym typeface="微软雅黑" panose="020B0503020204020204" pitchFamily="34" charset="-122"/>
              </a:rPr>
              <a:t>FT31– Form Factor</a:t>
            </a:r>
          </a:p>
        </p:txBody>
      </p:sp>
      <p:cxnSp>
        <p:nvCxnSpPr>
          <p:cNvPr id="15" name="肘形连接符 14"/>
          <p:cNvCxnSpPr/>
          <p:nvPr/>
        </p:nvCxnSpPr>
        <p:spPr>
          <a:xfrm flipV="1">
            <a:off x="3655646" y="3516273"/>
            <a:ext cx="838200" cy="516466"/>
          </a:xfrm>
          <a:prstGeom prst="bentConnector3">
            <a:avLst>
              <a:gd name="adj1" fmla="val 50000"/>
            </a:avLst>
          </a:prstGeom>
          <a:ln>
            <a:solidFill>
              <a:srgbClr val="E95335"/>
            </a:solidFill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圆角矩形 16"/>
          <p:cNvSpPr/>
          <p:nvPr/>
        </p:nvSpPr>
        <p:spPr>
          <a:xfrm>
            <a:off x="184313" y="3884896"/>
            <a:ext cx="3358425" cy="3691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Keypad Controls for use with Gloves or PPE</a:t>
            </a:r>
          </a:p>
        </p:txBody>
      </p:sp>
      <p:sp>
        <p:nvSpPr>
          <p:cNvPr id="18" name="圆角矩形 17"/>
          <p:cNvSpPr/>
          <p:nvPr/>
        </p:nvSpPr>
        <p:spPr>
          <a:xfrm>
            <a:off x="217440" y="1543953"/>
            <a:ext cx="3024316" cy="38905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800 × 480 Resolution, 4.3" LCD Screen</a:t>
            </a:r>
            <a:endParaRPr lang="en-US" altLang="zh-CN" sz="1400" dirty="0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cxnSp>
        <p:nvCxnSpPr>
          <p:cNvPr id="19" name="肘形连接符 18"/>
          <p:cNvCxnSpPr/>
          <p:nvPr/>
        </p:nvCxnSpPr>
        <p:spPr>
          <a:xfrm>
            <a:off x="3333913" y="1746739"/>
            <a:ext cx="1363132" cy="677335"/>
          </a:xfrm>
          <a:prstGeom prst="bentConnector3">
            <a:avLst/>
          </a:prstGeom>
          <a:ln>
            <a:solidFill>
              <a:srgbClr val="E95335"/>
            </a:solidFill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肘形连接符 33"/>
          <p:cNvCxnSpPr/>
          <p:nvPr/>
        </p:nvCxnSpPr>
        <p:spPr>
          <a:xfrm>
            <a:off x="5939665" y="3198036"/>
            <a:ext cx="1604135" cy="327680"/>
          </a:xfrm>
          <a:prstGeom prst="bentConnector3">
            <a:avLst>
              <a:gd name="adj1" fmla="val 50000"/>
            </a:avLst>
          </a:prstGeom>
          <a:ln>
            <a:solidFill>
              <a:srgbClr val="E95335"/>
            </a:solidFill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6" name="圆角矩形 35"/>
          <p:cNvSpPr/>
          <p:nvPr/>
        </p:nvSpPr>
        <p:spPr>
          <a:xfrm>
            <a:off x="7716843" y="3334135"/>
            <a:ext cx="2262425" cy="3691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In-truck Charger Contacts</a:t>
            </a:r>
            <a:endParaRPr lang="en-US" altLang="zh-CN" sz="1400" dirty="0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cxnSp>
        <p:nvCxnSpPr>
          <p:cNvPr id="22" name="肘形连接符 21"/>
          <p:cNvCxnSpPr/>
          <p:nvPr/>
        </p:nvCxnSpPr>
        <p:spPr>
          <a:xfrm rot="10800000">
            <a:off x="6200206" y="4034368"/>
            <a:ext cx="1625605" cy="8469"/>
          </a:xfrm>
          <a:prstGeom prst="bentConnector3">
            <a:avLst>
              <a:gd name="adj1" fmla="val 50000"/>
            </a:avLst>
          </a:prstGeom>
          <a:ln>
            <a:solidFill>
              <a:srgbClr val="E95335"/>
            </a:solidFill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圆角矩形 22"/>
          <p:cNvSpPr/>
          <p:nvPr/>
        </p:nvSpPr>
        <p:spPr>
          <a:xfrm>
            <a:off x="7995704" y="3858853"/>
            <a:ext cx="823306" cy="34387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Trigger</a:t>
            </a:r>
            <a:endParaRPr lang="en-US" altLang="zh-CN" sz="1400" dirty="0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cxnSp>
        <p:nvCxnSpPr>
          <p:cNvPr id="27" name="肘形连接符 26"/>
          <p:cNvCxnSpPr/>
          <p:nvPr/>
        </p:nvCxnSpPr>
        <p:spPr>
          <a:xfrm flipV="1">
            <a:off x="6594230" y="5919852"/>
            <a:ext cx="924436" cy="393025"/>
          </a:xfrm>
          <a:prstGeom prst="bentConnector3">
            <a:avLst>
              <a:gd name="adj1" fmla="val 50000"/>
            </a:avLst>
          </a:prstGeom>
          <a:ln>
            <a:solidFill>
              <a:srgbClr val="E95335"/>
            </a:solidFill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9" name="圆角矩形 28"/>
          <p:cNvSpPr/>
          <p:nvPr/>
        </p:nvSpPr>
        <p:spPr>
          <a:xfrm>
            <a:off x="7623169" y="5600852"/>
            <a:ext cx="4412992" cy="58697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Interchangeable and Rechargeable Li-ion Battery System for up to 12 hours of runtime</a:t>
            </a:r>
          </a:p>
        </p:txBody>
      </p:sp>
    </p:spTree>
    <p:extLst>
      <p:ext uri="{BB962C8B-B14F-4D97-AF65-F5344CB8AC3E}">
        <p14:creationId xmlns:p14="http://schemas.microsoft.com/office/powerpoint/2010/main" val="28259883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直角三角形 30"/>
          <p:cNvSpPr/>
          <p:nvPr/>
        </p:nvSpPr>
        <p:spPr>
          <a:xfrm>
            <a:off x="-222212" y="5234384"/>
            <a:ext cx="1943100" cy="1930400"/>
          </a:xfrm>
          <a:prstGeom prst="rtTriangle">
            <a:avLst/>
          </a:prstGeom>
          <a:solidFill>
            <a:srgbClr val="D6DA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81661" y="491348"/>
            <a:ext cx="40001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90204" pitchFamily="34" charset="0"/>
                <a:sym typeface="微软雅黑" panose="020B0503020204020204" pitchFamily="34" charset="-122"/>
              </a:rPr>
              <a:t>FT31– Form Factor</a:t>
            </a: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1846" y="2154115"/>
            <a:ext cx="2017243" cy="3217982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1000" y="2037862"/>
            <a:ext cx="3066649" cy="3299069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31946" y="1072633"/>
            <a:ext cx="22077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Accessory Installation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240574"/>
            <a:ext cx="2407904" cy="279741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9281" y="2512402"/>
            <a:ext cx="3457575" cy="2571750"/>
          </a:xfrm>
          <a:prstGeom prst="rect">
            <a:avLst/>
          </a:prstGeom>
        </p:spPr>
      </p:pic>
      <p:sp>
        <p:nvSpPr>
          <p:cNvPr id="27" name="圆角矩形 26"/>
          <p:cNvSpPr/>
          <p:nvPr/>
        </p:nvSpPr>
        <p:spPr>
          <a:xfrm>
            <a:off x="3072011" y="5362338"/>
            <a:ext cx="1007619" cy="34387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Neck Strap</a:t>
            </a:r>
            <a:endParaRPr lang="zh-CN" altLang="en-US" sz="1400" dirty="0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8420668" y="5435607"/>
            <a:ext cx="1007619" cy="34387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Lanyards</a:t>
            </a:r>
            <a:endParaRPr lang="zh-CN" altLang="en-US" sz="1400" dirty="0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727995" y="5855649"/>
            <a:ext cx="265527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①Lanyard ②Retractable Lanyard</a:t>
            </a:r>
            <a:endParaRPr lang="zh-CN" altLang="en-US" sz="1400" dirty="0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22226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478324" y="449015"/>
            <a:ext cx="73781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FT31 – </a:t>
            </a:r>
            <a:r>
              <a:rPr lang="en-US" altLang="zh-CN" sz="3200" b="1" dirty="0">
                <a:solidFill>
                  <a:srgbClr val="333333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High-performance Thermal Camera</a:t>
            </a:r>
            <a:endParaRPr lang="en-US" altLang="zh-CN" sz="3200" b="1" dirty="0">
              <a:solidFill>
                <a:srgbClr val="333333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606062" y="1037382"/>
            <a:ext cx="9144000" cy="7052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The HIKMICRO FT31 is a high-performance thermal imaging camera designed for firefighters to observe in total darkness and smoke, helping to save lives, protect property and keep firefighters safe.</a:t>
            </a:r>
            <a:endParaRPr lang="zh-CN" altLang="en-US" sz="1400" dirty="0">
              <a:solidFill>
                <a:srgbClr val="333333">
                  <a:alpha val="80000"/>
                </a:srgbClr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688" y="1825502"/>
            <a:ext cx="4762500" cy="4772025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5659426" y="3638140"/>
            <a:ext cx="795840" cy="572607"/>
            <a:chOff x="524514" y="1573106"/>
            <a:chExt cx="795840" cy="572607"/>
          </a:xfrm>
        </p:grpSpPr>
        <p:grpSp>
          <p:nvGrpSpPr>
            <p:cNvPr id="14" name="组合 30"/>
            <p:cNvGrpSpPr/>
            <p:nvPr/>
          </p:nvGrpSpPr>
          <p:grpSpPr>
            <a:xfrm>
              <a:off x="524514" y="1573106"/>
              <a:ext cx="795840" cy="572607"/>
              <a:chOff x="1284544" y="1765511"/>
              <a:chExt cx="672502" cy="483865"/>
            </a:xfrm>
          </p:grpSpPr>
          <p:sp>
            <p:nvSpPr>
              <p:cNvPr id="23" name="矩形 32"/>
              <p:cNvSpPr/>
              <p:nvPr/>
            </p:nvSpPr>
            <p:spPr>
              <a:xfrm rot="2700000" flipV="1">
                <a:off x="1284544" y="1765511"/>
                <a:ext cx="483865" cy="483865"/>
              </a:xfrm>
              <a:prstGeom prst="rect">
                <a:avLst/>
              </a:prstGeom>
              <a:noFill/>
              <a:ln w="22225">
                <a:gradFill>
                  <a:gsLst>
                    <a:gs pos="0">
                      <a:srgbClr val="EA592D"/>
                    </a:gs>
                    <a:gs pos="18000">
                      <a:srgbClr val="E64548"/>
                    </a:gs>
                    <a:gs pos="100000">
                      <a:srgbClr val="DF2771"/>
                    </a:gs>
                  </a:gsLst>
                  <a:lin ang="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24" name="矩形 33"/>
              <p:cNvSpPr/>
              <p:nvPr/>
            </p:nvSpPr>
            <p:spPr>
              <a:xfrm>
                <a:off x="1536290" y="1943100"/>
                <a:ext cx="420756" cy="2286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20" name="文本框 31"/>
            <p:cNvSpPr txBox="1"/>
            <p:nvPr/>
          </p:nvSpPr>
          <p:spPr>
            <a:xfrm>
              <a:off x="546328" y="1720909"/>
              <a:ext cx="60465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1600" b="1" dirty="0">
                  <a:gradFill>
                    <a:gsLst>
                      <a:gs pos="0">
                        <a:srgbClr val="EA592D"/>
                      </a:gs>
                      <a:gs pos="18000">
                        <a:srgbClr val="E64548"/>
                      </a:gs>
                      <a:gs pos="100000">
                        <a:srgbClr val="DF2771"/>
                      </a:gs>
                    </a:gsLst>
                    <a:lin ang="0" scaled="0"/>
                  </a:gradFill>
                  <a:latin typeface="Calibri" panose="020F050202020403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Calibri" panose="020F0502020204030204" pitchFamily="34" charset="0"/>
                </a:rPr>
                <a:t>60Hz</a:t>
              </a:r>
              <a:endParaRPr kumimoji="0" lang="zh-CN" altLang="en-US" sz="9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EA592D"/>
                    </a:gs>
                    <a:gs pos="18000">
                      <a:srgbClr val="E64548"/>
                    </a:gs>
                    <a:gs pos="100000">
                      <a:srgbClr val="DF2771"/>
                    </a:gs>
                  </a:gsLst>
                  <a:lin ang="0" scaled="0"/>
                </a:gra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648797" y="2216500"/>
            <a:ext cx="795840" cy="572607"/>
            <a:chOff x="5668391" y="2402413"/>
            <a:chExt cx="795840" cy="572607"/>
          </a:xfrm>
        </p:grpSpPr>
        <p:grpSp>
          <p:nvGrpSpPr>
            <p:cNvPr id="26" name="组合 25"/>
            <p:cNvGrpSpPr/>
            <p:nvPr/>
          </p:nvGrpSpPr>
          <p:grpSpPr>
            <a:xfrm>
              <a:off x="5668391" y="2402413"/>
              <a:ext cx="795840" cy="572607"/>
              <a:chOff x="1284544" y="1765511"/>
              <a:chExt cx="672502" cy="483865"/>
            </a:xfrm>
          </p:grpSpPr>
          <p:sp>
            <p:nvSpPr>
              <p:cNvPr id="28" name="矩形 32"/>
              <p:cNvSpPr/>
              <p:nvPr/>
            </p:nvSpPr>
            <p:spPr>
              <a:xfrm rot="2700000" flipV="1">
                <a:off x="1284544" y="1765511"/>
                <a:ext cx="483865" cy="483865"/>
              </a:xfrm>
              <a:prstGeom prst="rect">
                <a:avLst/>
              </a:prstGeom>
              <a:noFill/>
              <a:ln w="22225">
                <a:gradFill>
                  <a:gsLst>
                    <a:gs pos="0">
                      <a:srgbClr val="EA592D"/>
                    </a:gs>
                    <a:gs pos="18000">
                      <a:srgbClr val="E64548"/>
                    </a:gs>
                    <a:gs pos="100000">
                      <a:srgbClr val="DF2771"/>
                    </a:gs>
                  </a:gsLst>
                  <a:lin ang="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29" name="矩形 33"/>
              <p:cNvSpPr/>
              <p:nvPr/>
            </p:nvSpPr>
            <p:spPr>
              <a:xfrm>
                <a:off x="1536290" y="1943100"/>
                <a:ext cx="420756" cy="2286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27" name="文本框 31"/>
            <p:cNvSpPr txBox="1"/>
            <p:nvPr/>
          </p:nvSpPr>
          <p:spPr>
            <a:xfrm>
              <a:off x="5758650" y="2526361"/>
              <a:ext cx="4587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1400" b="1" dirty="0">
                  <a:gradFill>
                    <a:gsLst>
                      <a:gs pos="0">
                        <a:srgbClr val="EA592D"/>
                      </a:gs>
                      <a:gs pos="18000">
                        <a:srgbClr val="E64548"/>
                      </a:gs>
                      <a:gs pos="100000">
                        <a:srgbClr val="DF2771"/>
                      </a:gs>
                    </a:gsLst>
                    <a:lin ang="0" scaled="0"/>
                  </a:gradFill>
                  <a:latin typeface="Calibri" panose="020F050202020403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Calibri" panose="020F0502020204030204" pitchFamily="34" charset="0"/>
                </a:rPr>
                <a:t>384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EA592D"/>
                    </a:gs>
                    <a:gs pos="18000">
                      <a:srgbClr val="E64548"/>
                    </a:gs>
                    <a:gs pos="100000">
                      <a:srgbClr val="DF2771"/>
                    </a:gs>
                  </a:gsLst>
                  <a:lin ang="0" scaled="0"/>
                </a:gra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30" name="矩形 29"/>
          <p:cNvSpPr/>
          <p:nvPr/>
        </p:nvSpPr>
        <p:spPr>
          <a:xfrm>
            <a:off x="6392737" y="2227808"/>
            <a:ext cx="5002094" cy="1241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800"/>
              </a:spcAft>
              <a:defRPr/>
            </a:pPr>
            <a:r>
              <a:rPr lang="en-US" altLang="zh-CN" sz="2000" dirty="0">
                <a:solidFill>
                  <a:srgbClr val="333333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High Image Quality</a:t>
            </a:r>
          </a:p>
          <a:p>
            <a:pPr lvl="0">
              <a:defRPr/>
            </a:pPr>
            <a:r>
              <a:rPr lang="en-US" altLang="zh-CN" sz="16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Features a highly sensitive (NETD &lt; 35 </a:t>
            </a:r>
            <a:r>
              <a:rPr lang="en-US" altLang="zh-CN" sz="1600" dirty="0" err="1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mK</a:t>
            </a:r>
            <a:r>
              <a:rPr lang="en-US" altLang="zh-CN" sz="16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) </a:t>
            </a:r>
            <a:r>
              <a:rPr lang="en-US" altLang="zh-CN" sz="1600" dirty="0" err="1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VOx</a:t>
            </a:r>
            <a:r>
              <a:rPr lang="en-US" altLang="zh-CN" sz="16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 detector, along with </a:t>
            </a:r>
            <a:r>
              <a:rPr lang="en-US" altLang="zh-CN" sz="1600" dirty="0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ODE(Object Details Enhancement) </a:t>
            </a:r>
            <a:r>
              <a:rPr lang="en-US" altLang="zh-CN" sz="16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to provide clear thermal images.</a:t>
            </a:r>
          </a:p>
        </p:txBody>
      </p:sp>
      <p:grpSp>
        <p:nvGrpSpPr>
          <p:cNvPr id="31" name="组合 30"/>
          <p:cNvGrpSpPr/>
          <p:nvPr/>
        </p:nvGrpSpPr>
        <p:grpSpPr>
          <a:xfrm>
            <a:off x="5677356" y="5054562"/>
            <a:ext cx="6341729" cy="1364674"/>
            <a:chOff x="524514" y="1573106"/>
            <a:chExt cx="6341729" cy="1364674"/>
          </a:xfrm>
        </p:grpSpPr>
        <p:sp>
          <p:nvSpPr>
            <p:cNvPr id="32" name="矩形 31"/>
            <p:cNvSpPr/>
            <p:nvPr/>
          </p:nvSpPr>
          <p:spPr>
            <a:xfrm>
              <a:off x="1252972" y="1696415"/>
              <a:ext cx="5613271" cy="12413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800"/>
                </a:spcAft>
                <a:defRPr/>
              </a:pPr>
              <a:r>
                <a:rPr lang="en-US" altLang="zh-CN" sz="2000" dirty="0">
                  <a:solidFill>
                    <a:srgbClr val="333333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Rugged &amp; Durable Design</a:t>
              </a:r>
              <a:endParaRPr lang="zh-CN" altLang="en-US" sz="2000" dirty="0">
                <a:solidFill>
                  <a:srgbClr val="333333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  <a:p>
              <a:pPr lvl="0">
                <a:defRPr/>
              </a:pPr>
              <a:r>
                <a:rPr lang="en-US" altLang="zh-CN" sz="1600" dirty="0">
                  <a:solidFill>
                    <a:srgbClr val="333333">
                      <a:alpha val="80000"/>
                    </a:srgb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IP67 rated for protection against water and dust. </a:t>
              </a:r>
            </a:p>
            <a:p>
              <a:pPr lvl="0">
                <a:defRPr/>
              </a:pPr>
              <a:r>
                <a:rPr lang="en-US" altLang="zh-CN" sz="1600" dirty="0">
                  <a:solidFill>
                    <a:srgbClr val="333333">
                      <a:alpha val="80000"/>
                    </a:srgb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Featuring 2-meter (6.56ft)drop protection, suitable for harsh environment.</a:t>
              </a:r>
              <a:endParaRPr lang="en-US" altLang="zh-CN" sz="16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endParaRPr>
            </a:p>
          </p:txBody>
        </p:sp>
        <p:grpSp>
          <p:nvGrpSpPr>
            <p:cNvPr id="33" name="组合 30"/>
            <p:cNvGrpSpPr/>
            <p:nvPr/>
          </p:nvGrpSpPr>
          <p:grpSpPr>
            <a:xfrm>
              <a:off x="524514" y="1573106"/>
              <a:ext cx="795840" cy="572607"/>
              <a:chOff x="1284544" y="1765511"/>
              <a:chExt cx="672502" cy="483865"/>
            </a:xfrm>
          </p:grpSpPr>
          <p:sp>
            <p:nvSpPr>
              <p:cNvPr id="35" name="矩形 32"/>
              <p:cNvSpPr/>
              <p:nvPr/>
            </p:nvSpPr>
            <p:spPr>
              <a:xfrm rot="2700000" flipV="1">
                <a:off x="1284544" y="1765511"/>
                <a:ext cx="483865" cy="483865"/>
              </a:xfrm>
              <a:prstGeom prst="rect">
                <a:avLst/>
              </a:prstGeom>
              <a:noFill/>
              <a:ln w="22225">
                <a:gradFill>
                  <a:gsLst>
                    <a:gs pos="0">
                      <a:srgbClr val="EA592D"/>
                    </a:gs>
                    <a:gs pos="18000">
                      <a:srgbClr val="E64548"/>
                    </a:gs>
                    <a:gs pos="100000">
                      <a:srgbClr val="DF2771"/>
                    </a:gs>
                  </a:gsLst>
                  <a:lin ang="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36" name="矩形 33"/>
              <p:cNvSpPr/>
              <p:nvPr/>
            </p:nvSpPr>
            <p:spPr>
              <a:xfrm>
                <a:off x="1536290" y="1943100"/>
                <a:ext cx="420756" cy="2286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34" name="文本框 31"/>
            <p:cNvSpPr txBox="1"/>
            <p:nvPr/>
          </p:nvSpPr>
          <p:spPr>
            <a:xfrm>
              <a:off x="546328" y="1720909"/>
              <a:ext cx="55656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EA592D"/>
                      </a:gs>
                      <a:gs pos="18000">
                        <a:srgbClr val="E64548"/>
                      </a:gs>
                      <a:gs pos="100000">
                        <a:srgbClr val="DF2771"/>
                      </a:gs>
                    </a:gsLst>
                    <a:lin ang="0" scaled="0"/>
                  </a:gradFill>
                  <a:effectLst/>
                  <a:uLnTx/>
                  <a:uFillTx/>
                  <a:latin typeface="Calibri" panose="020F050202020403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Calibri" panose="020F0502020204030204" pitchFamily="34" charset="0"/>
                </a:rPr>
                <a:t>IP67</a:t>
              </a:r>
              <a:endParaRPr kumimoji="0" lang="zh-CN" altLang="en-US" sz="9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EA592D"/>
                    </a:gs>
                    <a:gs pos="18000">
                      <a:srgbClr val="E64548"/>
                    </a:gs>
                    <a:gs pos="100000">
                      <a:srgbClr val="DF2771"/>
                    </a:gs>
                  </a:gsLst>
                  <a:lin ang="0" scaled="0"/>
                </a:gra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>
            <a:off x="6450010" y="3666152"/>
            <a:ext cx="5040714" cy="995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60 Hz</a:t>
            </a:r>
            <a:r>
              <a:rPr kumimoji="0" lang="en-US" altLang="zh-CN" sz="2000" b="0" i="0" u="none" strike="noStrike" kern="1200" cap="none" spc="0" normalizeH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 Fast Image Frequency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  <a:p>
            <a:pPr lvl="0">
              <a:defRPr/>
            </a:pPr>
            <a:r>
              <a:rPr lang="en-US" altLang="zh-CN" sz="16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60 Hz fast image frequency delivers smooth video while panning across scenes or viewing moving targets.</a:t>
            </a:r>
          </a:p>
        </p:txBody>
      </p:sp>
    </p:spTree>
    <p:extLst>
      <p:ext uri="{BB962C8B-B14F-4D97-AF65-F5344CB8AC3E}">
        <p14:creationId xmlns:p14="http://schemas.microsoft.com/office/powerpoint/2010/main" val="11382089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489032" y="449015"/>
            <a:ext cx="87979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333333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FT31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- </a:t>
            </a:r>
            <a:r>
              <a:rPr lang="en-US" altLang="zh-CN" sz="3200" b="1" noProof="0" dirty="0">
                <a:solidFill>
                  <a:srgbClr val="333333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F</a:t>
            </a:r>
            <a:r>
              <a:rPr lang="en-US" altLang="zh-CN" sz="3200" b="1" dirty="0">
                <a:solidFill>
                  <a:srgbClr val="333333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or Observing In Total Darkness And Smoke</a:t>
            </a:r>
            <a:endParaRPr lang="en-US" altLang="zh-CN" sz="3200" b="1" dirty="0">
              <a:solidFill>
                <a:srgbClr val="333333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164509" y="1075917"/>
            <a:ext cx="960444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Working Temperature Range:</a:t>
            </a:r>
          </a:p>
          <a:p>
            <a:pPr algn="ctr"/>
            <a:r>
              <a:rPr lang="en-US" altLang="zh-CN" sz="1400" dirty="0">
                <a:solidFill>
                  <a:srgbClr val="FF0000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-20°C to 50°C (-4°F to 122°F); 80°C(176°F)</a:t>
            </a:r>
            <a:r>
              <a:rPr lang="zh-CN" altLang="en-US" sz="1400" dirty="0">
                <a:solidFill>
                  <a:srgbClr val="FF0000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，</a:t>
            </a:r>
            <a:r>
              <a:rPr lang="en-US" altLang="zh-CN" sz="1400" dirty="0">
                <a:solidFill>
                  <a:srgbClr val="FF0000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40min;  150°C(302°F)</a:t>
            </a:r>
            <a:r>
              <a:rPr lang="zh-CN" altLang="en-US" sz="1400" dirty="0">
                <a:solidFill>
                  <a:srgbClr val="FF0000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，</a:t>
            </a:r>
            <a:r>
              <a:rPr lang="en-US" altLang="zh-CN" sz="1400" dirty="0">
                <a:solidFill>
                  <a:srgbClr val="FF0000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15min;  260°C(500°F)</a:t>
            </a:r>
            <a:r>
              <a:rPr lang="zh-CN" altLang="en-US" sz="1400" dirty="0">
                <a:solidFill>
                  <a:srgbClr val="FF0000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，</a:t>
            </a:r>
            <a:r>
              <a:rPr lang="en-US" altLang="zh-CN" sz="1400" dirty="0">
                <a:solidFill>
                  <a:srgbClr val="FF0000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7min</a:t>
            </a:r>
            <a:endParaRPr lang="zh-CN" altLang="en-US" sz="1400" dirty="0">
              <a:solidFill>
                <a:srgbClr val="FF0000">
                  <a:alpha val="80000"/>
                </a:srgbClr>
              </a:solidFill>
              <a:latin typeface="Calibri" panose="020F050202020403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1445" y="2635860"/>
            <a:ext cx="3126032" cy="2807861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5911361" y="5407594"/>
            <a:ext cx="2690446" cy="38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For Fire Rescue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0639" y="2637692"/>
            <a:ext cx="3077307" cy="2814611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9000392" y="5392941"/>
            <a:ext cx="2690446" cy="38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For Building Construction</a:t>
            </a:r>
          </a:p>
        </p:txBody>
      </p:sp>
      <p:sp>
        <p:nvSpPr>
          <p:cNvPr id="12" name="矩形 11"/>
          <p:cNvSpPr/>
          <p:nvPr/>
        </p:nvSpPr>
        <p:spPr>
          <a:xfrm>
            <a:off x="3719270" y="1679304"/>
            <a:ext cx="46076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Object Temperature Range: -20°C to 1200°C (-4°F to 2192°F)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253" y="2627434"/>
            <a:ext cx="2122789" cy="2815003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143608" y="5398802"/>
            <a:ext cx="2690446" cy="38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FT31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51668" y="2635849"/>
            <a:ext cx="2504710" cy="2794788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2623038" y="5390010"/>
            <a:ext cx="2690446" cy="38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For Firefighting/ Smoke Systems</a:t>
            </a:r>
          </a:p>
        </p:txBody>
      </p:sp>
    </p:spTree>
    <p:extLst>
      <p:ext uri="{BB962C8B-B14F-4D97-AF65-F5344CB8AC3E}">
        <p14:creationId xmlns:p14="http://schemas.microsoft.com/office/powerpoint/2010/main" val="16427789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489032" y="449015"/>
            <a:ext cx="85895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333333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FT31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- </a:t>
            </a:r>
            <a:r>
              <a:rPr lang="en-US" altLang="zh-CN" sz="3200" b="1" dirty="0">
                <a:solidFill>
                  <a:srgbClr val="333333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F</a:t>
            </a:r>
            <a:r>
              <a:rPr lang="en-US" altLang="zh-CN" sz="3200" b="1" dirty="0">
                <a:solidFill>
                  <a:srgbClr val="333333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or Observing In Total Darkness And Smoke</a:t>
            </a:r>
            <a:endParaRPr lang="en-US" altLang="zh-CN" sz="3200" b="1" dirty="0">
              <a:solidFill>
                <a:srgbClr val="333333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182094" y="1058332"/>
            <a:ext cx="96044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8 color palettes give different image display options. 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Among the palettes designed for firefighting, it allows you to make quick inspections in harsh environments.</a:t>
            </a:r>
            <a:endParaRPr lang="en-US" altLang="zh-CN" sz="1400" dirty="0">
              <a:solidFill>
                <a:srgbClr val="333333">
                  <a:alpha val="80000"/>
                </a:srgbClr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462638" y="2090472"/>
            <a:ext cx="8370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altLang="zh-CN" sz="2400" b="1" dirty="0">
                <a:gradFill>
                  <a:gsLst>
                    <a:gs pos="5000">
                      <a:srgbClr val="EA592D"/>
                    </a:gs>
                    <a:gs pos="100000">
                      <a:srgbClr val="DF2771"/>
                    </a:gs>
                  </a:gsLst>
                  <a:lin ang="16200000" scaled="0"/>
                </a:gra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Basic</a:t>
            </a:r>
          </a:p>
        </p:txBody>
      </p:sp>
      <p:sp>
        <p:nvSpPr>
          <p:cNvPr id="16" name="矩形 15"/>
          <p:cNvSpPr/>
          <p:nvPr/>
        </p:nvSpPr>
        <p:spPr>
          <a:xfrm>
            <a:off x="6679913" y="2445031"/>
            <a:ext cx="254597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For initial fire attack and rescue operations; colors represent temperature.</a:t>
            </a:r>
          </a:p>
        </p:txBody>
      </p:sp>
      <p:pic>
        <p:nvPicPr>
          <p:cNvPr id="21" name="图片 20" descr="E:\00图像调试\F3T图像\2近距离无烟无水有人\HM20230602153249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702" y="3355134"/>
            <a:ext cx="2901209" cy="2570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 16"/>
          <p:cNvSpPr/>
          <p:nvPr/>
        </p:nvSpPr>
        <p:spPr>
          <a:xfrm>
            <a:off x="807563" y="2037719"/>
            <a:ext cx="19786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altLang="zh-CN" sz="2400" b="1" dirty="0">
                <a:gradFill>
                  <a:gsLst>
                    <a:gs pos="5000">
                      <a:srgbClr val="EA592D"/>
                    </a:gs>
                    <a:gs pos="100000">
                      <a:srgbClr val="DF2771"/>
                    </a:gs>
                  </a:gsLst>
                  <a:lin ang="16200000" scaled="0"/>
                </a:gra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Fire Detection</a:t>
            </a:r>
            <a:endParaRPr lang="en-US" altLang="zh-CN" sz="2400" b="1" dirty="0">
              <a:gradFill>
                <a:gsLst>
                  <a:gs pos="5000">
                    <a:srgbClr val="EA592D"/>
                  </a:gs>
                  <a:gs pos="100000">
                    <a:srgbClr val="DF2771"/>
                  </a:gs>
                </a:gsLst>
                <a:lin ang="16200000" scaled="0"/>
              </a:gra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31884" y="2392278"/>
            <a:ext cx="311523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For scenes with higher background temps where open flames are present, particularly in structural fires.</a:t>
            </a:r>
          </a:p>
        </p:txBody>
      </p:sp>
      <p:sp>
        <p:nvSpPr>
          <p:cNvPr id="23" name="矩形 22"/>
          <p:cNvSpPr/>
          <p:nvPr/>
        </p:nvSpPr>
        <p:spPr>
          <a:xfrm>
            <a:off x="4092322" y="2081850"/>
            <a:ext cx="10810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400" b="1" dirty="0">
                <a:gradFill>
                  <a:gsLst>
                    <a:gs pos="5000">
                      <a:srgbClr val="EA592D"/>
                    </a:gs>
                    <a:gs pos="100000">
                      <a:srgbClr val="DF2771"/>
                    </a:gs>
                  </a:gsLst>
                  <a:lin ang="16200000" scaled="0"/>
                </a:gra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Rescue</a:t>
            </a:r>
            <a:endParaRPr lang="en-US" altLang="zh-CN" sz="2400" b="1" dirty="0">
              <a:gradFill>
                <a:gsLst>
                  <a:gs pos="5000">
                    <a:srgbClr val="EA592D"/>
                  </a:gs>
                  <a:gs pos="100000">
                    <a:srgbClr val="DF2771"/>
                  </a:gs>
                </a:gsLst>
                <a:lin ang="16200000" scaled="0"/>
              </a:gra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035758" y="2418655"/>
            <a:ext cx="348813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For use with lower temperature situations, such as initial rescue efforts after traffic accidents, searches in wooded areas, etc.</a:t>
            </a:r>
          </a:p>
        </p:txBody>
      </p:sp>
      <p:pic>
        <p:nvPicPr>
          <p:cNvPr id="27" name="图片 26" descr="E:\00图像调试\F3T图像\9浓烟2桶2人\HM20230602163523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2284" y="3346344"/>
            <a:ext cx="2922494" cy="2591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矩形 27"/>
          <p:cNvSpPr/>
          <p:nvPr/>
        </p:nvSpPr>
        <p:spPr>
          <a:xfrm>
            <a:off x="9401276" y="3235542"/>
            <a:ext cx="2723317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Different palettes, corresponding to different Isotherm, with colors varying from yellow, orange, to red, help to quickly target temperature zones. 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For example in </a:t>
            </a:r>
            <a:r>
              <a:rPr lang="en-US" altLang="zh-CN" sz="1400" dirty="0">
                <a:solidFill>
                  <a:srgbClr val="FF0000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basic</a:t>
            </a:r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 mode: 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Yellow coloring 150°C to 600°C; 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Orange coloring 600°C to 1200°C; 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Red coloring &gt;1200°C</a:t>
            </a:r>
            <a:endParaRPr lang="zh-CN" altLang="en-US" sz="1400" dirty="0">
              <a:solidFill>
                <a:srgbClr val="333333">
                  <a:alpha val="80000"/>
                </a:srgbClr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9003322" y="3174022"/>
            <a:ext cx="3015763" cy="3033347"/>
          </a:xfrm>
          <a:prstGeom prst="rect">
            <a:avLst/>
          </a:prstGeom>
          <a:noFill/>
          <a:ln w="38100">
            <a:solidFill>
              <a:srgbClr val="FFC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2" name="图片 31" descr="E:\00图像调试\F3T图像\1无烟无水无人，火场\HM20230602152621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222" y="3355135"/>
            <a:ext cx="2922494" cy="2591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16958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489032" y="449015"/>
            <a:ext cx="85895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333333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FT31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- </a:t>
            </a:r>
            <a:r>
              <a:rPr lang="en-US" altLang="zh-CN" sz="3200" b="1" dirty="0">
                <a:solidFill>
                  <a:srgbClr val="333333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F</a:t>
            </a:r>
            <a:r>
              <a:rPr lang="en-US" altLang="zh-CN" sz="3200" b="1" dirty="0">
                <a:solidFill>
                  <a:srgbClr val="333333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or Observing In Total Darkness And Smoke</a:t>
            </a:r>
            <a:endParaRPr lang="en-US" altLang="zh-CN" sz="3200" b="1" dirty="0">
              <a:solidFill>
                <a:srgbClr val="333333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182094" y="1058332"/>
            <a:ext cx="96044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8 color palettes give different image display options. 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Among the palettes designed for firefighting, it allows you to make quick inspections in harsh environments.</a:t>
            </a:r>
            <a:endParaRPr lang="en-US" altLang="zh-CN" sz="1400" dirty="0">
              <a:solidFill>
                <a:srgbClr val="333333">
                  <a:alpha val="80000"/>
                </a:srgbClr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42543" y="1967552"/>
            <a:ext cx="19249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400" b="1" dirty="0">
                <a:gradFill>
                  <a:gsLst>
                    <a:gs pos="5000">
                      <a:srgbClr val="EA592D"/>
                    </a:gs>
                    <a:gs pos="100000">
                      <a:srgbClr val="DF2771"/>
                    </a:gs>
                  </a:gsLst>
                  <a:lin ang="16200000" scaled="0"/>
                </a:gra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Black &amp;</a:t>
            </a:r>
            <a:r>
              <a:rPr lang="en-US" altLang="zh-CN" sz="2400" b="1" dirty="0">
                <a:gradFill>
                  <a:gsLst>
                    <a:gs pos="5000">
                      <a:srgbClr val="EA592D"/>
                    </a:gs>
                    <a:gs pos="100000">
                      <a:srgbClr val="DF2771"/>
                    </a:gs>
                  </a:gsLst>
                  <a:lin ang="16200000" scaled="0"/>
                </a:gra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White</a:t>
            </a:r>
          </a:p>
        </p:txBody>
      </p:sp>
      <p:sp>
        <p:nvSpPr>
          <p:cNvPr id="30" name="矩形 29"/>
          <p:cNvSpPr/>
          <p:nvPr/>
        </p:nvSpPr>
        <p:spPr>
          <a:xfrm>
            <a:off x="494782" y="2313148"/>
            <a:ext cx="244736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Same representations of temperature as the Basic mode, but in grayscale.</a:t>
            </a:r>
          </a:p>
        </p:txBody>
      </p:sp>
      <p:sp>
        <p:nvSpPr>
          <p:cNvPr id="33" name="矩形 32"/>
          <p:cNvSpPr/>
          <p:nvPr/>
        </p:nvSpPr>
        <p:spPr>
          <a:xfrm>
            <a:off x="3871301" y="1943074"/>
            <a:ext cx="13193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altLang="zh-CN" sz="2400" b="1" dirty="0">
                <a:gradFill>
                  <a:gsLst>
                    <a:gs pos="5000">
                      <a:srgbClr val="EA592D"/>
                    </a:gs>
                    <a:gs pos="100000">
                      <a:srgbClr val="DF2771"/>
                    </a:gs>
                  </a:gsLst>
                  <a:lin ang="16200000" scaled="0"/>
                </a:gra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Hot Area</a:t>
            </a:r>
            <a:endParaRPr lang="zh-CN" altLang="en-US" sz="2400" b="1" dirty="0">
              <a:gradFill>
                <a:gsLst>
                  <a:gs pos="5000">
                    <a:srgbClr val="EA592D"/>
                  </a:gs>
                  <a:gs pos="100000">
                    <a:srgbClr val="DF2771"/>
                  </a:gs>
                </a:gsLst>
                <a:lin ang="16200000" scaled="0"/>
              </a:gra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361592" y="2314528"/>
            <a:ext cx="256442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Used for finding hotspots. The hottest 20% of the scene is colored red.</a:t>
            </a:r>
            <a:endParaRPr lang="en-US" altLang="zh-CN" sz="1400" dirty="0">
              <a:solidFill>
                <a:srgbClr val="333333">
                  <a:alpha val="80000"/>
                </a:srgbClr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633544" y="1969449"/>
            <a:ext cx="14219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400" b="1" dirty="0">
                <a:gradFill>
                  <a:gsLst>
                    <a:gs pos="5000">
                      <a:srgbClr val="EA592D"/>
                    </a:gs>
                    <a:gs pos="100000">
                      <a:srgbClr val="DF2771"/>
                    </a:gs>
                  </a:gsLst>
                  <a:lin ang="16200000" scaled="0"/>
                </a:gra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Cold Area</a:t>
            </a:r>
          </a:p>
        </p:txBody>
      </p:sp>
      <p:sp>
        <p:nvSpPr>
          <p:cNvPr id="38" name="矩形 37"/>
          <p:cNvSpPr/>
          <p:nvPr/>
        </p:nvSpPr>
        <p:spPr>
          <a:xfrm>
            <a:off x="6195646" y="2349698"/>
            <a:ext cx="237685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Used for finding cold spots. The coldest 20% of the scene is colored blue.</a:t>
            </a:r>
            <a:endParaRPr lang="en-US" altLang="zh-CN" sz="1400" dirty="0">
              <a:solidFill>
                <a:srgbClr val="333333">
                  <a:alpha val="80000"/>
                </a:srgbClr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pic>
        <p:nvPicPr>
          <p:cNvPr id="18" name="图片 17" descr="E:\00图像调试\F3T图像\7人站较远处\HM20230602161949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392" y="3636489"/>
            <a:ext cx="2592523" cy="2299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图片 18" descr="E:\00图像调试\F3T图像\7人站较远处\HM20230602162045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2684" y="3636490"/>
            <a:ext cx="2592524" cy="2299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图片 19" descr="E:\00图像调试\F3T图像\7人站较远处\HM20230602162107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7429" y="3645282"/>
            <a:ext cx="2592525" cy="2299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 16"/>
          <p:cNvSpPr/>
          <p:nvPr/>
        </p:nvSpPr>
        <p:spPr>
          <a:xfrm>
            <a:off x="9738968" y="1978242"/>
            <a:ext cx="12250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altLang="zh-CN" sz="2400" b="1" dirty="0">
                <a:gradFill>
                  <a:gsLst>
                    <a:gs pos="5000">
                      <a:srgbClr val="EA592D"/>
                    </a:gs>
                    <a:gs pos="100000">
                      <a:srgbClr val="DF2771"/>
                    </a:gs>
                  </a:gsLst>
                  <a:lin ang="16200000" scaled="0"/>
                </a:gra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Building</a:t>
            </a:r>
            <a:endParaRPr lang="en-US" altLang="zh-CN" sz="2400" b="1" dirty="0">
              <a:gradFill>
                <a:gsLst>
                  <a:gs pos="5000">
                    <a:srgbClr val="EA592D"/>
                  </a:gs>
                  <a:gs pos="100000">
                    <a:srgbClr val="DF2771"/>
                  </a:gs>
                </a:gsLst>
                <a:lin ang="16200000" scaled="0"/>
              </a:gra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748346" y="2305735"/>
            <a:ext cx="316523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Used to detect temperatures in buildings such as mechanical, plumbing and electrical </a:t>
            </a:r>
            <a:r>
              <a:rPr lang="en-US" altLang="zh-CN" sz="1400" dirty="0" err="1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structures,etc</a:t>
            </a:r>
            <a:r>
              <a:rPr lang="en-US" altLang="zh-CN" sz="14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. </a:t>
            </a:r>
          </a:p>
        </p:txBody>
      </p:sp>
      <p:pic>
        <p:nvPicPr>
          <p:cNvPr id="23" name="图片 22" descr="E:\00图像调试\F3T图像\4小部分火，主要人\HM20230602155110.jpe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3660" y="3645281"/>
            <a:ext cx="2601317" cy="2307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42445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5044465" y="5673836"/>
            <a:ext cx="5838688" cy="902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Aft>
                <a:spcPts val="800"/>
              </a:spcAft>
              <a:defRPr/>
            </a:pPr>
            <a:r>
              <a:rPr lang="en-US" altLang="zh-CN" sz="2000" dirty="0">
                <a:solidFill>
                  <a:srgbClr val="333333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High Capacity Storage </a:t>
            </a:r>
          </a:p>
          <a:p>
            <a:pPr>
              <a:spcAft>
                <a:spcPts val="800"/>
              </a:spcAft>
              <a:defRPr/>
            </a:pPr>
            <a:r>
              <a:rPr lang="en-US" altLang="zh-CN" sz="16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Built-in 32 GB flash memory </a:t>
            </a:r>
            <a:r>
              <a:rPr lang="en-US" altLang="zh-CN" sz="16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it can store at least 100,000 images.</a:t>
            </a:r>
          </a:p>
        </p:txBody>
      </p:sp>
      <p:sp>
        <p:nvSpPr>
          <p:cNvPr id="10" name="矩形 9"/>
          <p:cNvSpPr/>
          <p:nvPr/>
        </p:nvSpPr>
        <p:spPr>
          <a:xfrm rot="2700000">
            <a:off x="11440549" y="667395"/>
            <a:ext cx="4250013" cy="4250013"/>
          </a:xfrm>
          <a:prstGeom prst="rect">
            <a:avLst/>
          </a:prstGeom>
          <a:gradFill>
            <a:gsLst>
              <a:gs pos="5000">
                <a:srgbClr val="EA592D"/>
              </a:gs>
              <a:gs pos="100000">
                <a:srgbClr val="DF277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直角三角形 10"/>
          <p:cNvSpPr/>
          <p:nvPr/>
        </p:nvSpPr>
        <p:spPr>
          <a:xfrm>
            <a:off x="-222212" y="5234384"/>
            <a:ext cx="1943100" cy="1930400"/>
          </a:xfrm>
          <a:prstGeom prst="rtTriangle">
            <a:avLst/>
          </a:prstGeom>
          <a:solidFill>
            <a:srgbClr val="D6DA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78324" y="449015"/>
            <a:ext cx="38685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FT31 – </a:t>
            </a:r>
            <a:r>
              <a:rPr lang="en-US" altLang="zh-CN" sz="3200" b="1" dirty="0">
                <a:solidFill>
                  <a:srgbClr val="333333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More Features</a:t>
            </a:r>
          </a:p>
        </p:txBody>
      </p:sp>
      <p:sp>
        <p:nvSpPr>
          <p:cNvPr id="18" name="矩形 17"/>
          <p:cNvSpPr/>
          <p:nvPr/>
        </p:nvSpPr>
        <p:spPr>
          <a:xfrm rot="2700000" flipV="1">
            <a:off x="4218065" y="5694917"/>
            <a:ext cx="480012" cy="480012"/>
          </a:xfrm>
          <a:prstGeom prst="rect">
            <a:avLst/>
          </a:prstGeom>
          <a:gradFill>
            <a:gsLst>
              <a:gs pos="5000">
                <a:srgbClr val="EA592D"/>
              </a:gs>
              <a:gs pos="100000">
                <a:srgbClr val="DF277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007318" y="4442768"/>
            <a:ext cx="5149693" cy="995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800"/>
              </a:spcAft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2000" dirty="0">
                <a:solidFill>
                  <a:srgbClr val="333333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4.3" LCD Screen</a:t>
            </a:r>
            <a:endParaRPr lang="en-US" altLang="zh-CN" sz="2000" dirty="0">
              <a:solidFill>
                <a:srgbClr val="333333"/>
              </a:solidFill>
              <a:latin typeface="Calibri" panose="020F0502020204030204" pitchFamily="34" charset="0"/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  <a:p>
            <a:pPr lvl="0"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333333">
                    <a:alpha val="8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View the details of your images on the large, LCD screen</a:t>
            </a:r>
            <a:r>
              <a:rPr lang="en-US" altLang="zh-CN" sz="16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. With 1x, 2x, 4x d</a:t>
            </a:r>
            <a:r>
              <a:rPr lang="en-US" altLang="zh-CN" sz="16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igital zoom provides more image details.</a:t>
            </a:r>
            <a:endParaRPr lang="en-US" altLang="zh-CN" sz="1600" dirty="0">
              <a:solidFill>
                <a:srgbClr val="333333">
                  <a:alpha val="80000"/>
                </a:srgbClr>
              </a:solidFill>
              <a:latin typeface="Calibri" panose="020F0502020204030204" pitchFamily="34" charset="0"/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 rot="2700000" flipV="1">
            <a:off x="4218064" y="4547434"/>
            <a:ext cx="480012" cy="480012"/>
          </a:xfrm>
          <a:prstGeom prst="rect">
            <a:avLst/>
          </a:prstGeom>
          <a:gradFill>
            <a:gsLst>
              <a:gs pos="5000">
                <a:srgbClr val="EA592D"/>
              </a:gs>
              <a:gs pos="100000">
                <a:srgbClr val="DF277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29" r="30711" b="43615"/>
          <a:stretch/>
        </p:blipFill>
        <p:spPr>
          <a:xfrm>
            <a:off x="-233082" y="2604650"/>
            <a:ext cx="3836894" cy="4253350"/>
          </a:xfrm>
          <a:prstGeom prst="rect">
            <a:avLst/>
          </a:prstGeom>
        </p:spPr>
      </p:pic>
      <p:sp>
        <p:nvSpPr>
          <p:cNvPr id="28" name="矩形 27"/>
          <p:cNvSpPr/>
          <p:nvPr/>
        </p:nvSpPr>
        <p:spPr>
          <a:xfrm>
            <a:off x="5020238" y="3688542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6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Start-up time: 5 seconds (with IR image), 10 seconds (with OSD)</a:t>
            </a:r>
            <a:endParaRPr lang="zh-CN" altLang="en-US" sz="1600" dirty="0">
              <a:solidFill>
                <a:srgbClr val="333333">
                  <a:alpha val="80000"/>
                </a:srgbClr>
              </a:solidFill>
              <a:latin typeface="Calibri" panose="020F050202020403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 rot="2700000" flipV="1">
            <a:off x="4209102" y="3355126"/>
            <a:ext cx="480012" cy="480012"/>
          </a:xfrm>
          <a:prstGeom prst="rect">
            <a:avLst/>
          </a:prstGeom>
          <a:gradFill>
            <a:gsLst>
              <a:gs pos="5000">
                <a:srgbClr val="EA592D"/>
              </a:gs>
              <a:gs pos="100000">
                <a:srgbClr val="DF277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025333" y="3262262"/>
            <a:ext cx="14333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/>
            </a:pPr>
            <a:r>
              <a:rPr lang="en-US" altLang="zh-CN" sz="2000" dirty="0">
                <a:solidFill>
                  <a:srgbClr val="333333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Fast Startup</a:t>
            </a:r>
            <a:endParaRPr lang="zh-CN" altLang="en-US" sz="2000" dirty="0">
              <a:solidFill>
                <a:srgbClr val="333333"/>
              </a:solidFill>
              <a:latin typeface="Calibri" panose="020F050202020403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 rot="2700000" flipV="1">
            <a:off x="497713" y="1624939"/>
            <a:ext cx="480012" cy="480012"/>
          </a:xfrm>
          <a:prstGeom prst="rect">
            <a:avLst/>
          </a:prstGeom>
          <a:gradFill>
            <a:gsLst>
              <a:gs pos="5000">
                <a:srgbClr val="EA592D"/>
              </a:gs>
              <a:gs pos="100000">
                <a:srgbClr val="DF277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313944" y="1532075"/>
            <a:ext cx="34940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/>
            </a:pPr>
            <a:r>
              <a:rPr lang="en-US" altLang="zh-CN" sz="2000" dirty="0">
                <a:solidFill>
                  <a:srgbClr val="333333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Interchangeable Battery System</a:t>
            </a:r>
            <a:endParaRPr lang="zh-CN" altLang="en-US" sz="2000" dirty="0">
              <a:solidFill>
                <a:srgbClr val="333333"/>
              </a:solidFill>
              <a:latin typeface="Calibri" panose="020F050202020403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308847" y="1907939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spcAft>
                <a:spcPts val="800"/>
              </a:spcAft>
              <a:defRPr/>
            </a:pPr>
            <a:r>
              <a:rPr lang="en-US" altLang="zh-CN" sz="1600" dirty="0">
                <a:solidFill>
                  <a:srgbClr val="333333">
                    <a:alpha val="8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Includes 2 interchangeable Li-ion batteries and a dual bay charger to provide you with up to 12 hours of operation.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1" y="1048871"/>
            <a:ext cx="2017058" cy="2017058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55678">
            <a:off x="7651376" y="1506071"/>
            <a:ext cx="2017058" cy="2017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0842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文本框 37"/>
          <p:cNvSpPr txBox="1"/>
          <p:nvPr/>
        </p:nvSpPr>
        <p:spPr>
          <a:xfrm>
            <a:off x="478324" y="449015"/>
            <a:ext cx="43148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zh-CN" sz="3200" b="1" dirty="0">
                <a:solidFill>
                  <a:srgbClr val="333333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FT31 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rPr>
              <a:t>- </a:t>
            </a:r>
            <a:r>
              <a:rPr lang="en-US" altLang="zh-CN" sz="3200" b="1" dirty="0">
                <a:solidFill>
                  <a:srgbClr val="333333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Scope Of Delivery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0548305"/>
              </p:ext>
            </p:extLst>
          </p:nvPr>
        </p:nvGraphicFramePr>
        <p:xfrm>
          <a:off x="7200900" y="1701017"/>
          <a:ext cx="4431323" cy="43364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9965">
                  <a:extLst>
                    <a:ext uri="{9D8B030D-6E8A-4147-A177-3AD203B41FA5}">
                      <a16:colId xmlns:a16="http://schemas.microsoft.com/office/drawing/2014/main" val="59576579"/>
                    </a:ext>
                  </a:extLst>
                </a:gridCol>
                <a:gridCol w="2359196">
                  <a:extLst>
                    <a:ext uri="{9D8B030D-6E8A-4147-A177-3AD203B41FA5}">
                      <a16:colId xmlns:a16="http://schemas.microsoft.com/office/drawing/2014/main" val="2353080683"/>
                    </a:ext>
                  </a:extLst>
                </a:gridCol>
                <a:gridCol w="882162">
                  <a:extLst>
                    <a:ext uri="{9D8B030D-6E8A-4147-A177-3AD203B41FA5}">
                      <a16:colId xmlns:a16="http://schemas.microsoft.com/office/drawing/2014/main" val="3744149025"/>
                    </a:ext>
                  </a:extLst>
                </a:gridCol>
              </a:tblGrid>
              <a:tr h="2690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  <a:sym typeface="微软雅黑" panose="020B0503020204020204" pitchFamily="34" charset="-122"/>
                        </a:rPr>
                        <a:t>Accessories</a:t>
                      </a:r>
                    </a:p>
                  </a:txBody>
                  <a:tcPr marL="108000" marR="108000" marT="36000" marB="36000" anchor="ctr">
                    <a:gradFill>
                      <a:gsLst>
                        <a:gs pos="5000">
                          <a:srgbClr val="EA592D"/>
                        </a:gs>
                        <a:gs pos="100000">
                          <a:srgbClr val="DF2771"/>
                        </a:gs>
                      </a:gsLst>
                      <a:lin ang="13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  <a:sym typeface="微软雅黑" panose="020B0503020204020204" pitchFamily="34" charset="-122"/>
                        </a:rPr>
                        <a:t>Items</a:t>
                      </a:r>
                    </a:p>
                  </a:txBody>
                  <a:tcPr marL="108000" marR="108000" marT="36000" marB="36000" anchor="ctr">
                    <a:gradFill>
                      <a:gsLst>
                        <a:gs pos="5000">
                          <a:srgbClr val="EA592D"/>
                        </a:gs>
                        <a:gs pos="100000">
                          <a:srgbClr val="DF2771"/>
                        </a:gs>
                      </a:gsLst>
                      <a:lin ang="13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  <a:sym typeface="微软雅黑" panose="020B0503020204020204" pitchFamily="34" charset="-122"/>
                        </a:rPr>
                        <a:t>Quantity</a:t>
                      </a:r>
                    </a:p>
                  </a:txBody>
                  <a:tcPr marL="108000" marR="108000" marT="36000" marB="36000" anchor="ctr">
                    <a:gradFill>
                      <a:gsLst>
                        <a:gs pos="5000">
                          <a:srgbClr val="EA592D"/>
                        </a:gs>
                        <a:gs pos="100000">
                          <a:srgbClr val="DF2771"/>
                        </a:gs>
                      </a:gsLst>
                      <a:lin ang="138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933600336"/>
                  </a:ext>
                </a:extLst>
              </a:tr>
              <a:tr h="2352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  <a:sym typeface="微软雅黑" panose="020B0503020204020204" pitchFamily="34" charset="-122"/>
                        </a:rPr>
                        <a:t>Device</a:t>
                      </a: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  <a:sym typeface="微软雅黑" panose="020B0503020204020204" pitchFamily="34" charset="-122"/>
                        </a:rPr>
                        <a:t>Thermal Imager</a:t>
                      </a: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  <a:sym typeface="微软雅黑" panose="020B0503020204020204" pitchFamily="34" charset="-122"/>
                        </a:rPr>
                        <a:t>1</a:t>
                      </a: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4648612"/>
                  </a:ext>
                </a:extLst>
              </a:tr>
              <a:tr h="233903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  <a:sym typeface="微软雅黑" panose="020B0503020204020204" pitchFamily="34" charset="-122"/>
                        </a:rPr>
                        <a:t>Straps</a:t>
                      </a: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  <a:sym typeface="微软雅黑" panose="020B0503020204020204" pitchFamily="34" charset="-122"/>
                        </a:rPr>
                        <a:t>Neck Strap</a:t>
                      </a: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  <a:sym typeface="微软雅黑" panose="020B0503020204020204" pitchFamily="34" charset="-122"/>
                        </a:rPr>
                        <a:t>1</a:t>
                      </a: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0518640"/>
                  </a:ext>
                </a:extLst>
              </a:tr>
              <a:tr h="40173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kern="1200" dirty="0">
                        <a:solidFill>
                          <a:srgbClr val="242329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  <a:sym typeface="微软雅黑" panose="020B0503020204020204" pitchFamily="34" charset="-122"/>
                        </a:rPr>
                        <a:t>Lanyard</a:t>
                      </a: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  <a:sym typeface="微软雅黑" panose="020B0503020204020204" pitchFamily="34" charset="-122"/>
                        </a:rPr>
                        <a:t>1</a:t>
                      </a: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584727"/>
                  </a:ext>
                </a:extLst>
              </a:tr>
              <a:tr h="40173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kern="1200" dirty="0">
                        <a:solidFill>
                          <a:srgbClr val="242329"/>
                        </a:solidFill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  <a:sym typeface="微软雅黑" panose="020B0503020204020204" pitchFamily="34" charset="-122"/>
                      </a:endParaRP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  <a:sym typeface="微软雅黑" panose="020B0503020204020204" pitchFamily="34" charset="-122"/>
                        </a:rPr>
                        <a:t>Retractable Lanyard</a:t>
                      </a: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  <a:sym typeface="微软雅黑" panose="020B0503020204020204" pitchFamily="34" charset="-122"/>
                        </a:rPr>
                        <a:t>1</a:t>
                      </a: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5297115"/>
                  </a:ext>
                </a:extLst>
              </a:tr>
              <a:tr h="401731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  <a:sym typeface="微软雅黑" panose="020B0503020204020204" pitchFamily="34" charset="-122"/>
                        </a:rPr>
                        <a:t>Batteries and Power</a:t>
                      </a: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  <a:sym typeface="微软雅黑" panose="020B0503020204020204" pitchFamily="34" charset="-122"/>
                        </a:rPr>
                        <a:t>Interchangeable and Rechargeable Li-ion Batteries </a:t>
                      </a: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  <a:sym typeface="微软雅黑" panose="020B0503020204020204" pitchFamily="34" charset="-122"/>
                        </a:rPr>
                        <a:t>2</a:t>
                      </a: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2112834"/>
                  </a:ext>
                </a:extLst>
              </a:tr>
              <a:tr h="23390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  <a:sym typeface="微软雅黑" panose="020B0503020204020204" pitchFamily="34" charset="-122"/>
                        </a:rPr>
                        <a:t>Power Supply for Battery Charger</a:t>
                      </a: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  <a:sym typeface="微软雅黑" panose="020B0503020204020204" pitchFamily="34" charset="-122"/>
                        </a:rPr>
                        <a:t>1</a:t>
                      </a: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033355"/>
                  </a:ext>
                </a:extLst>
              </a:tr>
              <a:tr h="23390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  <a:sym typeface="微软雅黑" panose="020B0503020204020204" pitchFamily="34" charset="-122"/>
                        </a:rPr>
                        <a:t>Two-bay Battery Charger</a:t>
                      </a: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  <a:sym typeface="微软雅黑" panose="020B0503020204020204" pitchFamily="34" charset="-122"/>
                        </a:rPr>
                        <a:t>1</a:t>
                      </a: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6903520"/>
                  </a:ext>
                </a:extLst>
              </a:tr>
              <a:tr h="4017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  <a:sym typeface="微软雅黑" panose="020B0503020204020204" pitchFamily="34" charset="-122"/>
                        </a:rPr>
                        <a:t>International Use Plugs (US/EU/UK/AU) for Power Supply</a:t>
                      </a: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  <a:sym typeface="微软雅黑" panose="020B0503020204020204" pitchFamily="34" charset="-122"/>
                        </a:rPr>
                        <a:t>4</a:t>
                      </a: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4279845"/>
                  </a:ext>
                </a:extLst>
              </a:tr>
              <a:tr h="2582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  <a:sym typeface="微软雅黑" panose="020B0503020204020204" pitchFamily="34" charset="-122"/>
                        </a:rPr>
                        <a:t>Cables</a:t>
                      </a: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  <a:sym typeface="微软雅黑" panose="020B0503020204020204" pitchFamily="34" charset="-122"/>
                        </a:rPr>
                        <a:t>USB 2.0 A to USB Type-C Cable</a:t>
                      </a: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  <a:sym typeface="微软雅黑" panose="020B0503020204020204" pitchFamily="34" charset="-122"/>
                        </a:rPr>
                        <a:t>1</a:t>
                      </a: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0954548"/>
                  </a:ext>
                </a:extLst>
              </a:tr>
              <a:tr h="4017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  <a:sym typeface="微软雅黑" panose="020B0503020204020204" pitchFamily="34" charset="-122"/>
                        </a:rPr>
                        <a:t>Cases and Pouches</a:t>
                      </a: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  <a:sym typeface="微软雅黑" panose="020B0503020204020204" pitchFamily="34" charset="-122"/>
                        </a:rPr>
                        <a:t>Hard Carrying Case</a:t>
                      </a: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  <a:sym typeface="微软雅黑" panose="020B0503020204020204" pitchFamily="34" charset="-122"/>
                        </a:rPr>
                        <a:t>1</a:t>
                      </a: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6199902"/>
                  </a:ext>
                </a:extLst>
              </a:tr>
              <a:tr h="23525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  <a:sym typeface="微软雅黑" panose="020B0503020204020204" pitchFamily="34" charset="-122"/>
                        </a:rPr>
                        <a:t>Manuals</a:t>
                      </a: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  <a:sym typeface="微软雅黑" panose="020B0503020204020204" pitchFamily="34" charset="-122"/>
                        </a:rPr>
                        <a:t>Calibration Certificate</a:t>
                      </a: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  <a:sym typeface="微软雅黑" panose="020B0503020204020204" pitchFamily="34" charset="-122"/>
                        </a:rPr>
                        <a:t>1</a:t>
                      </a: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0965132"/>
                  </a:ext>
                </a:extLst>
              </a:tr>
              <a:tr h="4017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  <a:sym typeface="微软雅黑" panose="020B0503020204020204" pitchFamily="34" charset="-122"/>
                        </a:rPr>
                        <a:t>Quick Start Guide</a:t>
                      </a: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rgbClr val="242329"/>
                          </a:solidFill>
                          <a:latin typeface="Calibri" panose="020F0502020204030204" pitchFamily="34" charset="0"/>
                          <a:ea typeface="微软雅黑" panose="020B0503020204020204" pitchFamily="34" charset="-122"/>
                          <a:cs typeface="Calibri" panose="020F0502020204030204" pitchFamily="34" charset="0"/>
                          <a:sym typeface="微软雅黑" panose="020B0503020204020204" pitchFamily="34" charset="-122"/>
                        </a:rPr>
                        <a:t>1</a:t>
                      </a:r>
                    </a:p>
                  </a:txBody>
                  <a:tcPr marL="108000" marR="108000" marT="36000" marB="36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2944823"/>
                  </a:ext>
                </a:extLst>
              </a:tr>
            </a:tbl>
          </a:graphicData>
        </a:graphic>
      </p:graphicFrame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266" y="1861965"/>
            <a:ext cx="6703165" cy="3822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5455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234112" y="3132953"/>
            <a:ext cx="3723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">
                      <a:prstClr val="white"/>
                    </a:gs>
                    <a:gs pos="100000">
                      <a:prstClr val="white">
                        <a:lumMod val="75000"/>
                      </a:prstClr>
                    </a:gs>
                  </a:gsLst>
                  <a:lin ang="5400000" scaled="0"/>
                </a:gra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See the World in a New Way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gradFill>
                <a:gsLst>
                  <a:gs pos="5000">
                    <a:prstClr val="white"/>
                  </a:gs>
                  <a:gs pos="100000">
                    <a:prstClr val="white">
                      <a:lumMod val="75000"/>
                    </a:prstClr>
                  </a:gs>
                </a:gsLst>
                <a:lin ang="5400000" scaled="0"/>
              </a:gra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725672" y="2099725"/>
            <a:ext cx="474065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600" b="1" spc="300" dirty="0">
                <a:gradFill>
                  <a:gsLst>
                    <a:gs pos="500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5400000" scaled="0"/>
                </a:gra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THANK YOU</a:t>
            </a:r>
            <a:endParaRPr lang="zh-CN" altLang="en-US" sz="6600" b="1" spc="300" dirty="0">
              <a:gradFill>
                <a:gsLst>
                  <a:gs pos="5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0"/>
              </a:gra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166142" y="4230920"/>
            <a:ext cx="3037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HIKMICRO Thermography </a:t>
            </a:r>
            <a:endParaRPr lang="zh-CN" altLang="en-US" sz="20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166142" y="4699462"/>
            <a:ext cx="33388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HIKMICRO Thermography </a:t>
            </a:r>
            <a:endParaRPr lang="zh-CN" altLang="en-US" sz="20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264376" y="4129041"/>
            <a:ext cx="3164413" cy="506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err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hikmicro_thermography</a:t>
            </a:r>
            <a:r>
              <a:rPr lang="en-US" altLang="zh-CN" sz="20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endParaRPr lang="en-US" altLang="zh-CN" sz="2000" b="1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264377" y="4699462"/>
            <a:ext cx="2578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HIKMICRO</a:t>
            </a:r>
            <a:endParaRPr lang="zh-CN" altLang="en-US" sz="20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2376" y="4271434"/>
            <a:ext cx="292170" cy="29217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560" y="4772382"/>
            <a:ext cx="315214" cy="21872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834" y="4745652"/>
            <a:ext cx="335830" cy="28785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8300" y="4277232"/>
            <a:ext cx="289599" cy="289599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6754849" y="5640687"/>
            <a:ext cx="479112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Official Website: www.hikmicrotech.com/en/industrial/</a:t>
            </a:r>
            <a:endParaRPr lang="zh-CN" altLang="en-US" sz="1600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326851" y="5625298"/>
            <a:ext cx="42488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Public Email Address: </a:t>
            </a:r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info@hikmicrotech.com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6364357" y="5737406"/>
            <a:ext cx="0" cy="178335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888154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E95335"/>
          </a:solidFill>
        </a:ln>
      </a:spPr>
      <a:bodyPr/>
      <a:lstStyle/>
      <a:style>
        <a:lnRef idx="3">
          <a:schemeClr val="dk1"/>
        </a:lnRef>
        <a:fillRef idx="0">
          <a:schemeClr val="dk1"/>
        </a:fillRef>
        <a:effectRef idx="2">
          <a:schemeClr val="dk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20760</TotalTime>
  <Words>2232</Words>
  <Application>Microsoft Office PowerPoint</Application>
  <PresentationFormat>Panorámica</PresentationFormat>
  <Paragraphs>321</Paragraphs>
  <Slides>21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21</vt:i4>
      </vt:variant>
    </vt:vector>
  </HeadingPairs>
  <TitlesOfParts>
    <vt:vector size="29" baseType="lpstr">
      <vt:lpstr>等线</vt:lpstr>
      <vt:lpstr>等线 Light</vt:lpstr>
      <vt:lpstr>微软雅黑</vt:lpstr>
      <vt:lpstr>Arial</vt:lpstr>
      <vt:lpstr>Calibri</vt:lpstr>
      <vt:lpstr>TSTAR PRO Heavy</vt:lpstr>
      <vt:lpstr>1_Office 主题​​</vt:lpstr>
      <vt:lpstr>3_Office 主题​​</vt:lpstr>
      <vt:lpstr>Presentación de PowerPoint</vt:lpstr>
      <vt:lpstr>PRODUCT CATEGORY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FB21- Scope Of Delivery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Bella.Yang</dc:creator>
  <cp:lastModifiedBy>Facundo Sanchez Lomonaco</cp:lastModifiedBy>
  <cp:revision>1554</cp:revision>
  <dcterms:created xsi:type="dcterms:W3CDTF">2022-03-31T11:11:54Z</dcterms:created>
  <dcterms:modified xsi:type="dcterms:W3CDTF">2024-08-29T14:51:20Z</dcterms:modified>
</cp:coreProperties>
</file>