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65" r:id="rId3"/>
    <p:sldId id="262" r:id="rId4"/>
    <p:sldId id="263" r:id="rId5"/>
    <p:sldId id="264" r:id="rId6"/>
    <p:sldId id="266" r:id="rId7"/>
    <p:sldId id="268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320" autoAdjust="0"/>
  </p:normalViewPr>
  <p:slideViewPr>
    <p:cSldViewPr snapToGrid="0">
      <p:cViewPr>
        <p:scale>
          <a:sx n="66" d="100"/>
          <a:sy n="66" d="100"/>
        </p:scale>
        <p:origin x="1301" y="4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2BDD8-6625-412A-9AD3-E2F90A87D114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CFD7F-7809-4457-8786-45AF090FA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76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88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分类页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 rot="2700000">
            <a:off x="4514824" y="-2354623"/>
            <a:ext cx="4186996" cy="4186996"/>
          </a:xfrm>
          <a:prstGeom prst="rect">
            <a:avLst/>
          </a:prstGeom>
          <a:gradFill>
            <a:gsLst>
              <a:gs pos="5000">
                <a:srgbClr val="EA592D"/>
              </a:gs>
              <a:gs pos="100000">
                <a:srgbClr val="DF2771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500" y="173038"/>
            <a:ext cx="2297086" cy="63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80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分类页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 rot="2700000">
            <a:off x="4514824" y="-2354623"/>
            <a:ext cx="4186996" cy="4186996"/>
          </a:xfrm>
          <a:prstGeom prst="rect">
            <a:avLst/>
          </a:prstGeom>
          <a:solidFill>
            <a:srgbClr val="D6DA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500" y="173038"/>
            <a:ext cx="2297086" cy="63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41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标题形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 rot="18900000">
            <a:off x="617989" y="-568605"/>
            <a:ext cx="669851" cy="669851"/>
          </a:xfrm>
          <a:prstGeom prst="rect">
            <a:avLst/>
          </a:prstGeom>
          <a:noFill/>
          <a:ln w="127000">
            <a:gradFill>
              <a:gsLst>
                <a:gs pos="0">
                  <a:srgbClr val="EA592D"/>
                </a:gs>
                <a:gs pos="18000">
                  <a:srgbClr val="E64548"/>
                </a:gs>
                <a:gs pos="100000">
                  <a:srgbClr val="DF277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500" y="173038"/>
            <a:ext cx="2297086" cy="63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516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887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40DCF-A5E4-4C1C-9CB7-1A1D90456BE8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95D3C-ECAC-430C-ACFA-53DBE4ED29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633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image" Target="../media/image21.jpeg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5" Type="http://schemas.openxmlformats.org/officeDocument/2006/relationships/image" Target="../media/image3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Relationship Id="rId14" Type="http://schemas.openxmlformats.org/officeDocument/2006/relationships/image" Target="../media/image3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8.jpeg"/><Relationship Id="rId7" Type="http://schemas.openxmlformats.org/officeDocument/2006/relationships/image" Target="../media/image2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18.jpeg"/><Relationship Id="rId7" Type="http://schemas.openxmlformats.org/officeDocument/2006/relationships/image" Target="../media/image29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7563" y="1328419"/>
            <a:ext cx="90548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all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5B9BD5">
                        <a:lumMod val="5000"/>
                        <a:lumOff val="95000"/>
                      </a:srgbClr>
                    </a:gs>
                    <a:gs pos="100000">
                      <a:srgbClr val="DBDBDB"/>
                    </a:gs>
                  </a:gsLst>
                  <a:lin ang="5400000" scaled="1"/>
                </a:gradFill>
                <a:effectLst>
                  <a:outerShdw blurRad="1905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Eco Series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all" spc="0" normalizeH="0" baseline="0" noProof="0" dirty="0">
                <a:ln>
                  <a:noFill/>
                </a:ln>
                <a:gradFill>
                  <a:gsLst>
                    <a:gs pos="0">
                      <a:srgbClr val="5B9BD5">
                        <a:lumMod val="5000"/>
                        <a:lumOff val="95000"/>
                      </a:srgbClr>
                    </a:gs>
                    <a:gs pos="100000">
                      <a:srgbClr val="DBDBDB"/>
                    </a:gs>
                  </a:gsLst>
                  <a:lin ang="5400000" scaled="1"/>
                </a:gradFill>
                <a:effectLst>
                  <a:outerShdw blurRad="1905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Comparison of images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1905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Eco</a:t>
            </a:r>
            <a:r>
              <a:rPr lang="en-US" altLang="zh-CN" sz="2000" b="1" cap="all" dirty="0" smtClean="0">
                <a:solidFill>
                  <a:srgbClr val="FF0000"/>
                </a:solidFill>
                <a:effectLst>
                  <a:outerShdw blurRad="1905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, Eco-V</a:t>
            </a:r>
            <a:r>
              <a:rPr lang="en-US" altLang="zh-CN" sz="2000" b="1" cap="all" dirty="0" smtClean="0">
                <a:gradFill>
                  <a:gsLst>
                    <a:gs pos="0">
                      <a:srgbClr val="5B9BD5">
                        <a:lumMod val="5000"/>
                        <a:lumOff val="95000"/>
                      </a:srgbClr>
                    </a:gs>
                    <a:gs pos="100000">
                      <a:srgbClr val="DBDBDB"/>
                    </a:gs>
                  </a:gsLst>
                  <a:lin ang="5400000" scaled="1"/>
                </a:gradFill>
                <a:effectLst>
                  <a:outerShdw blurRad="1905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, E1L</a:t>
            </a:r>
            <a:endParaRPr kumimoji="0" lang="en-US" altLang="zh-CN" sz="2000" b="1" i="0" u="none" strike="noStrike" kern="1200" cap="all" spc="0" normalizeH="0" baseline="0" noProof="0" dirty="0">
              <a:ln>
                <a:noFill/>
              </a:ln>
              <a:gradFill>
                <a:gsLst>
                  <a:gs pos="0">
                    <a:srgbClr val="5B9BD5">
                      <a:lumMod val="5000"/>
                      <a:lumOff val="95000"/>
                    </a:srgbClr>
                  </a:gs>
                  <a:gs pos="100000">
                    <a:srgbClr val="DBDBDB"/>
                  </a:gs>
                </a:gsLst>
                <a:lin ang="5400000" scaled="1"/>
              </a:gradFill>
              <a:effectLst>
                <a:outerShdw blurRad="1905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45" y="2462969"/>
            <a:ext cx="887175" cy="88717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7659617" y="792105"/>
            <a:ext cx="5099946" cy="4190577"/>
            <a:chOff x="-14745017" y="-172720"/>
            <a:chExt cx="6083458" cy="499872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45017" y="-172720"/>
              <a:ext cx="4998720" cy="499872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660279" y="-172720"/>
              <a:ext cx="4998720" cy="4998720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4872356" y="2906556"/>
            <a:ext cx="4750101" cy="3823298"/>
            <a:chOff x="-10456461" y="2128985"/>
            <a:chExt cx="6443401" cy="518621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456461" y="2128985"/>
              <a:ext cx="5103351" cy="5103351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116411" y="2211849"/>
              <a:ext cx="5103351" cy="5103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026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477838" y="449263"/>
            <a:ext cx="64037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Eco Series VS E1L – Spec Comparison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275431"/>
              </p:ext>
            </p:extLst>
          </p:nvPr>
        </p:nvGraphicFramePr>
        <p:xfrm>
          <a:off x="802639" y="2233803"/>
          <a:ext cx="10829920" cy="45306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5984">
                  <a:extLst>
                    <a:ext uri="{9D8B030D-6E8A-4147-A177-3AD203B41FA5}">
                      <a16:colId xmlns:a16="http://schemas.microsoft.com/office/drawing/2014/main" val="3365317512"/>
                    </a:ext>
                  </a:extLst>
                </a:gridCol>
                <a:gridCol w="2165984">
                  <a:extLst>
                    <a:ext uri="{9D8B030D-6E8A-4147-A177-3AD203B41FA5}">
                      <a16:colId xmlns:a16="http://schemas.microsoft.com/office/drawing/2014/main" val="3304025112"/>
                    </a:ext>
                  </a:extLst>
                </a:gridCol>
                <a:gridCol w="2165984">
                  <a:extLst>
                    <a:ext uri="{9D8B030D-6E8A-4147-A177-3AD203B41FA5}">
                      <a16:colId xmlns:a16="http://schemas.microsoft.com/office/drawing/2014/main" val="1415834555"/>
                    </a:ext>
                  </a:extLst>
                </a:gridCol>
                <a:gridCol w="2165984">
                  <a:extLst>
                    <a:ext uri="{9D8B030D-6E8A-4147-A177-3AD203B41FA5}">
                      <a16:colId xmlns:a16="http://schemas.microsoft.com/office/drawing/2014/main" val="1297454048"/>
                    </a:ext>
                  </a:extLst>
                </a:gridCol>
                <a:gridCol w="2165984">
                  <a:extLst>
                    <a:ext uri="{9D8B030D-6E8A-4147-A177-3AD203B41FA5}">
                      <a16:colId xmlns:a16="http://schemas.microsoft.com/office/drawing/2014/main" val="3787201011"/>
                    </a:ext>
                  </a:extLst>
                </a:gridCol>
              </a:tblGrid>
              <a:tr h="407308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851" marR="14851" marT="14851" marB="39603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8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Eco</a:t>
                      </a:r>
                      <a:r>
                        <a:rPr lang="en-US" altLang="zh-CN" sz="18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-V</a:t>
                      </a:r>
                      <a:endParaRPr lang="en-US" sz="1800" b="1" u="none" strike="noStrike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4851" marR="14851" marT="14851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u="none" strike="noStrike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Eco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851" marR="14851" marT="14851" marB="39603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8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E1L</a:t>
                      </a:r>
                      <a:endParaRPr lang="en-US" sz="1800" b="1" u="none" strike="noStrike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4851" marR="0" marT="14851" marB="39603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8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B1L</a:t>
                      </a:r>
                      <a:endParaRPr lang="en-US" sz="1800" b="1" u="none" strike="noStrike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4851" marR="14851" marT="14851" marB="39603" anchor="ctr"/>
                </a:tc>
                <a:extLst>
                  <a:ext uri="{0D108BD9-81ED-4DB2-BD59-A6C34878D82A}">
                    <a16:rowId xmlns:a16="http://schemas.microsoft.com/office/drawing/2014/main" val="3996146000"/>
                  </a:ext>
                </a:extLst>
              </a:tr>
              <a:tr h="27722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IR Resolution</a:t>
                      </a:r>
                      <a:endParaRPr lang="en-US" sz="1200" b="0" dirty="0">
                        <a:solidFill>
                          <a:srgbClr val="62626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9305" marR="69305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96×96/9,216 Pixels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96×96/9,216 Pixels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dirty="0" smtClean="0">
                          <a:solidFill>
                            <a:schemeClr val="accent6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160×120/19,200 </a:t>
                      </a:r>
                      <a:r>
                        <a:rPr lang="en-US" sz="1200" b="1" dirty="0">
                          <a:solidFill>
                            <a:schemeClr val="accent6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Pixels</a:t>
                      </a:r>
                    </a:p>
                  </a:txBody>
                  <a:tcPr marL="69305" marR="0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160×120/19,200 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Pixels</a:t>
                      </a:r>
                    </a:p>
                  </a:txBody>
                  <a:tcPr marL="69305" marR="14851" marT="39603" marB="39603" anchor="ctr"/>
                </a:tc>
                <a:extLst>
                  <a:ext uri="{0D108BD9-81ED-4DB2-BD59-A6C34878D82A}">
                    <a16:rowId xmlns:a16="http://schemas.microsoft.com/office/drawing/2014/main" val="3087680851"/>
                  </a:ext>
                </a:extLst>
              </a:tr>
              <a:tr h="313125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SuperIR</a:t>
                      </a:r>
                      <a:endParaRPr lang="en-US" sz="16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69305" marT="39603" marB="39603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200" b="1" kern="12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240 × 240/57,600 Pixels</a:t>
                      </a: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200" b="1" kern="12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240 × 240/57,600 Pixels</a:t>
                      </a: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×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0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×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extLst>
                  <a:ext uri="{0D108BD9-81ED-4DB2-BD59-A6C34878D82A}">
                    <a16:rowId xmlns:a16="http://schemas.microsoft.com/office/drawing/2014/main" val="1662936508"/>
                  </a:ext>
                </a:extLst>
              </a:tr>
              <a:tr h="313125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FOV</a:t>
                      </a:r>
                      <a:endParaRPr lang="en-US" sz="16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69305" marT="39603" marB="39603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200" b="1" kern="12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50° × 50°</a:t>
                      </a:r>
                      <a:endParaRPr lang="en-US" sz="1200" b="1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200" b="1" kern="12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50° × 50°</a:t>
                      </a:r>
                      <a:endParaRPr lang="en-US" sz="1200" b="1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37.5° × 50°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0" marT="39603" marB="39603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32.9° × 44.4°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extLst>
                  <a:ext uri="{0D108BD9-81ED-4DB2-BD59-A6C34878D82A}">
                    <a16:rowId xmlns:a16="http://schemas.microsoft.com/office/drawing/2014/main" val="2235569530"/>
                  </a:ext>
                </a:extLst>
              </a:tr>
              <a:tr h="313125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6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Visual Light</a:t>
                      </a:r>
                    </a:p>
                  </a:txBody>
                  <a:tcPr marL="69305" marR="69305" marT="39603" marB="39603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200" b="1" kern="12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640 × 480/307,200 Pixels</a:t>
                      </a: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×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×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0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×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extLst>
                  <a:ext uri="{0D108BD9-81ED-4DB2-BD59-A6C34878D82A}">
                    <a16:rowId xmlns:a16="http://schemas.microsoft.com/office/drawing/2014/main" val="647167140"/>
                  </a:ext>
                </a:extLst>
              </a:tr>
              <a:tr h="313125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Image Mode</a:t>
                      </a:r>
                      <a:endParaRPr lang="en-US" sz="16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69305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kern="1200" noProof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Thermal/Fusion/Visual</a:t>
                      </a:r>
                      <a:endParaRPr lang="en-US" sz="1200" b="1" kern="1200" noProof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Thermal</a:t>
                      </a:r>
                      <a:endParaRPr lang="en-US" sz="1200" kern="1200" noProof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Thermal</a:t>
                      </a:r>
                      <a:endParaRPr lang="en-US" sz="1200" kern="1200" noProof="0" dirty="0" smtClean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0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noProof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Thermal</a:t>
                      </a:r>
                      <a:endParaRPr lang="en-US" sz="1200" kern="1200" noProof="0" dirty="0" smtClean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extLst>
                  <a:ext uri="{0D108BD9-81ED-4DB2-BD59-A6C34878D82A}">
                    <a16:rowId xmlns:a16="http://schemas.microsoft.com/office/drawing/2014/main" val="3547876644"/>
                  </a:ext>
                </a:extLst>
              </a:tr>
              <a:tr h="313125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Palettes</a:t>
                      </a:r>
                      <a:endParaRPr lang="en-US" sz="16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69305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0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extLst>
                  <a:ext uri="{0D108BD9-81ED-4DB2-BD59-A6C34878D82A}">
                    <a16:rowId xmlns:a16="http://schemas.microsoft.com/office/drawing/2014/main" val="3695467401"/>
                  </a:ext>
                </a:extLst>
              </a:tr>
              <a:tr h="277457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altLang="zh-CN" sz="1200" b="1" kern="1200" dirty="0" smtClean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Image Resolution</a:t>
                      </a:r>
                      <a:endParaRPr lang="en-US" sz="12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69305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240 × 240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240 × 240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accent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240 × 320</a:t>
                      </a:r>
                      <a:endParaRPr lang="en-US" sz="1200" b="1" kern="1200" noProof="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0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accent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240 × 320</a:t>
                      </a:r>
                      <a:endParaRPr lang="en-US" sz="1200" b="1" kern="1200" noProof="0" dirty="0" smtClean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extLst>
                  <a:ext uri="{0D108BD9-81ED-4DB2-BD59-A6C34878D82A}">
                    <a16:rowId xmlns:a16="http://schemas.microsoft.com/office/drawing/2014/main" val="785959052"/>
                  </a:ext>
                </a:extLst>
              </a:tr>
              <a:tr h="27722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Wi-Fi</a:t>
                      </a:r>
                      <a:endParaRPr lang="en-US" sz="1200" b="0" dirty="0">
                        <a:solidFill>
                          <a:srgbClr val="62626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9305" marR="69305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×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×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×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0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dirty="0">
                          <a:solidFill>
                            <a:schemeClr val="accent6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✓</a:t>
                      </a:r>
                    </a:p>
                  </a:txBody>
                  <a:tcPr marL="69305" marR="14851" marT="39603" marB="39603" anchor="ctr"/>
                </a:tc>
                <a:extLst>
                  <a:ext uri="{0D108BD9-81ED-4DB2-BD59-A6C34878D82A}">
                    <a16:rowId xmlns:a16="http://schemas.microsoft.com/office/drawing/2014/main" val="786878940"/>
                  </a:ext>
                </a:extLst>
              </a:tr>
              <a:tr h="27722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Display</a:t>
                      </a:r>
                      <a:endParaRPr lang="en-US" sz="1200" b="0" dirty="0">
                        <a:solidFill>
                          <a:srgbClr val="62626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9305" marR="69305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2.4’’ LCD Screen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2.4’’ 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LCD Screen</a:t>
                      </a: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2.4’’ LCD Screen</a:t>
                      </a:r>
                    </a:p>
                  </a:txBody>
                  <a:tcPr marL="69305" marR="0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dirty="0">
                          <a:solidFill>
                            <a:schemeClr val="accent6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3.2’’ LCD Screen</a:t>
                      </a:r>
                    </a:p>
                  </a:txBody>
                  <a:tcPr marL="69305" marR="14851" marT="39603" marB="39603" anchor="ctr"/>
                </a:tc>
                <a:extLst>
                  <a:ext uri="{0D108BD9-81ED-4DB2-BD59-A6C34878D82A}">
                    <a16:rowId xmlns:a16="http://schemas.microsoft.com/office/drawing/2014/main" val="599495984"/>
                  </a:ext>
                </a:extLst>
              </a:tr>
              <a:tr h="27722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High Temperature Alarm</a:t>
                      </a:r>
                      <a:endParaRPr lang="en-US" sz="1200" b="0" dirty="0">
                        <a:solidFill>
                          <a:srgbClr val="62626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9305" marR="69305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×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×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×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9305" marR="0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dirty="0">
                          <a:solidFill>
                            <a:schemeClr val="accent6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Audio alarm &amp; Warning light</a:t>
                      </a:r>
                    </a:p>
                  </a:txBody>
                  <a:tcPr marL="69305" marR="14851" marT="39603" marB="39603" anchor="ctr"/>
                </a:tc>
                <a:extLst>
                  <a:ext uri="{0D108BD9-81ED-4DB2-BD59-A6C34878D82A}">
                    <a16:rowId xmlns:a16="http://schemas.microsoft.com/office/drawing/2014/main" val="3419127630"/>
                  </a:ext>
                </a:extLst>
              </a:tr>
              <a:tr h="27722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Image </a:t>
                      </a: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US" sz="1200" b="0" dirty="0">
                        <a:solidFill>
                          <a:srgbClr val="62626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9305" marR="69305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25Hz</a:t>
                      </a: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25Hz</a:t>
                      </a: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25Hz</a:t>
                      </a:r>
                    </a:p>
                  </a:txBody>
                  <a:tcPr marL="69305" marR="0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25Hz</a:t>
                      </a:r>
                    </a:p>
                  </a:txBody>
                  <a:tcPr marL="69305" marR="14851" marT="39603" marB="39603" anchor="ctr"/>
                </a:tc>
                <a:extLst>
                  <a:ext uri="{0D108BD9-81ED-4DB2-BD59-A6C34878D82A}">
                    <a16:rowId xmlns:a16="http://schemas.microsoft.com/office/drawing/2014/main" val="2029995956"/>
                  </a:ext>
                </a:extLst>
              </a:tr>
              <a:tr h="27722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Thermal Sensitivity:</a:t>
                      </a:r>
                      <a:endParaRPr lang="en-US" sz="1200" b="0" dirty="0">
                        <a:solidFill>
                          <a:srgbClr val="62626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9305" marR="69305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&lt;0.04°C / NETD&lt; 40mK</a:t>
                      </a: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&lt;0.04°C / NETD&lt; 40mK</a:t>
                      </a: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&lt;0.04°C / NETD&lt; 40mK</a:t>
                      </a:r>
                    </a:p>
                  </a:txBody>
                  <a:tcPr marL="69305" marR="0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&lt;0.04°C / NETD&lt; 40mK</a:t>
                      </a:r>
                    </a:p>
                  </a:txBody>
                  <a:tcPr marL="69305" marR="14851" marT="39603" marB="39603" anchor="ctr"/>
                </a:tc>
                <a:extLst>
                  <a:ext uri="{0D108BD9-81ED-4DB2-BD59-A6C34878D82A}">
                    <a16:rowId xmlns:a16="http://schemas.microsoft.com/office/drawing/2014/main" val="886300886"/>
                  </a:ext>
                </a:extLst>
              </a:tr>
              <a:tr h="277223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200" b="1" kern="1200" dirty="0" smtClean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Laser Pointer</a:t>
                      </a:r>
                      <a:endParaRPr lang="en-US" sz="12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69305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noProof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✓</a:t>
                      </a:r>
                      <a:endParaRPr lang="en-US" sz="1200" b="0" kern="1200" noProof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noProof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✓</a:t>
                      </a:r>
                      <a:endParaRPr lang="en-US" sz="1200" b="0" kern="1200" noProof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noProof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✓</a:t>
                      </a:r>
                      <a:endParaRPr lang="en-US" sz="1200" b="0" kern="1200" noProof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0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×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extLst>
                  <a:ext uri="{0D108BD9-81ED-4DB2-BD59-A6C34878D82A}">
                    <a16:rowId xmlns:a16="http://schemas.microsoft.com/office/drawing/2014/main" val="2534449084"/>
                  </a:ext>
                </a:extLst>
              </a:tr>
              <a:tr h="277223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altLang="zh-CN" sz="1200" b="1" kern="1200" dirty="0" smtClean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LED Flashlight</a:t>
                      </a:r>
                      <a:endParaRPr lang="en-US" sz="12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69305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×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×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9305" marR="14851" marT="39603" marB="3960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×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9305" marR="0" marT="39603" marB="3960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accent6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✓</a:t>
                      </a:r>
                    </a:p>
                  </a:txBody>
                  <a:tcPr marL="69305" marR="14851" marT="39603" marB="39603" anchor="ctr"/>
                </a:tc>
                <a:extLst>
                  <a:ext uri="{0D108BD9-81ED-4DB2-BD59-A6C34878D82A}">
                    <a16:rowId xmlns:a16="http://schemas.microsoft.com/office/drawing/2014/main" val="2499888659"/>
                  </a:ext>
                </a:extLst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935" y="682905"/>
            <a:ext cx="991798" cy="152963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b="3778"/>
          <a:stretch/>
        </p:blipFill>
        <p:spPr>
          <a:xfrm>
            <a:off x="7749232" y="811409"/>
            <a:ext cx="959562" cy="1422399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342491" y="969154"/>
            <a:ext cx="1539088" cy="1264654"/>
            <a:chOff x="-14745017" y="-172720"/>
            <a:chExt cx="6083458" cy="499872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45017" y="-172720"/>
              <a:ext cx="4998720" cy="49987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660279" y="-172720"/>
              <a:ext cx="4998720" cy="4998720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3132449" y="979771"/>
            <a:ext cx="1625449" cy="1308304"/>
            <a:chOff x="-10456461" y="2128985"/>
            <a:chExt cx="6443401" cy="518621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456461" y="2128985"/>
              <a:ext cx="5103351" cy="510335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116411" y="2211849"/>
              <a:ext cx="5103351" cy="5103351"/>
            </a:xfrm>
            <a:prstGeom prst="rect">
              <a:avLst/>
            </a:prstGeom>
          </p:spPr>
        </p:pic>
      </p:grpSp>
      <p:sp>
        <p:nvSpPr>
          <p:cNvPr id="15" name="圆角矩形 14"/>
          <p:cNvSpPr/>
          <p:nvPr/>
        </p:nvSpPr>
        <p:spPr>
          <a:xfrm>
            <a:off x="1162653" y="2939970"/>
            <a:ext cx="6036800" cy="1574157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74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230" y="2245938"/>
            <a:ext cx="2286000" cy="304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36" y="2245938"/>
            <a:ext cx="2286000" cy="304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283" y="2245938"/>
            <a:ext cx="2286000" cy="304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176" y="2245938"/>
            <a:ext cx="2286000" cy="3048000"/>
          </a:xfrm>
          <a:prstGeom prst="rect">
            <a:avLst/>
          </a:prstGeom>
        </p:spPr>
      </p:pic>
      <p:sp>
        <p:nvSpPr>
          <p:cNvPr id="6" name="文本框 2"/>
          <p:cNvSpPr txBox="1">
            <a:spLocks noChangeArrowheads="1"/>
          </p:cNvSpPr>
          <p:nvPr/>
        </p:nvSpPr>
        <p:spPr bwMode="auto">
          <a:xfrm>
            <a:off x="477838" y="449263"/>
            <a:ext cx="7665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E1L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7223" y="1242409"/>
            <a:ext cx="3403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FF0000"/>
                </a:solidFill>
              </a:rPr>
              <a:t>4 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Color Palettes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21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587" y="4429098"/>
            <a:ext cx="1288798" cy="1288798"/>
          </a:xfrm>
          <a:prstGeom prst="rect">
            <a:avLst/>
          </a:prstGeom>
        </p:spPr>
      </p:pic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477838" y="449263"/>
            <a:ext cx="51015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Eco &amp; Eco-V – Thermal Mode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672" y="2884322"/>
            <a:ext cx="1288798" cy="128879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799" y="2884322"/>
            <a:ext cx="1288798" cy="128879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630" y="2884322"/>
            <a:ext cx="1288798" cy="12887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756" y="2884322"/>
            <a:ext cx="1288798" cy="128879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714" y="2884322"/>
            <a:ext cx="1288798" cy="128879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546" y="2884322"/>
            <a:ext cx="1288798" cy="12887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588" y="2884322"/>
            <a:ext cx="1288798" cy="12887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545" y="4429098"/>
            <a:ext cx="1288798" cy="128879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671" y="4429096"/>
            <a:ext cx="1288798" cy="128879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799" y="4429097"/>
            <a:ext cx="1288798" cy="128879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629" y="4429097"/>
            <a:ext cx="1288798" cy="128879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755" y="4429098"/>
            <a:ext cx="1288798" cy="128879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713" y="4429098"/>
            <a:ext cx="1288798" cy="128879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798" y="1339547"/>
            <a:ext cx="1288798" cy="1288798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6888" y="3148314"/>
            <a:ext cx="1040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Disabled</a:t>
            </a:r>
          </a:p>
          <a:p>
            <a:r>
              <a:rPr lang="en-US" dirty="0" err="1" smtClean="0"/>
              <a:t>SuperIR</a:t>
            </a:r>
            <a:endParaRPr lang="en-US" dirty="0" smtClean="0"/>
          </a:p>
        </p:txBody>
      </p:sp>
      <p:sp>
        <p:nvSpPr>
          <p:cNvPr id="19" name="文本框 18"/>
          <p:cNvSpPr txBox="1"/>
          <p:nvPr/>
        </p:nvSpPr>
        <p:spPr>
          <a:xfrm>
            <a:off x="16888" y="4750329"/>
            <a:ext cx="1023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Enabled</a:t>
            </a:r>
          </a:p>
          <a:p>
            <a:r>
              <a:rPr lang="en-US" dirty="0" err="1" smtClean="0"/>
              <a:t>SuperIR</a:t>
            </a:r>
            <a:endParaRPr lang="en-US" dirty="0" smtClean="0"/>
          </a:p>
        </p:txBody>
      </p:sp>
      <p:sp>
        <p:nvSpPr>
          <p:cNvPr id="20" name="文本框 19"/>
          <p:cNvSpPr txBox="1"/>
          <p:nvPr/>
        </p:nvSpPr>
        <p:spPr>
          <a:xfrm>
            <a:off x="537223" y="1242409"/>
            <a:ext cx="3403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FF0000"/>
                </a:solidFill>
              </a:rPr>
              <a:t>7 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Color Palettes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01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477838" y="449263"/>
            <a:ext cx="42977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Eco-V – 3</a:t>
            </a:r>
            <a:r>
              <a:rPr kumimoji="0" lang="en-US" altLang="zh-CN" sz="3200" b="1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 Images Modes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08" y="2597617"/>
            <a:ext cx="2420974" cy="242097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588" y="2597617"/>
            <a:ext cx="2420974" cy="24209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748" y="2597617"/>
            <a:ext cx="2420974" cy="242097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30266" y="3650734"/>
            <a:ext cx="1023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Enabled</a:t>
            </a:r>
          </a:p>
          <a:p>
            <a:r>
              <a:rPr lang="en-US" dirty="0" err="1" smtClean="0"/>
              <a:t>SuperIR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0206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477838" y="449263"/>
            <a:ext cx="66804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Eco &amp; Eco-V</a:t>
            </a:r>
            <a:r>
              <a:rPr kumimoji="0" lang="en-US" altLang="zh-CN" sz="3200" b="1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 VS E1L – Disabled </a:t>
            </a:r>
            <a:r>
              <a:rPr kumimoji="0" lang="en-US" altLang="zh-CN" sz="3200" b="1" i="0" u="none" strike="noStrike" kern="1200" cap="none" spc="0" normalizeH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SuperIR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535" y="1262091"/>
            <a:ext cx="2179481" cy="290597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197" y="1262091"/>
            <a:ext cx="2179481" cy="29059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366" y="1262091"/>
            <a:ext cx="2179481" cy="290597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705" y="1262091"/>
            <a:ext cx="2179481" cy="290597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705" y="4396118"/>
            <a:ext cx="2179481" cy="217948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535" y="4396118"/>
            <a:ext cx="2179481" cy="217948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196" y="4396118"/>
            <a:ext cx="2179481" cy="21794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365" y="4396118"/>
            <a:ext cx="2179481" cy="217948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64357" y="2523281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E1L</a:t>
            </a:r>
            <a:endParaRPr lang="en-US" b="1" dirty="0"/>
          </a:p>
        </p:txBody>
      </p:sp>
      <p:sp>
        <p:nvSpPr>
          <p:cNvPr id="17" name="文本框 16"/>
          <p:cNvSpPr txBox="1"/>
          <p:nvPr/>
        </p:nvSpPr>
        <p:spPr>
          <a:xfrm>
            <a:off x="364357" y="5116526"/>
            <a:ext cx="8146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Eco</a:t>
            </a:r>
          </a:p>
          <a:p>
            <a:r>
              <a:rPr lang="en-US" b="1" dirty="0" smtClean="0"/>
              <a:t>&amp;</a:t>
            </a:r>
          </a:p>
          <a:p>
            <a:r>
              <a:rPr lang="en-US" b="1" dirty="0" smtClean="0"/>
              <a:t>Eco-V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20158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477838" y="449263"/>
            <a:ext cx="65778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Eco &amp; Eco-V</a:t>
            </a:r>
            <a:r>
              <a:rPr kumimoji="0" lang="en-US" altLang="zh-CN" sz="3200" b="1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 VS E1L – </a:t>
            </a:r>
            <a:r>
              <a:rPr lang="en-US" altLang="zh-CN" sz="3200" b="1" dirty="0" err="1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En</a:t>
            </a:r>
            <a:r>
              <a:rPr kumimoji="0" lang="en-US" altLang="zh-CN" sz="3200" b="1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abled </a:t>
            </a:r>
            <a:r>
              <a:rPr kumimoji="0" lang="en-US" altLang="zh-CN" sz="3200" b="1" i="0" u="none" strike="noStrike" kern="1200" cap="none" spc="0" normalizeH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SuperIR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535" y="1262091"/>
            <a:ext cx="2179481" cy="290597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197" y="1262091"/>
            <a:ext cx="2179481" cy="29059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366" y="1262091"/>
            <a:ext cx="2179481" cy="290597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705" y="1262091"/>
            <a:ext cx="2179481" cy="290597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64357" y="2523281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E1L</a:t>
            </a:r>
            <a:endParaRPr lang="en-US" b="1" dirty="0"/>
          </a:p>
        </p:txBody>
      </p:sp>
      <p:sp>
        <p:nvSpPr>
          <p:cNvPr id="17" name="文本框 16"/>
          <p:cNvSpPr txBox="1"/>
          <p:nvPr/>
        </p:nvSpPr>
        <p:spPr>
          <a:xfrm>
            <a:off x="364357" y="5116526"/>
            <a:ext cx="8146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Eco</a:t>
            </a:r>
          </a:p>
          <a:p>
            <a:r>
              <a:rPr lang="en-US" b="1" dirty="0" smtClean="0"/>
              <a:t>&amp;</a:t>
            </a:r>
          </a:p>
          <a:p>
            <a:r>
              <a:rPr lang="en-US" b="1" dirty="0" smtClean="0"/>
              <a:t>Eco-V</a:t>
            </a:r>
            <a:endParaRPr lang="en-US" b="1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366" y="4396120"/>
            <a:ext cx="2179481" cy="217948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196" y="4396120"/>
            <a:ext cx="2179481" cy="217948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568" y="4396118"/>
            <a:ext cx="2179481" cy="217948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967" y="4396119"/>
            <a:ext cx="2179481" cy="217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64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982917" y="3247693"/>
            <a:ext cx="59599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90204" pitchFamily="34" charset="0"/>
                <a:sym typeface="微软雅黑" panose="020B0503020204020204" pitchFamily="34" charset="-122"/>
              </a:rPr>
              <a:t>THANK YOU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gradFill>
                <a:gsLst>
                  <a:gs pos="5000">
                    <a:prstClr val="white"/>
                  </a:gs>
                  <a:gs pos="100000">
                    <a:prstClr val="white">
                      <a:lumMod val="75000"/>
                    </a:prstClr>
                  </a:gs>
                </a:gsLst>
                <a:lin ang="5400000" scaled="0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9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82917" y="4476444"/>
            <a:ext cx="4378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90204" pitchFamily="34" charset="0"/>
                <a:sym typeface="微软雅黑" panose="020B0503020204020204" pitchFamily="34" charset="-122"/>
              </a:rPr>
              <a:t>See the World in a New Way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">
                    <a:prstClr val="white"/>
                  </a:gs>
                  <a:gs pos="100000">
                    <a:prstClr val="white">
                      <a:lumMod val="75000"/>
                    </a:prstClr>
                  </a:gs>
                </a:gsLst>
                <a:lin ang="5400000" scaled="0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90204" pitchFamily="34" charset="0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207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E95335"/>
          </a:solidFill>
        </a:ln>
      </a:spPr>
      <a:bodyPr/>
      <a:lstStyle/>
      <a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232</Words>
  <Application>Microsoft Office PowerPoint</Application>
  <PresentationFormat>宽屏</PresentationFormat>
  <Paragraphs>102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4" baseType="lpstr">
      <vt:lpstr>等线</vt:lpstr>
      <vt:lpstr>等线 Light</vt:lpstr>
      <vt:lpstr>微软雅黑</vt:lpstr>
      <vt:lpstr>Arial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Kelley.Peng</dc:creator>
  <cp:lastModifiedBy>Kelley.Peng</cp:lastModifiedBy>
  <cp:revision>9</cp:revision>
  <dcterms:created xsi:type="dcterms:W3CDTF">2023-04-07T11:44:37Z</dcterms:created>
  <dcterms:modified xsi:type="dcterms:W3CDTF">2023-04-10T01:59:09Z</dcterms:modified>
</cp:coreProperties>
</file>