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591" r:id="rId2"/>
    <p:sldId id="572" r:id="rId3"/>
    <p:sldId id="574" r:id="rId4"/>
    <p:sldId id="580" r:id="rId5"/>
    <p:sldId id="287" r:id="rId6"/>
    <p:sldId id="592" r:id="rId7"/>
    <p:sldId id="593" r:id="rId8"/>
    <p:sldId id="594" r:id="rId9"/>
    <p:sldId id="595" r:id="rId10"/>
    <p:sldId id="596" r:id="rId11"/>
    <p:sldId id="617" r:id="rId12"/>
    <p:sldId id="625" r:id="rId13"/>
    <p:sldId id="626" r:id="rId14"/>
    <p:sldId id="621" r:id="rId15"/>
    <p:sldId id="623" r:id="rId16"/>
    <p:sldId id="597" r:id="rId17"/>
    <p:sldId id="598" r:id="rId18"/>
    <p:sldId id="600" r:id="rId19"/>
    <p:sldId id="602" r:id="rId20"/>
    <p:sldId id="627" r:id="rId21"/>
    <p:sldId id="628" r:id="rId22"/>
    <p:sldId id="603" r:id="rId23"/>
    <p:sldId id="630" r:id="rId24"/>
    <p:sldId id="631" r:id="rId25"/>
    <p:sldId id="632" r:id="rId26"/>
    <p:sldId id="633" r:id="rId27"/>
    <p:sldId id="606" r:id="rId28"/>
    <p:sldId id="575" r:id="rId29"/>
    <p:sldId id="607" r:id="rId30"/>
    <p:sldId id="608" r:id="rId31"/>
    <p:sldId id="609" r:id="rId32"/>
    <p:sldId id="610" r:id="rId33"/>
    <p:sldId id="612" r:id="rId34"/>
    <p:sldId id="613" r:id="rId35"/>
    <p:sldId id="614" r:id="rId36"/>
    <p:sldId id="615" r:id="rId37"/>
    <p:sldId id="618" r:id="rId38"/>
    <p:sldId id="619" r:id="rId39"/>
    <p:sldId id="346"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38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372A"/>
    <a:srgbClr val="E5414C"/>
    <a:srgbClr val="030303"/>
    <a:srgbClr val="E5424B"/>
    <a:srgbClr val="A925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091" autoAdjust="0"/>
    <p:restoredTop sz="95320" autoAdjust="0"/>
  </p:normalViewPr>
  <p:slideViewPr>
    <p:cSldViewPr snapToGrid="0">
      <p:cViewPr varScale="1">
        <p:scale>
          <a:sx n="82" d="100"/>
          <a:sy n="82" d="100"/>
        </p:scale>
        <p:origin x="989" y="96"/>
      </p:cViewPr>
      <p:guideLst>
        <p:guide orient="horz" pos="2160"/>
        <p:guide pos="3386"/>
      </p:guideLst>
    </p:cSldViewPr>
  </p:slideViewPr>
  <p:notesTextViewPr>
    <p:cViewPr>
      <p:scale>
        <a:sx n="200" d="100"/>
        <a:sy n="2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7E5170-DC7A-498C-B837-197128EC931E}" type="datetimeFigureOut">
              <a:rPr lang="en-US" smtClean="0"/>
              <a:t>8/29/2024</a:t>
            </a:fld>
            <a:endParaRPr 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8E475A-0309-4CFC-A147-2AE6D44383C2}" type="slidenum">
              <a:rPr lang="en-US" smtClean="0"/>
              <a:t>‹Nº›</a:t>
            </a:fld>
            <a:endParaRPr lang="en-US"/>
          </a:p>
        </p:txBody>
      </p:sp>
    </p:spTree>
    <p:extLst>
      <p:ext uri="{BB962C8B-B14F-4D97-AF65-F5344CB8AC3E}">
        <p14:creationId xmlns:p14="http://schemas.microsoft.com/office/powerpoint/2010/main" val="1697261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418E475A-0309-4CFC-A147-2AE6D44383C2}" type="slidenum">
              <a:rPr lang="en-US" smtClean="0"/>
              <a:t>1</a:t>
            </a:fld>
            <a:endParaRPr lang="en-US"/>
          </a:p>
        </p:txBody>
      </p:sp>
    </p:spTree>
    <p:extLst>
      <p:ext uri="{BB962C8B-B14F-4D97-AF65-F5344CB8AC3E}">
        <p14:creationId xmlns:p14="http://schemas.microsoft.com/office/powerpoint/2010/main" val="3681402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900" b="0" dirty="0">
                <a:latin typeface="微软雅黑" panose="020B0503020204020204" pitchFamily="34" charset="-122"/>
                <a:ea typeface="微软雅黑" panose="020B0503020204020204" pitchFamily="34" charset="-122"/>
              </a:rPr>
              <a:t>物体的振动引起周围媒质质点由近到远的波动，是声波。</a:t>
            </a:r>
            <a:endParaRPr lang="en-US" altLang="zh-CN" sz="900" b="0" dirty="0">
              <a:latin typeface="微软雅黑" panose="020B0503020204020204" pitchFamily="34" charset="-122"/>
              <a:ea typeface="微软雅黑" panose="020B0503020204020204" pitchFamily="34" charset="-122"/>
            </a:endParaRPr>
          </a:p>
          <a:p>
            <a:r>
              <a:rPr lang="zh-CN" altLang="en-US" sz="900" b="0" dirty="0">
                <a:latin typeface="微软雅黑" panose="020B0503020204020204" pitchFamily="34" charset="-122"/>
                <a:ea typeface="微软雅黑" panose="020B0503020204020204" pitchFamily="34" charset="-122"/>
              </a:rPr>
              <a:t>扬声器发声时，引起周围空气的振动而产生声波。</a:t>
            </a:r>
            <a:endParaRPr lang="en-US" altLang="zh-CN" sz="900" b="0" dirty="0">
              <a:latin typeface="微软雅黑" panose="020B0503020204020204" pitchFamily="34" charset="-122"/>
              <a:ea typeface="微软雅黑" panose="020B0503020204020204" pitchFamily="34" charset="-122"/>
            </a:endParaRPr>
          </a:p>
          <a:p>
            <a:r>
              <a:rPr lang="zh-CN" altLang="en-US" sz="900" b="0" dirty="0">
                <a:latin typeface="微软雅黑" panose="020B0503020204020204" pitchFamily="34" charset="-122"/>
                <a:ea typeface="微软雅黑" panose="020B0503020204020204" pitchFamily="34" charset="-122"/>
              </a:rPr>
              <a:t>引起声波的物体是声源；传播声波的物质是媒质。</a:t>
            </a:r>
            <a:endParaRPr lang="en-US" altLang="zh-CN" sz="900" b="0" dirty="0">
              <a:latin typeface="微软雅黑" panose="020B0503020204020204" pitchFamily="34" charset="-122"/>
              <a:ea typeface="微软雅黑" panose="020B0503020204020204" pitchFamily="34" charset="-122"/>
            </a:endParaRPr>
          </a:p>
          <a:p>
            <a:r>
              <a:rPr lang="zh-CN" altLang="en-US" sz="900" b="0" dirty="0">
                <a:latin typeface="微软雅黑" panose="020B0503020204020204" pitchFamily="34" charset="-122"/>
                <a:ea typeface="微软雅黑" panose="020B0503020204020204" pitchFamily="34" charset="-122"/>
              </a:rPr>
              <a:t>声源</a:t>
            </a:r>
            <a:r>
              <a:rPr lang="en-US" altLang="zh-CN" sz="900" b="0" dirty="0">
                <a:latin typeface="微软雅黑" panose="020B0503020204020204" pitchFamily="34" charset="-122"/>
                <a:ea typeface="微软雅黑" panose="020B0503020204020204" pitchFamily="34" charset="-122"/>
              </a:rPr>
              <a:t>——</a:t>
            </a:r>
            <a:r>
              <a:rPr lang="zh-CN" altLang="en-US" sz="900" b="0" dirty="0">
                <a:latin typeface="微软雅黑" panose="020B0503020204020204" pitchFamily="34" charset="-122"/>
                <a:ea typeface="微软雅黑" panose="020B0503020204020204" pitchFamily="34" charset="-122"/>
              </a:rPr>
              <a:t>扬声器；媒质</a:t>
            </a:r>
            <a:r>
              <a:rPr lang="en-US" altLang="zh-CN" sz="900" b="0" dirty="0">
                <a:latin typeface="微软雅黑" panose="020B0503020204020204" pitchFamily="34" charset="-122"/>
                <a:ea typeface="微软雅黑" panose="020B0503020204020204" pitchFamily="34" charset="-122"/>
              </a:rPr>
              <a:t>——</a:t>
            </a:r>
            <a:r>
              <a:rPr lang="zh-CN" altLang="en-US" sz="900" b="0" dirty="0">
                <a:latin typeface="微软雅黑" panose="020B0503020204020204" pitchFamily="34" charset="-122"/>
                <a:ea typeface="微软雅黑" panose="020B0503020204020204" pitchFamily="34" charset="-122"/>
              </a:rPr>
              <a:t>空气。</a:t>
            </a:r>
            <a:endParaRPr lang="en-US" altLang="zh-CN" sz="900" b="0" dirty="0">
              <a:latin typeface="微软雅黑" panose="020B0503020204020204" pitchFamily="34" charset="-122"/>
              <a:ea typeface="微软雅黑" panose="020B0503020204020204" pitchFamily="34" charset="-122"/>
            </a:endParaRPr>
          </a:p>
          <a:p>
            <a:r>
              <a:rPr lang="zh-CN" altLang="en-US" sz="900" b="0" dirty="0">
                <a:latin typeface="微软雅黑" panose="020B0503020204020204" pitchFamily="34" charset="-122"/>
                <a:ea typeface="微软雅黑" panose="020B0503020204020204" pitchFamily="34" charset="-122"/>
              </a:rPr>
              <a:t>下图是声波的频段：次声波</a:t>
            </a:r>
            <a:r>
              <a:rPr lang="en-US" altLang="zh-CN" sz="900" b="0" dirty="0">
                <a:latin typeface="微软雅黑" panose="020B0503020204020204" pitchFamily="34" charset="-122"/>
                <a:ea typeface="微软雅黑" panose="020B0503020204020204" pitchFamily="34" charset="-122"/>
              </a:rPr>
              <a:t>-</a:t>
            </a:r>
            <a:r>
              <a:rPr lang="zh-CN" altLang="en-US" sz="900" b="0" dirty="0">
                <a:latin typeface="微软雅黑" panose="020B0503020204020204" pitchFamily="34" charset="-122"/>
                <a:ea typeface="微软雅黑" panose="020B0503020204020204" pitchFamily="34" charset="-122"/>
              </a:rPr>
              <a:t>声波</a:t>
            </a:r>
            <a:r>
              <a:rPr lang="en-US" altLang="zh-CN" sz="900" b="0" dirty="0">
                <a:latin typeface="微软雅黑" panose="020B0503020204020204" pitchFamily="34" charset="-122"/>
                <a:ea typeface="微软雅黑" panose="020B0503020204020204" pitchFamily="34" charset="-122"/>
              </a:rPr>
              <a:t>-</a:t>
            </a:r>
            <a:r>
              <a:rPr lang="zh-CN" altLang="en-US" sz="900" b="0" dirty="0">
                <a:latin typeface="微软雅黑" panose="020B0503020204020204" pitchFamily="34" charset="-122"/>
                <a:ea typeface="微软雅黑" panose="020B0503020204020204" pitchFamily="34" charset="-122"/>
              </a:rPr>
              <a:t>超声波频率</a:t>
            </a:r>
            <a:endParaRPr lang="en-US" altLang="zh-CN" sz="900" b="0" dirty="0">
              <a:latin typeface="微软雅黑" panose="020B0503020204020204" pitchFamily="34" charset="-122"/>
              <a:ea typeface="微软雅黑" panose="020B0503020204020204" pitchFamily="34" charset="-122"/>
            </a:endParaRPr>
          </a:p>
          <a:p>
            <a:r>
              <a:rPr lang="zh-CN" altLang="en-US" sz="900" b="0" dirty="0">
                <a:latin typeface="微软雅黑" panose="020B0503020204020204" pitchFamily="34" charset="-122"/>
                <a:ea typeface="微软雅黑" panose="020B0503020204020204" pitchFamily="34" charset="-122"/>
              </a:rPr>
              <a:t>右图是人耳能听到的频率范围，理论上是</a:t>
            </a:r>
            <a:r>
              <a:rPr lang="en-US" altLang="zh-CN" sz="900" b="0" dirty="0">
                <a:latin typeface="微软雅黑" panose="020B0503020204020204" pitchFamily="34" charset="-122"/>
                <a:ea typeface="微软雅黑" panose="020B0503020204020204" pitchFamily="34" charset="-122"/>
              </a:rPr>
              <a:t>20-20000Hz</a:t>
            </a:r>
            <a:r>
              <a:rPr lang="zh-CN" altLang="en-US" sz="900" b="0" dirty="0">
                <a:latin typeface="微软雅黑" panose="020B0503020204020204" pitchFamily="34" charset="-122"/>
                <a:ea typeface="微软雅黑" panose="020B0503020204020204" pitchFamily="34" charset="-122"/>
              </a:rPr>
              <a:t>。</a:t>
            </a:r>
            <a:endParaRPr lang="en-US" altLang="zh-CN" sz="900" b="0" dirty="0">
              <a:latin typeface="微软雅黑" panose="020B0503020204020204" pitchFamily="34" charset="-122"/>
              <a:ea typeface="微软雅黑" panose="020B0503020204020204" pitchFamily="34" charset="-122"/>
            </a:endParaRPr>
          </a:p>
          <a:p>
            <a:r>
              <a:rPr lang="en-US" altLang="zh-CN" sz="900" b="0" dirty="0">
                <a:latin typeface="微软雅黑" panose="020B0503020204020204" pitchFamily="34" charset="-122"/>
                <a:ea typeface="微软雅黑" panose="020B0503020204020204" pitchFamily="34" charset="-122"/>
              </a:rPr>
              <a:t>【</a:t>
            </a:r>
            <a:r>
              <a:rPr lang="zh-CN" altLang="en-US" sz="900" b="0" dirty="0">
                <a:latin typeface="微软雅黑" panose="020B0503020204020204" pitchFamily="34" charset="-122"/>
                <a:ea typeface="微软雅黑" panose="020B0503020204020204" pitchFamily="34" charset="-122"/>
              </a:rPr>
              <a:t>声像仪用于检测人耳无法听见的声音，从而对设备进行预防性维护和故障的排查。及时发现问题，降低成本，规避危险。</a:t>
            </a:r>
          </a:p>
        </p:txBody>
      </p:sp>
      <p:sp>
        <p:nvSpPr>
          <p:cNvPr id="4" name="灯片编号占位符 3"/>
          <p:cNvSpPr>
            <a:spLocks noGrp="1"/>
          </p:cNvSpPr>
          <p:nvPr>
            <p:ph type="sldNum" sz="quarter" idx="10"/>
          </p:nvPr>
        </p:nvSpPr>
        <p:spPr/>
        <p:txBody>
          <a:bodyPr/>
          <a:lstStyle/>
          <a:p>
            <a:fld id="{E7298779-1209-4A1C-BCAA-4882E8A0C27F}" type="slidenum">
              <a:rPr lang="zh-CN" altLang="en-US" smtClean="0"/>
              <a:t>2</a:t>
            </a:fld>
            <a:endParaRPr lang="zh-CN" altLang="en-US"/>
          </a:p>
        </p:txBody>
      </p:sp>
    </p:spTree>
    <p:extLst>
      <p:ext uri="{BB962C8B-B14F-4D97-AF65-F5344CB8AC3E}">
        <p14:creationId xmlns:p14="http://schemas.microsoft.com/office/powerpoint/2010/main" val="4086955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声压在不同环境中的数值体现，和信噪比可以共同理解。</a:t>
            </a:r>
            <a:r>
              <a:rPr lang="en-US" altLang="zh-CN" dirty="0"/>
              <a:t>80dB</a:t>
            </a:r>
            <a:r>
              <a:rPr lang="zh-CN" altLang="en-US" dirty="0"/>
              <a:t>时，其对应值就是大声说话的声音。</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信噪比</a:t>
            </a:r>
            <a:r>
              <a:rPr lang="en-US" altLang="zh-CN" b="1" dirty="0">
                <a:latin typeface="微软雅黑" panose="020B0503020204020204" pitchFamily="34" charset="-122"/>
                <a:ea typeface="微软雅黑" panose="020B0503020204020204" pitchFamily="34" charset="-122"/>
              </a:rPr>
              <a:t>Signal-to-noise ratio/</a:t>
            </a:r>
            <a:r>
              <a:rPr lang="en-US" altLang="zh-CN" b="0" dirty="0" err="1">
                <a:latin typeface="微软雅黑" panose="020B0503020204020204" pitchFamily="34" charset="-122"/>
                <a:ea typeface="微软雅黑" panose="020B0503020204020204" pitchFamily="34" charset="-122"/>
              </a:rPr>
              <a:t>rexio</a:t>
            </a:r>
            <a:r>
              <a:rPr lang="en-US" altLang="zh-CN" b="1" dirty="0">
                <a:latin typeface="微软雅黑" panose="020B0503020204020204" pitchFamily="34" charset="-122"/>
                <a:ea typeface="微软雅黑" panose="020B0503020204020204" pitchFamily="34" charset="-122"/>
              </a:rPr>
              <a:t> </a:t>
            </a:r>
            <a:r>
              <a:rPr lang="zh-CN" altLang="en-US" dirty="0"/>
              <a:t>：电子设备或电子系统中的信号与噪声的比率，信噪比的测量单位是</a:t>
            </a:r>
            <a:r>
              <a:rPr lang="en-US" altLang="zh-CN" dirty="0"/>
              <a:t>dB</a:t>
            </a:r>
            <a:r>
              <a:rPr lang="zh-CN" altLang="en-US" dirty="0"/>
              <a:t>。该值越大表明链路中的噪声相对于有效信号来说越小。</a:t>
            </a:r>
          </a:p>
          <a:p>
            <a:endParaRPr lang="zh-CN" altLang="en-US" dirty="0"/>
          </a:p>
        </p:txBody>
      </p:sp>
      <p:sp>
        <p:nvSpPr>
          <p:cNvPr id="4" name="灯片编号占位符 3"/>
          <p:cNvSpPr>
            <a:spLocks noGrp="1"/>
          </p:cNvSpPr>
          <p:nvPr>
            <p:ph type="sldNum" sz="quarter" idx="10"/>
          </p:nvPr>
        </p:nvSpPr>
        <p:spPr/>
        <p:txBody>
          <a:bodyPr/>
          <a:lstStyle/>
          <a:p>
            <a:fld id="{E7298779-1209-4A1C-BCAA-4882E8A0C27F}" type="slidenum">
              <a:rPr lang="zh-CN" altLang="en-US" smtClean="0"/>
              <a:t>3</a:t>
            </a:fld>
            <a:endParaRPr lang="zh-CN" altLang="en-US"/>
          </a:p>
        </p:txBody>
      </p:sp>
    </p:spTree>
    <p:extLst>
      <p:ext uri="{BB962C8B-B14F-4D97-AF65-F5344CB8AC3E}">
        <p14:creationId xmlns:p14="http://schemas.microsoft.com/office/powerpoint/2010/main" val="4104280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我们把声音理解为带宽，单位是</a:t>
            </a:r>
            <a:r>
              <a:rPr lang="en-US" altLang="zh-CN" dirty="0"/>
              <a:t>Hz</a:t>
            </a:r>
            <a:endParaRPr lang="zh-CN" altLang="en-US" dirty="0"/>
          </a:p>
        </p:txBody>
      </p:sp>
      <p:sp>
        <p:nvSpPr>
          <p:cNvPr id="4" name="灯片编号占位符 3"/>
          <p:cNvSpPr>
            <a:spLocks noGrp="1"/>
          </p:cNvSpPr>
          <p:nvPr>
            <p:ph type="sldNum" sz="quarter" idx="10"/>
          </p:nvPr>
        </p:nvSpPr>
        <p:spPr/>
        <p:txBody>
          <a:bodyPr/>
          <a:lstStyle/>
          <a:p>
            <a:fld id="{E7298779-1209-4A1C-BCAA-4882E8A0C27F}" type="slidenum">
              <a:rPr lang="zh-CN" altLang="en-US" smtClean="0"/>
              <a:t>4</a:t>
            </a:fld>
            <a:endParaRPr lang="zh-CN" altLang="en-US"/>
          </a:p>
        </p:txBody>
      </p:sp>
    </p:spTree>
    <p:extLst>
      <p:ext uri="{BB962C8B-B14F-4D97-AF65-F5344CB8AC3E}">
        <p14:creationId xmlns:p14="http://schemas.microsoft.com/office/powerpoint/2010/main" val="2251071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837654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2692402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用传统的检测工具及时可以找到泄露，但是无法快速的进行分析。同时使用传统的检测工具比如</a:t>
            </a:r>
            <a:r>
              <a:rPr lang="en-US" altLang="zh-CN" sz="1200" dirty="0">
                <a:solidFill>
                  <a:srgbClr val="333333"/>
                </a:solidFill>
                <a:latin typeface="Calibri" panose="020F0502020204030204" pitchFamily="34" charset="0"/>
                <a:cs typeface="Calibri" panose="020F0502020204030204" pitchFamily="34" charset="0"/>
              </a:rPr>
              <a:t>Ultrasonic Testing Device</a:t>
            </a:r>
            <a:r>
              <a:rPr lang="zh-CN" altLang="en-US" sz="1200" dirty="0">
                <a:solidFill>
                  <a:srgbClr val="333333"/>
                </a:solidFill>
                <a:latin typeface="Calibri" panose="020F0502020204030204" pitchFamily="34" charset="0"/>
                <a:cs typeface="Calibri" panose="020F0502020204030204" pitchFamily="34" charset="0"/>
              </a:rPr>
              <a:t>，</a:t>
            </a:r>
            <a:r>
              <a:rPr lang="en-US" altLang="zh-CN" sz="1200" dirty="0">
                <a:solidFill>
                  <a:srgbClr val="333333"/>
                </a:solidFill>
                <a:latin typeface="Calibri" panose="020F0502020204030204" pitchFamily="34" charset="0"/>
                <a:cs typeface="Calibri" panose="020F0502020204030204" pitchFamily="34" charset="0"/>
              </a:rPr>
              <a:t>Leak detector device</a:t>
            </a:r>
            <a:r>
              <a:rPr lang="zh-CN" altLang="en-US" sz="1200" dirty="0">
                <a:solidFill>
                  <a:srgbClr val="333333"/>
                </a:solidFill>
                <a:latin typeface="Calibri" panose="020F0502020204030204" pitchFamily="34" charset="0"/>
                <a:cs typeface="Calibri" panose="020F0502020204030204" pitchFamily="34" charset="0"/>
              </a:rPr>
              <a:t>及时可以找到泄露，但是会花费更多的时间。同时传统的检测工具并不能快速进行分析。</a:t>
            </a:r>
            <a:endParaRPr lang="zh-CN" altLang="en-US" sz="120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solidFill>
                <a:srgbClr val="333333"/>
              </a:solidFill>
              <a:latin typeface="Calibri" panose="020F0502020204030204" pitchFamily="34" charset="0"/>
              <a:cs typeface="Calibri" panose="020F0502020204030204" pitchFamily="34" charset="0"/>
            </a:endParaRPr>
          </a:p>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267998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用传统的检测工具及时可以找到泄露，但是无法快速的进行分析。同时使用传统的检测工具比如</a:t>
            </a:r>
            <a:r>
              <a:rPr lang="en-US" altLang="zh-CN" sz="1200" dirty="0">
                <a:solidFill>
                  <a:srgbClr val="333333"/>
                </a:solidFill>
                <a:latin typeface="Calibri" panose="020F0502020204030204" pitchFamily="34" charset="0"/>
                <a:cs typeface="Calibri" panose="020F0502020204030204" pitchFamily="34" charset="0"/>
              </a:rPr>
              <a:t>Ultrasonic Testing Device</a:t>
            </a:r>
            <a:r>
              <a:rPr lang="zh-CN" altLang="en-US" sz="1200" dirty="0">
                <a:solidFill>
                  <a:srgbClr val="333333"/>
                </a:solidFill>
                <a:latin typeface="Calibri" panose="020F0502020204030204" pitchFamily="34" charset="0"/>
                <a:cs typeface="Calibri" panose="020F0502020204030204" pitchFamily="34" charset="0"/>
              </a:rPr>
              <a:t>，</a:t>
            </a:r>
            <a:r>
              <a:rPr lang="en-US" altLang="zh-CN" sz="1200" dirty="0">
                <a:solidFill>
                  <a:srgbClr val="333333"/>
                </a:solidFill>
                <a:latin typeface="Calibri" panose="020F0502020204030204" pitchFamily="34" charset="0"/>
                <a:cs typeface="Calibri" panose="020F0502020204030204" pitchFamily="34" charset="0"/>
              </a:rPr>
              <a:t>Leak detector device</a:t>
            </a:r>
            <a:r>
              <a:rPr lang="zh-CN" altLang="en-US" sz="1200" dirty="0">
                <a:solidFill>
                  <a:srgbClr val="333333"/>
                </a:solidFill>
                <a:latin typeface="Calibri" panose="020F0502020204030204" pitchFamily="34" charset="0"/>
                <a:cs typeface="Calibri" panose="020F0502020204030204" pitchFamily="34" charset="0"/>
              </a:rPr>
              <a:t>及时可以找到泄露，但是会花费更多的时间。同时传统的检测工具并不能快速进行分析。</a:t>
            </a:r>
            <a:endParaRPr lang="zh-CN" altLang="en-US" sz="120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solidFill>
                <a:srgbClr val="333333"/>
              </a:solidFill>
              <a:latin typeface="Calibri" panose="020F0502020204030204" pitchFamily="34" charset="0"/>
              <a:cs typeface="Calibri" panose="020F0502020204030204" pitchFamily="34" charset="0"/>
            </a:endParaRPr>
          </a:p>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2618229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solidFill>
                <a:srgbClr val="333333"/>
              </a:solidFill>
              <a:latin typeface="Calibri" panose="020F0502020204030204" pitchFamily="34" charset="0"/>
              <a:cs typeface="Calibri" panose="020F0502020204030204" pitchFamily="34" charset="0"/>
            </a:endParaRPr>
          </a:p>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41164913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8572138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solidFill>
                <a:srgbClr val="333333"/>
              </a:solidFill>
              <a:latin typeface="Calibri" panose="020F0502020204030204" pitchFamily="34" charset="0"/>
              <a:cs typeface="Calibri" panose="020F0502020204030204" pitchFamily="34" charset="0"/>
            </a:endParaRPr>
          </a:p>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26550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solidFill>
                <a:srgbClr val="333333"/>
              </a:solidFill>
              <a:latin typeface="Calibri" panose="020F0502020204030204" pitchFamily="34" charset="0"/>
              <a:cs typeface="Calibri" panose="020F0502020204030204" pitchFamily="34" charset="0"/>
            </a:endParaRPr>
          </a:p>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513898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4243599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6580749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418E475A-0309-4CFC-A147-2AE6D44383C2}" type="slidenum">
              <a:rPr lang="en-US" smtClean="0"/>
              <a:t>16</a:t>
            </a:fld>
            <a:endParaRPr lang="en-US"/>
          </a:p>
        </p:txBody>
      </p:sp>
    </p:spTree>
    <p:extLst>
      <p:ext uri="{BB962C8B-B14F-4D97-AF65-F5344CB8AC3E}">
        <p14:creationId xmlns:p14="http://schemas.microsoft.com/office/powerpoint/2010/main" val="39026344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418E475A-0309-4CFC-A147-2AE6D44383C2}" type="slidenum">
              <a:rPr lang="en-US" smtClean="0"/>
              <a:t>17</a:t>
            </a:fld>
            <a:endParaRPr lang="en-US"/>
          </a:p>
        </p:txBody>
      </p:sp>
    </p:spTree>
    <p:extLst>
      <p:ext uri="{BB962C8B-B14F-4D97-AF65-F5344CB8AC3E}">
        <p14:creationId xmlns:p14="http://schemas.microsoft.com/office/powerpoint/2010/main" val="2587942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539521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5651562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20716616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8917602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42736690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8603097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161889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8378626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3635834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5437578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418E475A-0309-4CFC-A147-2AE6D44383C2}" type="slidenum">
              <a:rPr lang="en-US" smtClean="0"/>
              <a:t>28</a:t>
            </a:fld>
            <a:endParaRPr lang="en-US"/>
          </a:p>
        </p:txBody>
      </p:sp>
    </p:spTree>
    <p:extLst>
      <p:ext uri="{BB962C8B-B14F-4D97-AF65-F5344CB8AC3E}">
        <p14:creationId xmlns:p14="http://schemas.microsoft.com/office/powerpoint/2010/main" val="37634246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72437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lnSpc>
                <a:spcPct val="150000"/>
              </a:lnSpc>
              <a:buFont typeface="Arial" panose="020B0604020202020204" pitchFamily="34" charset="0"/>
              <a:buNone/>
            </a:pPr>
            <a:endParaRPr lang="en-US" altLang="zh-CN" sz="12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4" name="灯片编号占位符 3"/>
          <p:cNvSpPr>
            <a:spLocks noGrp="1"/>
          </p:cNvSpPr>
          <p:nvPr>
            <p:ph type="sldNum" sz="quarter" idx="10"/>
          </p:nvPr>
        </p:nvSpPr>
        <p:spPr/>
        <p:txBody>
          <a:bodyPr/>
          <a:lstStyle/>
          <a:p>
            <a:fld id="{418E475A-0309-4CFC-A147-2AE6D44383C2}" type="slidenum">
              <a:rPr lang="en-US" smtClean="0"/>
              <a:t>30</a:t>
            </a:fld>
            <a:endParaRPr lang="en-US"/>
          </a:p>
        </p:txBody>
      </p:sp>
    </p:spTree>
    <p:extLst>
      <p:ext uri="{BB962C8B-B14F-4D97-AF65-F5344CB8AC3E}">
        <p14:creationId xmlns:p14="http://schemas.microsoft.com/office/powerpoint/2010/main" val="24153704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3957597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E475A-0309-4CFC-A147-2AE6D44383C2}" type="slidenum">
              <a:rPr lang="en-US" smtClean="0"/>
              <a:t>32</a:t>
            </a:fld>
            <a:endParaRPr lang="en-US"/>
          </a:p>
        </p:txBody>
      </p:sp>
    </p:spTree>
    <p:extLst>
      <p:ext uri="{BB962C8B-B14F-4D97-AF65-F5344CB8AC3E}">
        <p14:creationId xmlns:p14="http://schemas.microsoft.com/office/powerpoint/2010/main" val="7256528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9603895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60659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lang="en-US" altLang="zh-CN" sz="12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22615787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baseline="0"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4856987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baseline="0"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E475A-0309-4CFC-A147-2AE6D44383C2}"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027591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418E475A-0309-4CFC-A147-2AE6D44383C2}" type="slidenum">
              <a:rPr lang="en-US" smtClean="0"/>
              <a:t>39</a:t>
            </a:fld>
            <a:endParaRPr lang="en-US"/>
          </a:p>
        </p:txBody>
      </p:sp>
    </p:spTree>
    <p:extLst>
      <p:ext uri="{BB962C8B-B14F-4D97-AF65-F5344CB8AC3E}">
        <p14:creationId xmlns:p14="http://schemas.microsoft.com/office/powerpoint/2010/main" val="38061112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815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分类页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矩形 3"/>
          <p:cNvSpPr/>
          <p:nvPr userDrawn="1"/>
        </p:nvSpPr>
        <p:spPr>
          <a:xfrm rot="2700000">
            <a:off x="4514824" y="-2354623"/>
            <a:ext cx="4186996" cy="4186996"/>
          </a:xfrm>
          <a:prstGeom prst="rect">
            <a:avLst/>
          </a:prstGeom>
          <a:gradFill>
            <a:gsLst>
              <a:gs pos="5000">
                <a:srgbClr val="EA592D"/>
              </a:gs>
              <a:gs pos="100000">
                <a:srgbClr val="DF2771"/>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88500" y="173038"/>
            <a:ext cx="2297086" cy="637063"/>
          </a:xfrm>
          <a:prstGeom prst="rect">
            <a:avLst/>
          </a:prstGeom>
        </p:spPr>
      </p:pic>
    </p:spTree>
    <p:extLst>
      <p:ext uri="{BB962C8B-B14F-4D97-AF65-F5344CB8AC3E}">
        <p14:creationId xmlns:p14="http://schemas.microsoft.com/office/powerpoint/2010/main" val="1937331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分类页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rot="2700000">
            <a:off x="4514824" y="-2354623"/>
            <a:ext cx="4186996" cy="4186996"/>
          </a:xfrm>
          <a:prstGeom prst="rect">
            <a:avLst/>
          </a:prstGeom>
          <a:solidFill>
            <a:srgbClr val="D6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88500" y="173038"/>
            <a:ext cx="2297086" cy="637063"/>
          </a:xfrm>
          <a:prstGeom prst="rect">
            <a:avLst/>
          </a:prstGeom>
        </p:spPr>
      </p:pic>
    </p:spTree>
    <p:extLst>
      <p:ext uri="{BB962C8B-B14F-4D97-AF65-F5344CB8AC3E}">
        <p14:creationId xmlns:p14="http://schemas.microsoft.com/office/powerpoint/2010/main" val="1372584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标题形式">
    <p:bg>
      <p:bgPr>
        <a:solidFill>
          <a:schemeClr val="bg1"/>
        </a:solidFill>
        <a:effectLst/>
      </p:bgPr>
    </p:bg>
    <p:spTree>
      <p:nvGrpSpPr>
        <p:cNvPr id="1" name=""/>
        <p:cNvGrpSpPr/>
        <p:nvPr/>
      </p:nvGrpSpPr>
      <p:grpSpPr>
        <a:xfrm>
          <a:off x="0" y="0"/>
          <a:ext cx="0" cy="0"/>
          <a:chOff x="0" y="0"/>
          <a:chExt cx="0" cy="0"/>
        </a:xfrm>
      </p:grpSpPr>
      <p:sp>
        <p:nvSpPr>
          <p:cNvPr id="3" name="矩形 2"/>
          <p:cNvSpPr/>
          <p:nvPr userDrawn="1"/>
        </p:nvSpPr>
        <p:spPr>
          <a:xfrm rot="18900000">
            <a:off x="617989" y="-568605"/>
            <a:ext cx="669851" cy="669851"/>
          </a:xfrm>
          <a:prstGeom prst="rect">
            <a:avLst/>
          </a:prstGeom>
          <a:noFill/>
          <a:ln w="127000">
            <a:gradFill>
              <a:gsLst>
                <a:gs pos="0">
                  <a:srgbClr val="EA592D"/>
                </a:gs>
                <a:gs pos="18000">
                  <a:srgbClr val="E64548"/>
                </a:gs>
                <a:gs pos="100000">
                  <a:srgbClr val="DF277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88500" y="173038"/>
            <a:ext cx="2297086" cy="637063"/>
          </a:xfrm>
          <a:prstGeom prst="rect">
            <a:avLst/>
          </a:prstGeom>
        </p:spPr>
      </p:pic>
    </p:spTree>
    <p:extLst>
      <p:ext uri="{BB962C8B-B14F-4D97-AF65-F5344CB8AC3E}">
        <p14:creationId xmlns:p14="http://schemas.microsoft.com/office/powerpoint/2010/main" val="3622549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结尾页">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0919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5CAF91DD-E41A-4C18-9313-3669A4F7D8D3}" type="datetime1">
              <a:rPr lang="zh-CN" altLang="en-US" smtClean="0"/>
              <a:t>2024/8/29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D5C7F46-ACE9-4011-B225-B4A40E120320}" type="slidenum">
              <a:rPr lang="zh-CN" altLang="en-US" smtClean="0"/>
              <a:t>‹Nº›</a:t>
            </a:fld>
            <a:endParaRPr lang="zh-CN" altLang="en-US"/>
          </a:p>
        </p:txBody>
      </p:sp>
      <p:sp>
        <p:nvSpPr>
          <p:cNvPr id="7" name="标题 1"/>
          <p:cNvSpPr txBox="1">
            <a:spLocks/>
          </p:cNvSpPr>
          <p:nvPr userDrawn="1"/>
        </p:nvSpPr>
        <p:spPr>
          <a:xfrm>
            <a:off x="768665" y="240099"/>
            <a:ext cx="7247133" cy="431526"/>
          </a:xfrm>
          <a:prstGeom prst="rect">
            <a:avLst/>
          </a:prstGeom>
        </p:spPr>
        <p:txBody>
          <a:bodyPr>
            <a:noAutofit/>
          </a:bodyPr>
          <a:lstStyle>
            <a:lvl1pPr algn="ctr" defTabSz="914378" rtl="0" eaLnBrk="1" latinLnBrk="0" hangingPunct="1">
              <a:spcBef>
                <a:spcPct val="0"/>
              </a:spcBef>
              <a:buNone/>
              <a:defRPr sz="4400" kern="1200">
                <a:solidFill>
                  <a:schemeClr val="tx1"/>
                </a:solidFill>
                <a:latin typeface="+mj-lt"/>
                <a:ea typeface="+mj-ea"/>
                <a:cs typeface="+mj-cs"/>
              </a:defRPr>
            </a:lvl1pPr>
          </a:lstStyle>
          <a:p>
            <a:pPr algn="l" defTabSz="685800">
              <a:spcBef>
                <a:spcPts val="0"/>
              </a:spcBef>
              <a:defRPr/>
            </a:pPr>
            <a:endParaRPr lang="en-US" altLang="zh-CN" sz="4000" cap="all" dirty="0">
              <a:solidFill>
                <a:srgbClr val="2B133D"/>
              </a:solidFill>
              <a:latin typeface="Arial" panose="020B0604020202020204" pitchFamily="34" charset="0"/>
              <a:ea typeface="+mn-ea"/>
              <a:cs typeface="Arial" panose="020B0604020202020204" pitchFamily="34" charset="0"/>
              <a:sym typeface="+mn-lt"/>
            </a:endParaRPr>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55862"/>
            <a:ext cx="916574" cy="301372"/>
          </a:xfrm>
          <a:prstGeom prst="rect">
            <a:avLst/>
          </a:prstGeom>
        </p:spPr>
      </p:pic>
    </p:spTree>
    <p:extLst>
      <p:ext uri="{BB962C8B-B14F-4D97-AF65-F5344CB8AC3E}">
        <p14:creationId xmlns:p14="http://schemas.microsoft.com/office/powerpoint/2010/main" val="1719681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标题与照片">
    <p:spTree>
      <p:nvGrpSpPr>
        <p:cNvPr id="1" name=""/>
        <p:cNvGrpSpPr/>
        <p:nvPr/>
      </p:nvGrpSpPr>
      <p:grpSpPr>
        <a:xfrm>
          <a:off x="0" y="0"/>
          <a:ext cx="0" cy="0"/>
          <a:chOff x="0" y="0"/>
          <a:chExt cx="0" cy="0"/>
        </a:xfrm>
      </p:grpSpPr>
      <p:sp>
        <p:nvSpPr>
          <p:cNvPr id="21" name="图像"/>
          <p:cNvSpPr>
            <a:spLocks noGrp="1"/>
          </p:cNvSpPr>
          <p:nvPr>
            <p:ph type="pic" idx="21"/>
          </p:nvPr>
        </p:nvSpPr>
        <p:spPr>
          <a:xfrm>
            <a:off x="-215900" y="-2019300"/>
            <a:ext cx="14732000" cy="9017000"/>
          </a:xfrm>
          <a:prstGeom prst="rect">
            <a:avLst/>
          </a:prstGeom>
        </p:spPr>
        <p:txBody>
          <a:bodyPr lIns="91439" tIns="45719" rIns="91439" bIns="45719">
            <a:noAutofit/>
          </a:bodyPr>
          <a:lstStyle/>
          <a:p>
            <a:endParaRPr/>
          </a:p>
        </p:txBody>
      </p:sp>
      <p:sp>
        <p:nvSpPr>
          <p:cNvPr id="22" name="演示文稿标题"/>
          <p:cNvSpPr txBox="1">
            <a:spLocks noGrp="1"/>
          </p:cNvSpPr>
          <p:nvPr>
            <p:ph type="title" hasCustomPrompt="1"/>
          </p:nvPr>
        </p:nvSpPr>
        <p:spPr>
          <a:xfrm>
            <a:off x="603250" y="3562350"/>
            <a:ext cx="10985500" cy="2324100"/>
          </a:xfrm>
          <a:prstGeom prst="rect">
            <a:avLst/>
          </a:prstGeom>
        </p:spPr>
        <p:txBody>
          <a:bodyPr anchor="b"/>
          <a:lstStyle>
            <a:lvl1pPr>
              <a:defRPr sz="5800" spc="-116"/>
            </a:lvl1pPr>
          </a:lstStyle>
          <a:p>
            <a:r>
              <a:t>演示文稿标题</a:t>
            </a:r>
          </a:p>
        </p:txBody>
      </p:sp>
      <p:sp>
        <p:nvSpPr>
          <p:cNvPr id="23" name="作者和日期"/>
          <p:cNvSpPr txBox="1">
            <a:spLocks noGrp="1"/>
          </p:cNvSpPr>
          <p:nvPr>
            <p:ph type="body" sz="quarter" idx="22" hasCustomPrompt="1"/>
          </p:nvPr>
        </p:nvSpPr>
        <p:spPr>
          <a:xfrm>
            <a:off x="603845" y="553069"/>
            <a:ext cx="10984311" cy="318490"/>
          </a:xfrm>
          <a:prstGeom prst="rect">
            <a:avLst/>
          </a:prstGeom>
        </p:spPr>
        <p:txBody>
          <a:bodyPr lIns="45719" tIns="45719" rIns="45719" bIns="45719"/>
          <a:lstStyle>
            <a:lvl1pPr marL="0" indent="0" defTabSz="350838">
              <a:lnSpc>
                <a:spcPct val="100000"/>
              </a:lnSpc>
              <a:spcBef>
                <a:spcPts val="0"/>
              </a:spcBef>
              <a:buSzTx/>
              <a:buNone/>
              <a:defRPr sz="1530" b="1"/>
            </a:lvl1pPr>
          </a:lstStyle>
          <a:p>
            <a:r>
              <a:t>作者和日期</a:t>
            </a:r>
          </a:p>
        </p:txBody>
      </p:sp>
      <p:sp>
        <p:nvSpPr>
          <p:cNvPr id="24" name="正文级别 1…"/>
          <p:cNvSpPr txBox="1">
            <a:spLocks noGrp="1"/>
          </p:cNvSpPr>
          <p:nvPr>
            <p:ph type="body" sz="quarter" idx="1" hasCustomPrompt="1"/>
          </p:nvPr>
        </p:nvSpPr>
        <p:spPr>
          <a:xfrm>
            <a:off x="603250" y="5804955"/>
            <a:ext cx="10985500" cy="572344"/>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演示文稿副标题 </a:t>
            </a:r>
          </a:p>
          <a:p>
            <a:pPr lvl="1"/>
            <a:endParaRPr/>
          </a:p>
          <a:p>
            <a:pPr lvl="2"/>
            <a:endParaRPr/>
          </a:p>
          <a:p>
            <a:pPr lvl="3"/>
            <a:endParaRPr/>
          </a:p>
          <a:p>
            <a:pPr lvl="4"/>
            <a:endParaRPr/>
          </a:p>
        </p:txBody>
      </p:sp>
      <p:sp>
        <p:nvSpPr>
          <p:cNvPr id="25" name="幻灯片编号"/>
          <p:cNvSpPr txBox="1">
            <a:spLocks noGrp="1"/>
          </p:cNvSpPr>
          <p:nvPr>
            <p:ph type="sldNum" sz="quarter" idx="2"/>
          </p:nvPr>
        </p:nvSpPr>
        <p:spPr>
          <a:prstGeom prst="rect">
            <a:avLst/>
          </a:prstGeom>
        </p:spPr>
        <p:txBody>
          <a:bodyPr/>
          <a:lstStyle/>
          <a:p>
            <a:fld id="{86CB4B4D-7CA3-9044-876B-883B54F8677D}" type="slidenum">
              <a:rPr/>
              <a:t>‹Nº›</a:t>
            </a:fld>
            <a:endParaRPr/>
          </a:p>
        </p:txBody>
      </p:sp>
    </p:spTree>
    <p:extLst>
      <p:ext uri="{BB962C8B-B14F-4D97-AF65-F5344CB8AC3E}">
        <p14:creationId xmlns:p14="http://schemas.microsoft.com/office/powerpoint/2010/main" val="148978190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640DCF-A5E4-4C1C-9CB7-1A1D90456BE8}" type="datetimeFigureOut">
              <a:rPr lang="zh-CN" altLang="en-US" smtClean="0"/>
              <a:t>2024/8/29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E95D3C-ECAC-430C-ACFA-53DBE4ED2919}" type="slidenum">
              <a:rPr lang="zh-CN" altLang="en-US" smtClean="0"/>
              <a:t>‹Nº›</a:t>
            </a:fld>
            <a:endParaRPr lang="zh-CN" altLang="en-US"/>
          </a:p>
        </p:txBody>
      </p:sp>
    </p:spTree>
    <p:extLst>
      <p:ext uri="{BB962C8B-B14F-4D97-AF65-F5344CB8AC3E}">
        <p14:creationId xmlns:p14="http://schemas.microsoft.com/office/powerpoint/2010/main" val="16396473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95" r:id="rId6"/>
    <p:sldLayoutId id="2147483697"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8.jpe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35.png"/><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jpe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45.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55.jpeg"/></Relationships>
</file>

<file path=ppt/slides/_rels/slide29.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69.png"/></Relationships>
</file>

<file path=ppt/slides/_rels/slide3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3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75.png"/></Relationships>
</file>

<file path=ppt/slides/_rels/slide3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79.jpeg"/><Relationship Id="rId5" Type="http://schemas.openxmlformats.org/officeDocument/2006/relationships/image" Target="../media/image78.png"/><Relationship Id="rId4" Type="http://schemas.openxmlformats.org/officeDocument/2006/relationships/image" Target="../media/image77.png"/></Relationships>
</file>

<file path=ppt/slides/_rels/slide35.xml.rels><?xml version="1.0" encoding="UTF-8" standalone="yes"?>
<Relationships xmlns="http://schemas.openxmlformats.org/package/2006/relationships"><Relationship Id="rId3" Type="http://schemas.openxmlformats.org/officeDocument/2006/relationships/image" Target="../media/image80.jpeg"/><Relationship Id="rId7" Type="http://schemas.openxmlformats.org/officeDocument/2006/relationships/image" Target="../media/image84.png"/><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3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5.xml"/><Relationship Id="rId1" Type="http://schemas.openxmlformats.org/officeDocument/2006/relationships/slideLayout" Target="../slideLayouts/slideLayout4.xml"/><Relationship Id="rId5" Type="http://schemas.openxmlformats.org/officeDocument/2006/relationships/image" Target="../media/image87.png"/><Relationship Id="rId4" Type="http://schemas.openxmlformats.org/officeDocument/2006/relationships/image" Target="../media/image86.png"/></Relationships>
</file>

<file path=ppt/slides/_rels/slide3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85817" cy="6858000"/>
          </a:xfrm>
          <a:prstGeom prst="rect">
            <a:avLst/>
          </a:prstGeom>
        </p:spPr>
      </p:pic>
      <p:sp>
        <p:nvSpPr>
          <p:cNvPr id="5" name="文本框 4"/>
          <p:cNvSpPr txBox="1"/>
          <p:nvPr/>
        </p:nvSpPr>
        <p:spPr>
          <a:xfrm>
            <a:off x="336300" y="3232039"/>
            <a:ext cx="4964692" cy="892552"/>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5200" b="1" i="0" u="none" strike="noStrike" kern="1200" cap="all" spc="0" normalizeH="0" baseline="0" noProof="0" dirty="0">
                <a:ln>
                  <a:noFill/>
                </a:ln>
                <a:gradFill>
                  <a:gsLst>
                    <a:gs pos="0">
                      <a:srgbClr val="5B9BD5">
                        <a:lumMod val="5000"/>
                        <a:lumOff val="95000"/>
                      </a:srgbClr>
                    </a:gs>
                    <a:gs pos="100000">
                      <a:srgbClr val="DBDBDB"/>
                    </a:gs>
                  </a:gsLst>
                  <a:lin ang="5400000" scaled="1"/>
                </a:gradFill>
                <a:effectLst>
                  <a:outerShdw blurRad="190500" dist="381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Acoustic SERIES</a:t>
            </a:r>
          </a:p>
        </p:txBody>
      </p:sp>
      <p:sp>
        <p:nvSpPr>
          <p:cNvPr id="6" name="文本框 5"/>
          <p:cNvSpPr txBox="1"/>
          <p:nvPr/>
        </p:nvSpPr>
        <p:spPr>
          <a:xfrm>
            <a:off x="336300" y="4483877"/>
            <a:ext cx="5408019" cy="584775"/>
          </a:xfrm>
          <a:prstGeom prst="rect">
            <a:avLst/>
          </a:prstGeom>
          <a:noFill/>
        </p:spPr>
        <p:txBody>
          <a:bodyPr wrap="none" rtlCol="0">
            <a:spAutoFit/>
          </a:bodyPr>
          <a:lstStyle/>
          <a:p>
            <a:pPr lvl="0">
              <a:defRPr/>
            </a:pPr>
            <a:r>
              <a:rPr lang="en-US" altLang="zh-CN" sz="3200" b="1" cap="all" dirty="0">
                <a:gradFill>
                  <a:gsLst>
                    <a:gs pos="0">
                      <a:srgbClr val="5B9BD5">
                        <a:lumMod val="5000"/>
                        <a:lumOff val="95000"/>
                      </a:srgbClr>
                    </a:gs>
                    <a:gs pos="100000">
                      <a:srgbClr val="DBDBDB"/>
                    </a:gs>
                  </a:gsLst>
                  <a:lin ang="5400000" scaled="1"/>
                </a:gradFill>
                <a:effectLst>
                  <a:outerShdw blurRad="190500" dist="381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ACOUSTIC Imaging Camera</a:t>
            </a:r>
            <a:endParaRPr kumimoji="0" lang="en-US" altLang="zh-CN" sz="3200" b="1" i="0" u="none" strike="noStrike" kern="1200" cap="all" spc="0" normalizeH="0" baseline="0" noProof="0" dirty="0">
              <a:ln>
                <a:noFill/>
              </a:ln>
              <a:gradFill>
                <a:gsLst>
                  <a:gs pos="0">
                    <a:srgbClr val="5B9BD5">
                      <a:lumMod val="5000"/>
                      <a:lumOff val="95000"/>
                    </a:srgbClr>
                  </a:gs>
                  <a:gs pos="100000">
                    <a:srgbClr val="DBDBDB"/>
                  </a:gs>
                </a:gsLst>
                <a:lin ang="5400000" scaled="1"/>
              </a:gradFill>
              <a:effectLst>
                <a:outerShdw blurRad="190500" dist="381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8" name="矩形 7"/>
          <p:cNvSpPr/>
          <p:nvPr/>
        </p:nvSpPr>
        <p:spPr>
          <a:xfrm>
            <a:off x="683138" y="6039529"/>
            <a:ext cx="1612750" cy="435382"/>
          </a:xfrm>
          <a:prstGeom prst="rect">
            <a:avLst/>
          </a:prstGeom>
          <a:solidFill>
            <a:srgbClr val="DE37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文本框 8"/>
          <p:cNvSpPr txBox="1"/>
          <p:nvPr/>
        </p:nvSpPr>
        <p:spPr>
          <a:xfrm>
            <a:off x="696201" y="5971364"/>
            <a:ext cx="1612750" cy="584775"/>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all" spc="0" normalizeH="0" baseline="0" noProof="0" dirty="0">
                <a:ln>
                  <a:noFill/>
                </a:ln>
                <a:solidFill>
                  <a:prstClr val="white"/>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2024.Q3</a:t>
            </a:r>
          </a:p>
        </p:txBody>
      </p:sp>
      <p:sp>
        <p:nvSpPr>
          <p:cNvPr id="12" name="灯片编号占位符 3"/>
          <p:cNvSpPr txBox="1">
            <a:spLocks/>
          </p:cNvSpPr>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D5C7F46-ACE9-4011-B225-B4A40E120320}" type="slidenum">
              <a:rPr lang="zh-CN" altLang="en-US" smtClean="0">
                <a:solidFill>
                  <a:prstClr val="black">
                    <a:tint val="75000"/>
                  </a:prstClr>
                </a:solidFill>
                <a:latin typeface="微软雅黑" panose="020B0503020204020204" pitchFamily="34" charset="-122"/>
                <a:ea typeface="微软雅黑" panose="020B0503020204020204" pitchFamily="34" charset="-122"/>
                <a:sym typeface="微软雅黑" panose="020B0503020204020204" pitchFamily="34" charset="-122"/>
              </a:rPr>
              <a:pPr>
                <a:defRPr/>
              </a:pPr>
              <a:t>1</a:t>
            </a:fld>
            <a:endParaRPr lang="zh-CN" altLang="en-US" dirty="0">
              <a:solidFill>
                <a:prstClr val="black">
                  <a:tint val="7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文本框 10"/>
          <p:cNvSpPr txBox="1"/>
          <p:nvPr/>
        </p:nvSpPr>
        <p:spPr>
          <a:xfrm>
            <a:off x="330117" y="4943029"/>
            <a:ext cx="4546758" cy="584775"/>
          </a:xfrm>
          <a:prstGeom prst="rect">
            <a:avLst/>
          </a:prstGeom>
          <a:noFill/>
        </p:spPr>
        <p:txBody>
          <a:bodyPr wrap="none" rtlCol="0">
            <a:spAutoFit/>
          </a:bodyPr>
          <a:lstStyle/>
          <a:p>
            <a:pPr lvl="0">
              <a:defRPr/>
            </a:pPr>
            <a:r>
              <a:rPr lang="en-US" altLang="zh-CN" sz="3200" b="1" cap="all" dirty="0">
                <a:gradFill>
                  <a:gsLst>
                    <a:gs pos="0">
                      <a:srgbClr val="5B9BD5">
                        <a:lumMod val="5000"/>
                        <a:lumOff val="95000"/>
                      </a:srgbClr>
                    </a:gs>
                    <a:gs pos="100000">
                      <a:srgbClr val="DBDBDB"/>
                    </a:gs>
                  </a:gsLst>
                  <a:lin ang="5400000" scaled="1"/>
                </a:gradFill>
                <a:effectLst>
                  <a:outerShdw blurRad="190500" dist="38100" dir="5400000" algn="t" rotWithShape="0">
                    <a:prstClr val="black">
                      <a:alpha val="40000"/>
                    </a:prstClr>
                  </a:outerShdw>
                </a:effectLst>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 SERIES Introduction</a:t>
            </a:r>
            <a:endParaRPr kumimoji="0" lang="en-US" altLang="zh-CN" sz="3200" b="1" i="0" u="none" strike="noStrike" kern="1200" cap="all" spc="0" normalizeH="0" baseline="0" noProof="0" dirty="0">
              <a:ln>
                <a:noFill/>
              </a:ln>
              <a:gradFill>
                <a:gsLst>
                  <a:gs pos="0">
                    <a:srgbClr val="5B9BD5">
                      <a:lumMod val="5000"/>
                      <a:lumOff val="95000"/>
                    </a:srgbClr>
                  </a:gs>
                  <a:gs pos="100000">
                    <a:srgbClr val="DBDBDB"/>
                  </a:gs>
                </a:gsLst>
                <a:lin ang="5400000" scaled="1"/>
              </a:gradFill>
              <a:effectLst>
                <a:outerShdw blurRad="190500" dist="38100" dir="5400000" algn="t" rotWithShape="0">
                  <a:prstClr val="black">
                    <a:alpha val="40000"/>
                  </a:prstClr>
                </a:outerShdw>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66583" y="175491"/>
            <a:ext cx="2131453" cy="591127"/>
          </a:xfrm>
          <a:prstGeom prst="rect">
            <a:avLst/>
          </a:prstGeom>
        </p:spPr>
      </p:pic>
    </p:spTree>
    <p:extLst>
      <p:ext uri="{BB962C8B-B14F-4D97-AF65-F5344CB8AC3E}">
        <p14:creationId xmlns:p14="http://schemas.microsoft.com/office/powerpoint/2010/main" val="2944683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角三角形 5"/>
          <p:cNvSpPr/>
          <p:nvPr/>
        </p:nvSpPr>
        <p:spPr>
          <a:xfrm flipH="1">
            <a:off x="6534624" y="1232141"/>
            <a:ext cx="5657376" cy="5683383"/>
          </a:xfrm>
          <a:prstGeom prst="rtTriangle">
            <a:avLst/>
          </a:prstGeom>
          <a:gradFill>
            <a:gsLst>
              <a:gs pos="5000">
                <a:srgbClr val="EA592D"/>
              </a:gs>
              <a:gs pos="100000">
                <a:srgbClr val="DF2771"/>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478324" y="449015"/>
            <a:ext cx="2465355" cy="584775"/>
          </a:xfrm>
          <a:prstGeom prst="rect">
            <a:avLst/>
          </a:prstGeom>
          <a:noFill/>
        </p:spPr>
        <p:txBody>
          <a:bodyPr wrap="none" rtlCol="0">
            <a:spAutoFit/>
          </a:bodyPr>
          <a:lstStyle/>
          <a:p>
            <a:r>
              <a:rPr lang="en-US" altLang="zh-CN" sz="3200" b="1" dirty="0">
                <a:solidFill>
                  <a:srgbClr val="333333"/>
                </a:solidFill>
                <a:latin typeface="Calibri" panose="020F0502020204030204" pitchFamily="34" charset="0"/>
                <a:ea typeface="微软雅黑" charset="0"/>
                <a:cs typeface="Calibri" panose="020F0502020204030204" pitchFamily="34" charset="0"/>
              </a:rPr>
              <a:t>Sound Waves</a:t>
            </a:r>
          </a:p>
        </p:txBody>
      </p:sp>
      <p:sp>
        <p:nvSpPr>
          <p:cNvPr id="27" name="矩形 26"/>
          <p:cNvSpPr/>
          <p:nvPr/>
        </p:nvSpPr>
        <p:spPr>
          <a:xfrm>
            <a:off x="478324" y="1023935"/>
            <a:ext cx="11316512" cy="1865126"/>
          </a:xfrm>
          <a:prstGeom prst="rect">
            <a:avLst/>
          </a:prstGeom>
        </p:spPr>
        <p:txBody>
          <a:bodyPr wrap="square">
            <a:spAutoFit/>
          </a:bodyPr>
          <a:lstStyle/>
          <a:p>
            <a:pPr>
              <a:lnSpc>
                <a:spcPct val="120000"/>
              </a:lnSpc>
            </a:pPr>
            <a:r>
              <a:rPr lang="en-US" altLang="zh-CN" sz="1600"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rPr>
              <a:t>The vibration of the object causes the fluctuation of the surrounding medium mass from near to far, called sound waves.</a:t>
            </a:r>
          </a:p>
          <a:p>
            <a:pPr>
              <a:lnSpc>
                <a:spcPct val="120000"/>
              </a:lnSpc>
            </a:pPr>
            <a:r>
              <a:rPr lang="en-US" altLang="zh-CN" sz="1600"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rPr>
              <a:t>When a speaker makes a sound, it causes the surrounding air to vibrate and produce sound waves.</a:t>
            </a:r>
          </a:p>
          <a:p>
            <a:pPr>
              <a:lnSpc>
                <a:spcPct val="120000"/>
              </a:lnSpc>
            </a:pPr>
            <a:r>
              <a:rPr lang="en-US" altLang="zh-CN" sz="1600"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rPr>
              <a:t>Objects that cause sound waves -sound source</a:t>
            </a:r>
          </a:p>
          <a:p>
            <a:pPr>
              <a:lnSpc>
                <a:spcPct val="120000"/>
              </a:lnSpc>
            </a:pPr>
            <a:r>
              <a:rPr lang="en-US" altLang="zh-CN" sz="1600"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rPr>
              <a:t>The substance that transmits sound waves - the medium</a:t>
            </a:r>
          </a:p>
          <a:p>
            <a:pPr marL="285750" indent="-285750">
              <a:lnSpc>
                <a:spcPct val="120000"/>
              </a:lnSpc>
              <a:buFont typeface="Arial" panose="020B0604020202020204" pitchFamily="34" charset="0"/>
              <a:buChar char="•"/>
            </a:pPr>
            <a:r>
              <a:rPr lang="en-US" altLang="zh-CN" sz="1600" b="1"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rPr>
              <a:t>Sound source: speaker</a:t>
            </a:r>
          </a:p>
          <a:p>
            <a:pPr marL="285750" indent="-285750">
              <a:lnSpc>
                <a:spcPct val="120000"/>
              </a:lnSpc>
              <a:buFont typeface="Arial" panose="020B0604020202020204" pitchFamily="34" charset="0"/>
              <a:buChar char="•"/>
            </a:pPr>
            <a:r>
              <a:rPr lang="en-US" altLang="zh-CN" sz="1600" b="1"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rPr>
              <a:t>Medium: air</a:t>
            </a:r>
            <a:endParaRPr lang="zh-CN" altLang="en-US" sz="1600" b="1"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8533" y="2882275"/>
            <a:ext cx="4636655" cy="3477492"/>
          </a:xfrm>
          <a:prstGeom prst="rect">
            <a:avLst/>
          </a:prstGeom>
        </p:spPr>
      </p:pic>
      <p:sp>
        <p:nvSpPr>
          <p:cNvPr id="4" name="矩形 3"/>
          <p:cNvSpPr/>
          <p:nvPr/>
        </p:nvSpPr>
        <p:spPr>
          <a:xfrm>
            <a:off x="448163" y="4656777"/>
            <a:ext cx="6586510" cy="830997"/>
          </a:xfrm>
          <a:prstGeom prst="rect">
            <a:avLst/>
          </a:prstGeom>
        </p:spPr>
        <p:txBody>
          <a:bodyPr wrap="square">
            <a:spAutoFit/>
          </a:bodyPr>
          <a:lstStyle/>
          <a:p>
            <a:pPr>
              <a:lnSpc>
                <a:spcPct val="150000"/>
              </a:lnSpc>
            </a:pPr>
            <a:r>
              <a:rPr lang="zh-CN" altLang="en-US" sz="1600" dirty="0">
                <a:latin typeface="Calibri" panose="020F0502020204030204" pitchFamily="34" charset="0"/>
                <a:ea typeface="微软雅黑" panose="020B0503020204020204" pitchFamily="34" charset="-122"/>
                <a:cs typeface="Calibri" panose="020F0502020204030204" pitchFamily="34" charset="0"/>
              </a:rPr>
              <a:t>The human ear can theoretically hear in the field of </a:t>
            </a:r>
            <a:r>
              <a:rPr lang="zh-CN" altLang="en-US" sz="1600" b="1" dirty="0">
                <a:solidFill>
                  <a:srgbClr val="FF0000"/>
                </a:solidFill>
                <a:latin typeface="Calibri" panose="020F0502020204030204" pitchFamily="34" charset="0"/>
                <a:ea typeface="微软雅黑" panose="020B0503020204020204" pitchFamily="34" charset="-122"/>
                <a:cs typeface="Calibri" panose="020F0502020204030204" pitchFamily="34" charset="0"/>
              </a:rPr>
              <a:t>2</a:t>
            </a:r>
            <a:r>
              <a:rPr lang="en-US" altLang="zh-CN" sz="1600" b="1" dirty="0">
                <a:solidFill>
                  <a:srgbClr val="FF0000"/>
                </a:solidFill>
                <a:latin typeface="Calibri" panose="020F0502020204030204" pitchFamily="34" charset="0"/>
                <a:ea typeface="微软雅黑" panose="020B0503020204020204" pitchFamily="34" charset="-122"/>
                <a:cs typeface="Calibri" panose="020F0502020204030204" pitchFamily="34" charset="0"/>
              </a:rPr>
              <a:t>0Hz</a:t>
            </a:r>
            <a:r>
              <a:rPr lang="zh-CN" altLang="en-US" sz="1600" b="1" dirty="0">
                <a:solidFill>
                  <a:srgbClr val="FF0000"/>
                </a:solidFill>
                <a:latin typeface="Calibri" panose="020F0502020204030204" pitchFamily="34" charset="0"/>
                <a:ea typeface="微软雅黑" panose="020B0503020204020204" pitchFamily="34" charset="-122"/>
                <a:cs typeface="Calibri" panose="020F0502020204030204" pitchFamily="34" charset="0"/>
              </a:rPr>
              <a:t>-20</a:t>
            </a:r>
            <a:r>
              <a:rPr lang="en-US" altLang="zh-CN" sz="1600" b="1" dirty="0">
                <a:solidFill>
                  <a:srgbClr val="FF0000"/>
                </a:solidFill>
                <a:latin typeface="Calibri" panose="020F0502020204030204" pitchFamily="34" charset="0"/>
                <a:ea typeface="微软雅黑" panose="020B0503020204020204" pitchFamily="34" charset="-122"/>
                <a:cs typeface="Calibri" panose="020F0502020204030204" pitchFamily="34" charset="0"/>
              </a:rPr>
              <a:t>kHz</a:t>
            </a:r>
            <a:r>
              <a:rPr lang="zh-CN" altLang="en-US" sz="1600" dirty="0">
                <a:latin typeface="Calibri" panose="020F0502020204030204" pitchFamily="34" charset="0"/>
                <a:ea typeface="微软雅黑" panose="020B0503020204020204" pitchFamily="34" charset="-122"/>
                <a:cs typeface="Calibri" panose="020F0502020204030204" pitchFamily="34" charset="0"/>
              </a:rPr>
              <a:t>.</a:t>
            </a:r>
          </a:p>
          <a:p>
            <a:pPr>
              <a:lnSpc>
                <a:spcPct val="150000"/>
              </a:lnSpc>
            </a:pPr>
            <a:r>
              <a:rPr lang="zh-CN" altLang="en-US" sz="1600" dirty="0">
                <a:latin typeface="Calibri" panose="020F0502020204030204" pitchFamily="34" charset="0"/>
                <a:ea typeface="微软雅黑" panose="020B0503020204020204" pitchFamily="34" charset="-122"/>
                <a:cs typeface="Calibri" panose="020F0502020204030204" pitchFamily="34" charset="0"/>
              </a:rPr>
              <a:t>However,  most adults over 25 cannot hear sounds above 16K.</a:t>
            </a:r>
          </a:p>
        </p:txBody>
      </p:sp>
      <p:grpSp>
        <p:nvGrpSpPr>
          <p:cNvPr id="8" name="组合 7"/>
          <p:cNvGrpSpPr/>
          <p:nvPr/>
        </p:nvGrpSpPr>
        <p:grpSpPr>
          <a:xfrm>
            <a:off x="513358" y="3740932"/>
            <a:ext cx="6188363" cy="606274"/>
            <a:chOff x="478324" y="4905649"/>
            <a:chExt cx="6188363" cy="606274"/>
          </a:xfrm>
        </p:grpSpPr>
        <p:sp>
          <p:nvSpPr>
            <p:cNvPr id="5" name="右箭头 4"/>
            <p:cNvSpPr/>
            <p:nvPr/>
          </p:nvSpPr>
          <p:spPr>
            <a:xfrm>
              <a:off x="478324" y="5308723"/>
              <a:ext cx="6188363" cy="203200"/>
            </a:xfrm>
            <a:prstGeom prst="rightArrow">
              <a:avLst/>
            </a:prstGeom>
            <a:solidFill>
              <a:srgbClr val="7884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151403" y="4912725"/>
              <a:ext cx="129309" cy="519847"/>
            </a:xfrm>
            <a:prstGeom prst="rect">
              <a:avLst/>
            </a:prstGeom>
            <a:solidFill>
              <a:srgbClr val="7884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332182" y="4905649"/>
              <a:ext cx="129309" cy="519847"/>
            </a:xfrm>
            <a:prstGeom prst="rect">
              <a:avLst/>
            </a:prstGeom>
            <a:solidFill>
              <a:srgbClr val="7884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642270" y="4912725"/>
              <a:ext cx="129309" cy="519847"/>
            </a:xfrm>
            <a:prstGeom prst="rect">
              <a:avLst/>
            </a:prstGeom>
            <a:solidFill>
              <a:srgbClr val="7884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292333" y="4910564"/>
              <a:ext cx="129309" cy="519847"/>
            </a:xfrm>
            <a:prstGeom prst="rect">
              <a:avLst/>
            </a:prstGeom>
            <a:solidFill>
              <a:srgbClr val="7884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903880" y="4369121"/>
            <a:ext cx="553357" cy="307777"/>
          </a:xfrm>
          <a:prstGeom prst="rect">
            <a:avLst/>
          </a:prstGeom>
          <a:noFill/>
        </p:spPr>
        <p:txBody>
          <a:bodyPr wrap="none" rtlCol="0">
            <a:spAutoFit/>
          </a:bodyPr>
          <a:lstStyle/>
          <a:p>
            <a:r>
              <a:rPr lang="en-US" altLang="zh-CN" sz="1400" b="1" dirty="0">
                <a:latin typeface="Calibri" panose="020F0502020204030204" pitchFamily="34" charset="0"/>
                <a:ea typeface="微软雅黑" panose="020B0503020204020204" pitchFamily="34" charset="-122"/>
                <a:cs typeface="Calibri" panose="020F0502020204030204" pitchFamily="34" charset="0"/>
              </a:rPr>
              <a:t>20Hz</a:t>
            </a:r>
          </a:p>
        </p:txBody>
      </p:sp>
      <p:sp>
        <p:nvSpPr>
          <p:cNvPr id="17" name="文本框 16"/>
          <p:cNvSpPr txBox="1"/>
          <p:nvPr/>
        </p:nvSpPr>
        <p:spPr>
          <a:xfrm>
            <a:off x="2080421" y="4369121"/>
            <a:ext cx="639919" cy="307777"/>
          </a:xfrm>
          <a:prstGeom prst="rect">
            <a:avLst/>
          </a:prstGeom>
          <a:noFill/>
        </p:spPr>
        <p:txBody>
          <a:bodyPr wrap="none" rtlCol="0">
            <a:spAutoFit/>
          </a:bodyPr>
          <a:lstStyle/>
          <a:p>
            <a:r>
              <a:rPr lang="en-US" altLang="zh-CN" sz="1400" b="1" dirty="0">
                <a:latin typeface="Calibri" panose="020F0502020204030204" pitchFamily="34" charset="0"/>
                <a:ea typeface="微软雅黑" panose="020B0503020204020204" pitchFamily="34" charset="-122"/>
                <a:cs typeface="Calibri" panose="020F0502020204030204" pitchFamily="34" charset="0"/>
              </a:rPr>
              <a:t>20kHz</a:t>
            </a:r>
          </a:p>
        </p:txBody>
      </p:sp>
      <p:sp>
        <p:nvSpPr>
          <p:cNvPr id="18" name="文本框 17"/>
          <p:cNvSpPr txBox="1"/>
          <p:nvPr/>
        </p:nvSpPr>
        <p:spPr>
          <a:xfrm>
            <a:off x="3401072" y="4363494"/>
            <a:ext cx="731290" cy="307777"/>
          </a:xfrm>
          <a:prstGeom prst="rect">
            <a:avLst/>
          </a:prstGeom>
          <a:noFill/>
        </p:spPr>
        <p:txBody>
          <a:bodyPr wrap="none" rtlCol="0">
            <a:spAutoFit/>
          </a:bodyPr>
          <a:lstStyle/>
          <a:p>
            <a:r>
              <a:rPr lang="en-US" altLang="zh-CN" sz="1400" b="1" dirty="0">
                <a:latin typeface="Calibri" panose="020F0502020204030204" pitchFamily="34" charset="0"/>
                <a:ea typeface="微软雅黑" panose="020B0503020204020204" pitchFamily="34" charset="-122"/>
                <a:cs typeface="Calibri" panose="020F0502020204030204" pitchFamily="34" charset="0"/>
              </a:rPr>
              <a:t>100kHz</a:t>
            </a:r>
          </a:p>
        </p:txBody>
      </p:sp>
      <p:sp>
        <p:nvSpPr>
          <p:cNvPr id="19" name="文本框 18"/>
          <p:cNvSpPr txBox="1"/>
          <p:nvPr/>
        </p:nvSpPr>
        <p:spPr>
          <a:xfrm>
            <a:off x="5068855" y="4357739"/>
            <a:ext cx="619080" cy="307777"/>
          </a:xfrm>
          <a:prstGeom prst="rect">
            <a:avLst/>
          </a:prstGeom>
          <a:noFill/>
        </p:spPr>
        <p:txBody>
          <a:bodyPr wrap="none" rtlCol="0">
            <a:spAutoFit/>
          </a:bodyPr>
          <a:lstStyle/>
          <a:p>
            <a:r>
              <a:rPr lang="en-US" altLang="zh-CN" sz="1400" b="1" dirty="0">
                <a:latin typeface="Calibri" panose="020F0502020204030204" pitchFamily="34" charset="0"/>
                <a:ea typeface="微软雅黑" panose="020B0503020204020204" pitchFamily="34" charset="-122"/>
                <a:cs typeface="Calibri" panose="020F0502020204030204" pitchFamily="34" charset="0"/>
              </a:rPr>
              <a:t>1MHz</a:t>
            </a:r>
          </a:p>
        </p:txBody>
      </p:sp>
      <p:cxnSp>
        <p:nvCxnSpPr>
          <p:cNvPr id="11" name="直接箭头连接符 10"/>
          <p:cNvCxnSpPr/>
          <p:nvPr/>
        </p:nvCxnSpPr>
        <p:spPr>
          <a:xfrm>
            <a:off x="542515" y="3247198"/>
            <a:ext cx="6120000" cy="0"/>
          </a:xfrm>
          <a:prstGeom prst="straightConnector1">
            <a:avLst/>
          </a:prstGeom>
          <a:ln w="28575">
            <a:headEnd type="triangle"/>
            <a:tailEnd type="triangle"/>
          </a:ln>
        </p:spPr>
        <p:style>
          <a:lnRef idx="3">
            <a:schemeClr val="accent3"/>
          </a:lnRef>
          <a:fillRef idx="0">
            <a:schemeClr val="accent3"/>
          </a:fillRef>
          <a:effectRef idx="2">
            <a:schemeClr val="accent3"/>
          </a:effectRef>
          <a:fontRef idx="minor">
            <a:schemeClr val="tx1"/>
          </a:fontRef>
        </p:style>
      </p:cxnSp>
      <p:cxnSp>
        <p:nvCxnSpPr>
          <p:cNvPr id="16" name="直接箭头连接符 15"/>
          <p:cNvCxnSpPr/>
          <p:nvPr/>
        </p:nvCxnSpPr>
        <p:spPr>
          <a:xfrm flipH="1">
            <a:off x="1215595" y="3247198"/>
            <a:ext cx="1310088" cy="0"/>
          </a:xfrm>
          <a:prstGeom prst="straightConnector1">
            <a:avLst/>
          </a:prstGeom>
          <a:ln w="28575">
            <a:headEnd type="triangle"/>
            <a:tailEnd type="triangle"/>
          </a:ln>
        </p:spPr>
        <p:style>
          <a:lnRef idx="3">
            <a:schemeClr val="accent3"/>
          </a:lnRef>
          <a:fillRef idx="0">
            <a:schemeClr val="accent3"/>
          </a:fillRef>
          <a:effectRef idx="2">
            <a:schemeClr val="accent3"/>
          </a:effectRef>
          <a:fontRef idx="minor">
            <a:schemeClr val="tx1"/>
          </a:fontRef>
        </p:style>
      </p:cxnSp>
      <p:sp>
        <p:nvSpPr>
          <p:cNvPr id="21" name="矩形 20"/>
          <p:cNvSpPr/>
          <p:nvPr/>
        </p:nvSpPr>
        <p:spPr>
          <a:xfrm>
            <a:off x="279250" y="3291057"/>
            <a:ext cx="896527" cy="307777"/>
          </a:xfrm>
          <a:prstGeom prst="rect">
            <a:avLst/>
          </a:prstGeom>
        </p:spPr>
        <p:txBody>
          <a:bodyPr wrap="none">
            <a:spAutoFit/>
          </a:bodyPr>
          <a:lstStyle/>
          <a:p>
            <a:r>
              <a:rPr lang="zh-CN" altLang="en-US" sz="1400" dirty="0">
                <a:latin typeface="Calibri" panose="020F0502020204030204" pitchFamily="34" charset="0"/>
                <a:ea typeface="微软雅黑" panose="020B0503020204020204" pitchFamily="34" charset="-122"/>
                <a:cs typeface="Calibri" panose="020F0502020204030204" pitchFamily="34" charset="0"/>
              </a:rPr>
              <a:t>infrasonic</a:t>
            </a:r>
          </a:p>
        </p:txBody>
      </p:sp>
      <p:sp>
        <p:nvSpPr>
          <p:cNvPr id="28" name="矩形 27"/>
          <p:cNvSpPr/>
          <p:nvPr/>
        </p:nvSpPr>
        <p:spPr>
          <a:xfrm>
            <a:off x="1213657" y="3288082"/>
            <a:ext cx="1134991" cy="307777"/>
          </a:xfrm>
          <a:prstGeom prst="rect">
            <a:avLst/>
          </a:prstGeom>
        </p:spPr>
        <p:txBody>
          <a:bodyPr wrap="none">
            <a:spAutoFit/>
          </a:bodyPr>
          <a:lstStyle/>
          <a:p>
            <a:r>
              <a:rPr lang="en-US" altLang="zh-CN" sz="1400" dirty="0">
                <a:latin typeface="Calibri" panose="020F0502020204030204" pitchFamily="34" charset="0"/>
                <a:ea typeface="微软雅黑" panose="020B0503020204020204" pitchFamily="34" charset="-122"/>
                <a:cs typeface="Calibri" panose="020F0502020204030204" pitchFamily="34" charset="0"/>
              </a:rPr>
              <a:t>Sound waves</a:t>
            </a:r>
            <a:endParaRPr lang="zh-CN" altLang="en-US" sz="1400" dirty="0">
              <a:latin typeface="Calibri" panose="020F0502020204030204" pitchFamily="34" charset="0"/>
              <a:ea typeface="微软雅黑" panose="020B0503020204020204" pitchFamily="34" charset="-122"/>
              <a:cs typeface="Calibri" panose="020F0502020204030204" pitchFamily="34" charset="0"/>
            </a:endParaRPr>
          </a:p>
        </p:txBody>
      </p:sp>
      <p:sp>
        <p:nvSpPr>
          <p:cNvPr id="22" name="矩形 21"/>
          <p:cNvSpPr/>
          <p:nvPr/>
        </p:nvSpPr>
        <p:spPr>
          <a:xfrm>
            <a:off x="3741418" y="3287779"/>
            <a:ext cx="996940" cy="307777"/>
          </a:xfrm>
          <a:prstGeom prst="rect">
            <a:avLst/>
          </a:prstGeom>
        </p:spPr>
        <p:txBody>
          <a:bodyPr wrap="none">
            <a:spAutoFit/>
          </a:bodyPr>
          <a:lstStyle/>
          <a:p>
            <a:r>
              <a:rPr lang="zh-CN" altLang="en-US" sz="1400" dirty="0">
                <a:latin typeface="Calibri" panose="020F0502020204030204" pitchFamily="34" charset="0"/>
                <a:ea typeface="微软雅黑" panose="020B0503020204020204" pitchFamily="34" charset="-122"/>
                <a:cs typeface="Calibri" panose="020F0502020204030204" pitchFamily="34" charset="0"/>
              </a:rPr>
              <a:t>Ultrasound</a:t>
            </a:r>
          </a:p>
        </p:txBody>
      </p:sp>
      <p:sp>
        <p:nvSpPr>
          <p:cNvPr id="23" name="圆角矩形 22"/>
          <p:cNvSpPr/>
          <p:nvPr/>
        </p:nvSpPr>
        <p:spPr>
          <a:xfrm>
            <a:off x="374134" y="5405149"/>
            <a:ext cx="6222683" cy="1370226"/>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latin typeface="Calibri" panose="020F0502020204030204" pitchFamily="34" charset="0"/>
                <a:cs typeface="Calibri" panose="020F0502020204030204" pitchFamily="34" charset="0"/>
              </a:rPr>
              <a:t>Acoustic cameras are used to detect sounds that are inaudible to the human ear, thus providing preventive maintenance and troubleshooting of equipment.</a:t>
            </a:r>
          </a:p>
        </p:txBody>
      </p:sp>
      <p:sp>
        <p:nvSpPr>
          <p:cNvPr id="24" name="矩形 23"/>
          <p:cNvSpPr/>
          <p:nvPr/>
        </p:nvSpPr>
        <p:spPr>
          <a:xfrm rot="2700000" flipV="1">
            <a:off x="147374" y="609527"/>
            <a:ext cx="263750" cy="263750"/>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671944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478324" y="449015"/>
            <a:ext cx="3435108" cy="584775"/>
          </a:xfrm>
          <a:prstGeom prst="rect">
            <a:avLst/>
          </a:prstGeom>
          <a:noFill/>
        </p:spPr>
        <p:txBody>
          <a:bodyPr wrap="none" rtlCol="0">
            <a:spAutoFit/>
          </a:bodyPr>
          <a:lstStyle/>
          <a:p>
            <a:r>
              <a:rPr lang="en-US" altLang="zh-CN" sz="3200" b="1" dirty="0">
                <a:solidFill>
                  <a:srgbClr val="333333"/>
                </a:solidFill>
                <a:latin typeface="Calibri" panose="020F0502020204030204" pitchFamily="34" charset="0"/>
                <a:ea typeface="微软雅黑" charset="0"/>
                <a:cs typeface="Calibri" panose="020F0502020204030204" pitchFamily="34" charset="0"/>
              </a:rPr>
              <a:t>Sound Pressure </a:t>
            </a:r>
            <a:r>
              <a:rPr lang="en-US" altLang="zh-CN" b="1" dirty="0">
                <a:solidFill>
                  <a:srgbClr val="333333"/>
                </a:solidFill>
                <a:latin typeface="Calibri" panose="020F0502020204030204" pitchFamily="34" charset="0"/>
                <a:ea typeface="微软雅黑" charset="0"/>
                <a:cs typeface="Calibri" panose="020F0502020204030204" pitchFamily="34" charset="0"/>
              </a:rPr>
              <a:t>in life</a:t>
            </a:r>
            <a:endParaRPr lang="zh-CN" altLang="en-US" b="1" dirty="0">
              <a:solidFill>
                <a:srgbClr val="333333"/>
              </a:solidFill>
              <a:latin typeface="Calibri" panose="020F0502020204030204" pitchFamily="34" charset="0"/>
              <a:ea typeface="微软雅黑" charset="0"/>
              <a:cs typeface="Calibri" panose="020F0502020204030204" pitchFamily="34" charset="0"/>
            </a:endParaRPr>
          </a:p>
        </p:txBody>
      </p:sp>
      <p:pic>
        <p:nvPicPr>
          <p:cNvPr id="2" name="图片 1"/>
          <p:cNvPicPr>
            <a:picLocks noChangeAspect="1"/>
          </p:cNvPicPr>
          <p:nvPr/>
        </p:nvPicPr>
        <p:blipFill>
          <a:blip r:embed="rId3"/>
          <a:stretch>
            <a:fillRect/>
          </a:stretch>
        </p:blipFill>
        <p:spPr>
          <a:xfrm>
            <a:off x="8063258" y="1169230"/>
            <a:ext cx="3871471" cy="5179319"/>
          </a:xfrm>
          <a:prstGeom prst="rect">
            <a:avLst/>
          </a:prstGeom>
        </p:spPr>
      </p:pic>
      <p:graphicFrame>
        <p:nvGraphicFramePr>
          <p:cNvPr id="30" name="表格 29"/>
          <p:cNvGraphicFramePr>
            <a:graphicFrameLocks noGrp="1"/>
          </p:cNvGraphicFramePr>
          <p:nvPr>
            <p:extLst>
              <p:ext uri="{D42A27DB-BD31-4B8C-83A1-F6EECF244321}">
                <p14:modId xmlns:p14="http://schemas.microsoft.com/office/powerpoint/2010/main" val="2393055002"/>
              </p:ext>
            </p:extLst>
          </p:nvPr>
        </p:nvGraphicFramePr>
        <p:xfrm>
          <a:off x="576295" y="1143104"/>
          <a:ext cx="7352859" cy="5238105"/>
        </p:xfrm>
        <a:graphic>
          <a:graphicData uri="http://schemas.openxmlformats.org/drawingml/2006/table">
            <a:tbl>
              <a:tblPr firstRow="1" bandRow="1">
                <a:tableStyleId>{5C22544A-7EE6-4342-B048-85BDC9FD1C3A}</a:tableStyleId>
              </a:tblPr>
              <a:tblGrid>
                <a:gridCol w="3082658">
                  <a:extLst>
                    <a:ext uri="{9D8B030D-6E8A-4147-A177-3AD203B41FA5}">
                      <a16:colId xmlns:a16="http://schemas.microsoft.com/office/drawing/2014/main" val="59576579"/>
                    </a:ext>
                  </a:extLst>
                </a:gridCol>
                <a:gridCol w="2069068">
                  <a:extLst>
                    <a:ext uri="{9D8B030D-6E8A-4147-A177-3AD203B41FA5}">
                      <a16:colId xmlns:a16="http://schemas.microsoft.com/office/drawing/2014/main" val="2353080683"/>
                    </a:ext>
                  </a:extLst>
                </a:gridCol>
                <a:gridCol w="2201133">
                  <a:extLst>
                    <a:ext uri="{9D8B030D-6E8A-4147-A177-3AD203B41FA5}">
                      <a16:colId xmlns:a16="http://schemas.microsoft.com/office/drawing/2014/main" val="3209350298"/>
                    </a:ext>
                  </a:extLst>
                </a:gridCol>
              </a:tblGrid>
              <a:tr h="4136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sound source</a:t>
                      </a:r>
                    </a:p>
                  </a:txBody>
                  <a:tcP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Sound pressure</a:t>
                      </a:r>
                      <a:r>
                        <a:rPr kumimoji="0" lang="zh-CN" altLang="en-US" sz="1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r>
                        <a:rPr kumimoji="0" lang="en-US" altLang="zh-CN" sz="1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Pa</a:t>
                      </a:r>
                      <a:r>
                        <a:rPr kumimoji="0" lang="zh-CN" altLang="en-US" sz="1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endParaRPr kumimoji="0" lang="en-US" altLang="zh-CN" sz="1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a:gradFill>
                      <a:gsLst>
                        <a:gs pos="5000">
                          <a:srgbClr val="EA592D"/>
                        </a:gs>
                        <a:gs pos="100000">
                          <a:srgbClr val="DF2771"/>
                        </a:gs>
                      </a:gsLst>
                      <a:lin ang="138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pressure level</a:t>
                      </a:r>
                      <a:r>
                        <a:rPr kumimoji="0" lang="zh-CN" altLang="en-US" sz="1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r>
                        <a:rPr kumimoji="0" lang="en-US" altLang="zh-CN" sz="1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dB</a:t>
                      </a:r>
                      <a:r>
                        <a:rPr kumimoji="0" lang="zh-CN" altLang="en-US" sz="1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endParaRPr kumimoji="0" lang="en-US" altLang="zh-CN" sz="1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a:gradFill>
                      <a:gsLst>
                        <a:gs pos="5000">
                          <a:srgbClr val="EA592D"/>
                        </a:gs>
                        <a:gs pos="100000">
                          <a:srgbClr val="DF2771"/>
                        </a:gs>
                      </a:gsLst>
                      <a:lin ang="13800000" scaled="0"/>
                    </a:gradFill>
                  </a:tcPr>
                </a:tc>
                <a:extLst>
                  <a:ext uri="{0D108BD9-81ED-4DB2-BD59-A6C34878D82A}">
                    <a16:rowId xmlns:a16="http://schemas.microsoft.com/office/drawing/2014/main" val="3933600336"/>
                  </a:ext>
                </a:extLst>
              </a:tr>
              <a:tr h="788877">
                <a:tc>
                  <a:txBody>
                    <a:bodyPr/>
                    <a:lstStyle/>
                    <a:p>
                      <a:r>
                        <a:rPr lang="en-US" altLang="zh-CN" sz="10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Human ears (weakest)</a:t>
                      </a:r>
                      <a:endParaRPr lang="zh-CN" altLang="en-US" sz="10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000" b="0"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rPr>
                        <a:t>0.00002</a:t>
                      </a: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000" b="0"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rPr>
                        <a:t>0</a:t>
                      </a:r>
                    </a:p>
                  </a:txBody>
                  <a:tcPr anchor="ctr">
                    <a:solidFill>
                      <a:schemeClr val="bg1">
                        <a:lumMod val="95000"/>
                      </a:schemeClr>
                    </a:solidFill>
                  </a:tcPr>
                </a:tc>
                <a:extLst>
                  <a:ext uri="{0D108BD9-81ED-4DB2-BD59-A6C34878D82A}">
                    <a16:rowId xmlns:a16="http://schemas.microsoft.com/office/drawing/2014/main" val="708950147"/>
                  </a:ext>
                </a:extLst>
              </a:tr>
              <a:tr h="413674">
                <a:tc>
                  <a:txBody>
                    <a:bodyPr/>
                    <a:lstStyle/>
                    <a:p>
                      <a:r>
                        <a:rPr lang="en-US" altLang="zh-CN" sz="10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Suburban Night</a:t>
                      </a:r>
                      <a:endParaRPr lang="zh-CN" altLang="en-US" sz="10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000" b="0" kern="1200" dirty="0">
                          <a:solidFill>
                            <a:srgbClr val="242329"/>
                          </a:solidFill>
                          <a:latin typeface="微软雅黑" panose="020B0503020204020204" pitchFamily="34" charset="-122"/>
                          <a:ea typeface="微软雅黑" panose="020B0503020204020204" pitchFamily="34" charset="-122"/>
                          <a:cs typeface="+mn-cs"/>
                          <a:sym typeface="微软雅黑" panose="020B0503020204020204" pitchFamily="34" charset="-122"/>
                        </a:rPr>
                        <a:t>0.0002</a:t>
                      </a:r>
                      <a:endParaRPr lang="en-US" altLang="zh-CN" sz="1000" b="0"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000" b="0"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rPr>
                        <a:t>20</a:t>
                      </a:r>
                    </a:p>
                  </a:txBody>
                  <a:tcPr anchor="ctr">
                    <a:solidFill>
                      <a:schemeClr val="bg1">
                        <a:lumMod val="95000"/>
                      </a:schemeClr>
                    </a:solidFill>
                  </a:tcPr>
                </a:tc>
                <a:extLst>
                  <a:ext uri="{0D108BD9-81ED-4DB2-BD59-A6C34878D82A}">
                    <a16:rowId xmlns:a16="http://schemas.microsoft.com/office/drawing/2014/main" val="2416199902"/>
                  </a:ext>
                </a:extLst>
              </a:tr>
              <a:tr h="466371">
                <a:tc>
                  <a:txBody>
                    <a:bodyPr/>
                    <a:lstStyle/>
                    <a:p>
                      <a:r>
                        <a:rPr lang="en-US" altLang="zh-CN" sz="10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Whisper</a:t>
                      </a:r>
                      <a:endParaRPr lang="zh-CN" altLang="en-US" sz="10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000" b="0" i="0" u="none" strike="noStrike"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rPr>
                        <a:t>0.002</a:t>
                      </a:r>
                      <a:endParaRPr lang="en-US" altLang="zh-CN" sz="1000" b="0"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000" b="0"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rPr>
                        <a:t>40</a:t>
                      </a:r>
                    </a:p>
                  </a:txBody>
                  <a:tcPr anchor="ctr">
                    <a:solidFill>
                      <a:schemeClr val="bg1">
                        <a:lumMod val="95000"/>
                      </a:schemeClr>
                    </a:solidFill>
                  </a:tcPr>
                </a:tc>
                <a:extLst>
                  <a:ext uri="{0D108BD9-81ED-4DB2-BD59-A6C34878D82A}">
                    <a16:rowId xmlns:a16="http://schemas.microsoft.com/office/drawing/2014/main" val="2940965132"/>
                  </a:ext>
                </a:extLst>
              </a:tr>
              <a:tr h="450787">
                <a:tc>
                  <a:txBody>
                    <a:bodyPr/>
                    <a:lstStyle/>
                    <a:p>
                      <a:r>
                        <a:rPr lang="en-US" altLang="zh-CN" sz="10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1 meter social distance</a:t>
                      </a:r>
                      <a:endParaRPr lang="zh-CN" altLang="en-US" sz="10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000" b="0"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rPr>
                        <a:t>0.02</a:t>
                      </a: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000" b="0"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rPr>
                        <a:t>60</a:t>
                      </a:r>
                    </a:p>
                  </a:txBody>
                  <a:tcPr anchor="ctr">
                    <a:solidFill>
                      <a:schemeClr val="bg1">
                        <a:lumMod val="95000"/>
                      </a:schemeClr>
                    </a:solidFill>
                  </a:tcPr>
                </a:tc>
                <a:extLst>
                  <a:ext uri="{0D108BD9-81ED-4DB2-BD59-A6C34878D82A}">
                    <a16:rowId xmlns:a16="http://schemas.microsoft.com/office/drawing/2014/main" val="3876274144"/>
                  </a:ext>
                </a:extLst>
              </a:tr>
              <a:tr h="450787">
                <a:tc>
                  <a:txBody>
                    <a:bodyPr/>
                    <a:lstStyle/>
                    <a:p>
                      <a:r>
                        <a:rPr lang="en-US" altLang="zh-CN" sz="10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Speaking out loud</a:t>
                      </a:r>
                      <a:endParaRPr lang="zh-CN" altLang="en-US" sz="10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a:txBody>
                    <a:bodyPr/>
                    <a:lstStyle/>
                    <a:p>
                      <a:pPr algn="ctr"/>
                      <a:r>
                        <a:rPr lang="en-US" altLang="zh-CN" sz="1000" b="0"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rPr>
                        <a:t>0.2</a:t>
                      </a:r>
                    </a:p>
                  </a:txBody>
                  <a:tcPr anchor="ctr">
                    <a:solidFill>
                      <a:schemeClr val="bg1">
                        <a:lumMod val="95000"/>
                      </a:schemeClr>
                    </a:solidFill>
                  </a:tcPr>
                </a:tc>
                <a:tc>
                  <a:txBody>
                    <a:bodyPr/>
                    <a:lstStyle/>
                    <a:p>
                      <a:pPr algn="ctr"/>
                      <a:r>
                        <a:rPr lang="en-US" altLang="zh-CN" sz="1000" b="0"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rPr>
                        <a:t>80</a:t>
                      </a:r>
                    </a:p>
                  </a:txBody>
                  <a:tcPr anchor="ctr">
                    <a:solidFill>
                      <a:schemeClr val="bg1">
                        <a:lumMod val="95000"/>
                      </a:schemeClr>
                    </a:solidFill>
                  </a:tcPr>
                </a:tc>
                <a:extLst>
                  <a:ext uri="{0D108BD9-81ED-4DB2-BD59-A6C34878D82A}">
                    <a16:rowId xmlns:a16="http://schemas.microsoft.com/office/drawing/2014/main" val="3972944823"/>
                  </a:ext>
                </a:extLst>
              </a:tr>
              <a:tr h="450787">
                <a:tc>
                  <a:txBody>
                    <a:bodyPr/>
                    <a:lstStyle/>
                    <a:p>
                      <a:r>
                        <a:rPr lang="en-US" altLang="zh-CN" sz="1000" b="1"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Factory</a:t>
                      </a:r>
                      <a:endParaRPr lang="zh-CN" altLang="en-US" sz="1000" b="1"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a:txBody>
                    <a:bodyPr/>
                    <a:lstStyle/>
                    <a:p>
                      <a:pPr algn="ctr"/>
                      <a:r>
                        <a:rPr lang="en-US" altLang="zh-CN" sz="1000" b="1"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rPr>
                        <a:t>2</a:t>
                      </a:r>
                    </a:p>
                  </a:txBody>
                  <a:tcPr anchor="ctr">
                    <a:solidFill>
                      <a:schemeClr val="bg1">
                        <a:lumMod val="95000"/>
                      </a:schemeClr>
                    </a:solidFill>
                  </a:tcPr>
                </a:tc>
                <a:tc>
                  <a:txBody>
                    <a:bodyPr/>
                    <a:lstStyle/>
                    <a:p>
                      <a:pPr algn="ctr"/>
                      <a:r>
                        <a:rPr lang="en-US" altLang="zh-CN" sz="1000" b="1"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rPr>
                        <a:t>100</a:t>
                      </a:r>
                    </a:p>
                  </a:txBody>
                  <a:tcPr anchor="ctr">
                    <a:solidFill>
                      <a:schemeClr val="bg1">
                        <a:lumMod val="95000"/>
                      </a:schemeClr>
                    </a:solidFill>
                  </a:tcPr>
                </a:tc>
                <a:extLst>
                  <a:ext uri="{0D108BD9-81ED-4DB2-BD59-A6C34878D82A}">
                    <a16:rowId xmlns:a16="http://schemas.microsoft.com/office/drawing/2014/main" val="3866886392"/>
                  </a:ext>
                </a:extLst>
              </a:tr>
              <a:tr h="450787">
                <a:tc>
                  <a:txBody>
                    <a:bodyPr/>
                    <a:lstStyle/>
                    <a:p>
                      <a:r>
                        <a:rPr lang="en-US" altLang="zh-CN" sz="10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Diesel engine</a:t>
                      </a:r>
                      <a:endParaRPr lang="zh-CN" altLang="en-US" sz="10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a:txBody>
                    <a:bodyPr/>
                    <a:lstStyle/>
                    <a:p>
                      <a:pPr algn="ctr"/>
                      <a:r>
                        <a:rPr lang="en-US" altLang="zh-CN" sz="1000" b="0"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rPr>
                        <a:t>20</a:t>
                      </a:r>
                    </a:p>
                  </a:txBody>
                  <a:tcPr anchor="ctr">
                    <a:solidFill>
                      <a:schemeClr val="bg1">
                        <a:lumMod val="95000"/>
                      </a:schemeClr>
                    </a:solidFill>
                  </a:tcPr>
                </a:tc>
                <a:tc>
                  <a:txBody>
                    <a:bodyPr/>
                    <a:lstStyle/>
                    <a:p>
                      <a:pPr algn="ctr"/>
                      <a:r>
                        <a:rPr lang="en-US" altLang="zh-CN" sz="1000" b="0"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rPr>
                        <a:t>120</a:t>
                      </a:r>
                    </a:p>
                  </a:txBody>
                  <a:tcPr anchor="ctr">
                    <a:solidFill>
                      <a:schemeClr val="bg1">
                        <a:lumMod val="95000"/>
                      </a:schemeClr>
                    </a:solidFill>
                  </a:tcPr>
                </a:tc>
                <a:extLst>
                  <a:ext uri="{0D108BD9-81ED-4DB2-BD59-A6C34878D82A}">
                    <a16:rowId xmlns:a16="http://schemas.microsoft.com/office/drawing/2014/main" val="3978524194"/>
                  </a:ext>
                </a:extLst>
              </a:tr>
              <a:tr h="450787">
                <a:tc>
                  <a:txBody>
                    <a:bodyPr/>
                    <a:lstStyle/>
                    <a:p>
                      <a:r>
                        <a:rPr lang="en-US" altLang="zh-CN" sz="10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Aircraft take-off</a:t>
                      </a:r>
                      <a:endParaRPr lang="zh-CN" altLang="en-US" sz="10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a:txBody>
                    <a:bodyPr/>
                    <a:lstStyle/>
                    <a:p>
                      <a:pPr algn="ctr"/>
                      <a:r>
                        <a:rPr lang="en-US" altLang="zh-CN" sz="1000" b="0"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rPr>
                        <a:t>200</a:t>
                      </a:r>
                    </a:p>
                  </a:txBody>
                  <a:tcPr anchor="ctr">
                    <a:solidFill>
                      <a:schemeClr val="bg1">
                        <a:lumMod val="95000"/>
                      </a:schemeClr>
                    </a:solidFill>
                  </a:tcPr>
                </a:tc>
                <a:tc>
                  <a:txBody>
                    <a:bodyPr/>
                    <a:lstStyle/>
                    <a:p>
                      <a:pPr algn="ctr"/>
                      <a:r>
                        <a:rPr lang="en-US" altLang="zh-CN" sz="1000" b="0"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rPr>
                        <a:t>140</a:t>
                      </a:r>
                    </a:p>
                  </a:txBody>
                  <a:tcPr anchor="ctr">
                    <a:solidFill>
                      <a:schemeClr val="bg1">
                        <a:lumMod val="95000"/>
                      </a:schemeClr>
                    </a:solidFill>
                  </a:tcPr>
                </a:tc>
                <a:extLst>
                  <a:ext uri="{0D108BD9-81ED-4DB2-BD59-A6C34878D82A}">
                    <a16:rowId xmlns:a16="http://schemas.microsoft.com/office/drawing/2014/main" val="1752792515"/>
                  </a:ext>
                </a:extLst>
              </a:tr>
              <a:tr h="450787">
                <a:tc>
                  <a:txBody>
                    <a:bodyPr/>
                    <a:lstStyle/>
                    <a:p>
                      <a:r>
                        <a:rPr lang="en-US" altLang="zh-CN" sz="10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Missile launch</a:t>
                      </a:r>
                      <a:endParaRPr lang="zh-CN" altLang="en-US" sz="10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a:txBody>
                    <a:bodyPr/>
                    <a:lstStyle/>
                    <a:p>
                      <a:pPr algn="ctr"/>
                      <a:r>
                        <a:rPr lang="en-US" altLang="zh-CN" sz="1000" b="0"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rPr>
                        <a:t>2000</a:t>
                      </a:r>
                    </a:p>
                  </a:txBody>
                  <a:tcPr anchor="ctr">
                    <a:solidFill>
                      <a:schemeClr val="bg1">
                        <a:lumMod val="95000"/>
                      </a:schemeClr>
                    </a:solidFill>
                  </a:tcPr>
                </a:tc>
                <a:tc>
                  <a:txBody>
                    <a:bodyPr/>
                    <a:lstStyle/>
                    <a:p>
                      <a:pPr algn="ctr"/>
                      <a:r>
                        <a:rPr lang="en-US" altLang="zh-CN" sz="1000" b="0"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rPr>
                        <a:t>160</a:t>
                      </a:r>
                    </a:p>
                  </a:txBody>
                  <a:tcPr anchor="ctr">
                    <a:solidFill>
                      <a:schemeClr val="bg1">
                        <a:lumMod val="95000"/>
                      </a:schemeClr>
                    </a:solidFill>
                  </a:tcPr>
                </a:tc>
                <a:extLst>
                  <a:ext uri="{0D108BD9-81ED-4DB2-BD59-A6C34878D82A}">
                    <a16:rowId xmlns:a16="http://schemas.microsoft.com/office/drawing/2014/main" val="361203253"/>
                  </a:ext>
                </a:extLst>
              </a:tr>
              <a:tr h="450787">
                <a:tc>
                  <a:txBody>
                    <a:bodyPr/>
                    <a:lstStyle/>
                    <a:p>
                      <a:r>
                        <a:rPr lang="en-US" altLang="zh-CN" sz="10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Nuclear explosion</a:t>
                      </a:r>
                      <a:endParaRPr lang="zh-CN" altLang="en-US" sz="10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endParaRPr>
                    </a:p>
                  </a:txBody>
                  <a:tcPr anchor="ctr">
                    <a:solidFill>
                      <a:schemeClr val="bg1">
                        <a:lumMod val="95000"/>
                      </a:schemeClr>
                    </a:solidFill>
                  </a:tcPr>
                </a:tc>
                <a:tc>
                  <a:txBody>
                    <a:bodyPr/>
                    <a:lstStyle/>
                    <a:p>
                      <a:pPr algn="ctr"/>
                      <a:r>
                        <a:rPr lang="en-US" altLang="zh-CN" sz="1000" b="0"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rPr>
                        <a:t>20000</a:t>
                      </a:r>
                    </a:p>
                  </a:txBody>
                  <a:tcPr anchor="ctr">
                    <a:solidFill>
                      <a:schemeClr val="bg1">
                        <a:lumMod val="95000"/>
                      </a:schemeClr>
                    </a:solidFill>
                  </a:tcPr>
                </a:tc>
                <a:tc>
                  <a:txBody>
                    <a:bodyPr/>
                    <a:lstStyle/>
                    <a:p>
                      <a:pPr algn="ctr"/>
                      <a:r>
                        <a:rPr lang="en-US" altLang="zh-CN" sz="1000" b="0" dirty="0">
                          <a:solidFill>
                            <a:srgbClr val="242329"/>
                          </a:solidFill>
                          <a:latin typeface="微软雅黑" panose="020B0503020204020204" pitchFamily="34" charset="-122"/>
                          <a:ea typeface="微软雅黑" panose="020B0503020204020204" pitchFamily="34" charset="-122"/>
                          <a:sym typeface="微软雅黑" panose="020B0503020204020204" pitchFamily="34" charset="-122"/>
                        </a:rPr>
                        <a:t>180</a:t>
                      </a:r>
                    </a:p>
                  </a:txBody>
                  <a:tcPr anchor="ctr">
                    <a:solidFill>
                      <a:schemeClr val="bg1">
                        <a:lumMod val="95000"/>
                      </a:schemeClr>
                    </a:solidFill>
                  </a:tcPr>
                </a:tc>
                <a:extLst>
                  <a:ext uri="{0D108BD9-81ED-4DB2-BD59-A6C34878D82A}">
                    <a16:rowId xmlns:a16="http://schemas.microsoft.com/office/drawing/2014/main" val="3127024230"/>
                  </a:ext>
                </a:extLst>
              </a:tr>
            </a:tbl>
          </a:graphicData>
        </a:graphic>
      </p:graphicFrame>
      <p:sp>
        <p:nvSpPr>
          <p:cNvPr id="7" name="矩形 6"/>
          <p:cNvSpPr/>
          <p:nvPr/>
        </p:nvSpPr>
        <p:spPr>
          <a:xfrm rot="2700000" flipV="1">
            <a:off x="147374" y="609527"/>
            <a:ext cx="263750" cy="263750"/>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44858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p:cNvPicPr>
            <a:picLocks noChangeAspect="1"/>
          </p:cNvPicPr>
          <p:nvPr/>
        </p:nvPicPr>
        <p:blipFill>
          <a:blip r:embed="rId3"/>
          <a:stretch>
            <a:fillRect/>
          </a:stretch>
        </p:blipFill>
        <p:spPr>
          <a:xfrm>
            <a:off x="9855925" y="3743018"/>
            <a:ext cx="1614709" cy="1275064"/>
          </a:xfrm>
          <a:prstGeom prst="rect">
            <a:avLst/>
          </a:prstGeom>
        </p:spPr>
      </p:pic>
      <p:sp>
        <p:nvSpPr>
          <p:cNvPr id="26" name="文本框 25"/>
          <p:cNvSpPr txBox="1"/>
          <p:nvPr/>
        </p:nvSpPr>
        <p:spPr>
          <a:xfrm>
            <a:off x="478324" y="449015"/>
            <a:ext cx="2849883" cy="584775"/>
          </a:xfrm>
          <a:prstGeom prst="rect">
            <a:avLst/>
          </a:prstGeom>
          <a:noFill/>
        </p:spPr>
        <p:txBody>
          <a:bodyPr wrap="none" rtlCol="0">
            <a:spAutoFit/>
          </a:bodyPr>
          <a:lstStyle/>
          <a:p>
            <a:r>
              <a:rPr lang="en-US" altLang="zh-CN" sz="3200" b="1" dirty="0">
                <a:solidFill>
                  <a:srgbClr val="333333"/>
                </a:solidFill>
                <a:latin typeface="Calibri" panose="020F0502020204030204" pitchFamily="34" charset="0"/>
                <a:ea typeface="微软雅黑" charset="0"/>
                <a:cs typeface="Calibri" panose="020F0502020204030204" pitchFamily="34" charset="0"/>
              </a:rPr>
              <a:t>Sound/Acoustic</a:t>
            </a:r>
            <a:endParaRPr lang="zh-CN" altLang="en-US" b="1" dirty="0">
              <a:solidFill>
                <a:srgbClr val="333333"/>
              </a:solidFill>
              <a:latin typeface="Calibri" panose="020F0502020204030204" pitchFamily="34" charset="0"/>
              <a:ea typeface="微软雅黑" charset="0"/>
              <a:cs typeface="Calibri" panose="020F0502020204030204" pitchFamily="34" charset="0"/>
            </a:endParaRPr>
          </a:p>
        </p:txBody>
      </p:sp>
      <p:sp>
        <p:nvSpPr>
          <p:cNvPr id="3" name="矩形 2"/>
          <p:cNvSpPr/>
          <p:nvPr/>
        </p:nvSpPr>
        <p:spPr>
          <a:xfrm>
            <a:off x="478324" y="1033790"/>
            <a:ext cx="10594110" cy="423449"/>
          </a:xfrm>
          <a:prstGeom prst="rect">
            <a:avLst/>
          </a:prstGeom>
        </p:spPr>
        <p:txBody>
          <a:bodyPr wrap="square">
            <a:spAutoFit/>
          </a:bodyPr>
          <a:lstStyle/>
          <a:p>
            <a:pPr>
              <a:lnSpc>
                <a:spcPct val="150000"/>
              </a:lnSpc>
            </a:pPr>
            <a:r>
              <a:rPr lang="en-US" altLang="zh-CN" sz="1600"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rPr>
              <a:t>Sounds are all around us. Most around us produce sound. What we can’t hear, doesn’t mean there isn’t any sound produced</a:t>
            </a:r>
            <a:r>
              <a:rPr lang="en-US" altLang="zh-CN" sz="1600" spc="50" dirty="0">
                <a:ln w="0"/>
                <a:solidFill>
                  <a:schemeClr val="bg2"/>
                </a:solidFill>
                <a:effectLst>
                  <a:innerShdw blurRad="63500" dist="50800" dir="13500000">
                    <a:srgbClr val="000000">
                      <a:alpha val="50000"/>
                    </a:srgbClr>
                  </a:innerShdw>
                </a:effectLst>
                <a:latin typeface="Calibri" panose="020F0502020204030204" pitchFamily="34" charset="0"/>
                <a:ea typeface="微软雅黑" panose="020B0503020204020204" pitchFamily="34" charset="-122"/>
                <a:cs typeface="Calibri" panose="020F0502020204030204" pitchFamily="34" charset="0"/>
              </a:rPr>
              <a:t>.</a:t>
            </a:r>
          </a:p>
        </p:txBody>
      </p:sp>
      <p:pic>
        <p:nvPicPr>
          <p:cNvPr id="6" name="Picture 1"/>
          <p:cNvPicPr>
            <a:picLocks noChangeAspect="1"/>
          </p:cNvPicPr>
          <p:nvPr/>
        </p:nvPicPr>
        <p:blipFill>
          <a:blip r:embed="rId4"/>
          <a:stretch>
            <a:fillRect/>
          </a:stretch>
        </p:blipFill>
        <p:spPr>
          <a:xfrm>
            <a:off x="649489" y="1648980"/>
            <a:ext cx="2230099" cy="1892205"/>
          </a:xfrm>
          <a:prstGeom prst="rect">
            <a:avLst/>
          </a:prstGeom>
        </p:spPr>
      </p:pic>
      <p:pic>
        <p:nvPicPr>
          <p:cNvPr id="7" name="Picture 2"/>
          <p:cNvPicPr>
            <a:picLocks noChangeAspect="1"/>
          </p:cNvPicPr>
          <p:nvPr/>
        </p:nvPicPr>
        <p:blipFill>
          <a:blip r:embed="rId5"/>
          <a:stretch>
            <a:fillRect/>
          </a:stretch>
        </p:blipFill>
        <p:spPr>
          <a:xfrm>
            <a:off x="4284257" y="1741384"/>
            <a:ext cx="3059575" cy="1821459"/>
          </a:xfrm>
          <a:prstGeom prst="rect">
            <a:avLst/>
          </a:prstGeom>
        </p:spPr>
      </p:pic>
      <p:cxnSp>
        <p:nvCxnSpPr>
          <p:cNvPr id="8" name="Straight Arrow Connector 4"/>
          <p:cNvCxnSpPr/>
          <p:nvPr/>
        </p:nvCxnSpPr>
        <p:spPr>
          <a:xfrm>
            <a:off x="3306896" y="2595083"/>
            <a:ext cx="827887" cy="5075"/>
          </a:xfrm>
          <a:prstGeom prst="straightConnector1">
            <a:avLst/>
          </a:prstGeom>
          <a:ln w="127000">
            <a:tailEnd type="triangle"/>
          </a:ln>
        </p:spPr>
        <p:style>
          <a:lnRef idx="1">
            <a:schemeClr val="accent1"/>
          </a:lnRef>
          <a:fillRef idx="0">
            <a:schemeClr val="accent1"/>
          </a:fillRef>
          <a:effectRef idx="0">
            <a:schemeClr val="accent1"/>
          </a:effectRef>
          <a:fontRef idx="minor">
            <a:schemeClr val="tx1"/>
          </a:fontRef>
        </p:style>
      </p:cxnSp>
      <p:sp>
        <p:nvSpPr>
          <p:cNvPr id="9" name="Rectangle 10"/>
          <p:cNvSpPr/>
          <p:nvPr/>
        </p:nvSpPr>
        <p:spPr>
          <a:xfrm>
            <a:off x="7499023" y="2201473"/>
            <a:ext cx="3589444" cy="584775"/>
          </a:xfrm>
          <a:prstGeom prst="rect">
            <a:avLst/>
          </a:prstGeom>
          <a:noFill/>
        </p:spPr>
        <p:txBody>
          <a:bodyPr wrap="none" lIns="91440" tIns="45720" rIns="91440" bIns="45720">
            <a:spAutoFit/>
          </a:bodyPr>
          <a:lstStyle/>
          <a:p>
            <a:r>
              <a:rPr lang="en-US" sz="1600"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rPr>
              <a:t>We measure Sound in Bandwidth.</a:t>
            </a:r>
          </a:p>
          <a:p>
            <a:r>
              <a:rPr lang="en-US" sz="1600"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rPr>
              <a:t>The unit that we use for </a:t>
            </a:r>
            <a:r>
              <a:rPr lang="en-US" sz="1600" b="1" dirty="0">
                <a:solidFill>
                  <a:srgbClr val="E5414C">
                    <a:alpha val="80000"/>
                  </a:srgbClr>
                </a:solidFill>
                <a:latin typeface="Calibri" panose="020F0502020204030204" pitchFamily="34" charset="0"/>
                <a:ea typeface="微软雅黑" panose="020B0503020204020204" pitchFamily="34" charset="-122"/>
                <a:cs typeface="Calibri" panose="020F0502020204030204" pitchFamily="34" charset="0"/>
              </a:rPr>
              <a:t>Bandwidth is Hz</a:t>
            </a:r>
          </a:p>
        </p:txBody>
      </p:sp>
      <p:pic>
        <p:nvPicPr>
          <p:cNvPr id="12" name="Picture 3"/>
          <p:cNvPicPr>
            <a:picLocks noChangeAspect="1"/>
          </p:cNvPicPr>
          <p:nvPr/>
        </p:nvPicPr>
        <p:blipFill>
          <a:blip r:embed="rId6"/>
          <a:stretch>
            <a:fillRect/>
          </a:stretch>
        </p:blipFill>
        <p:spPr>
          <a:xfrm>
            <a:off x="225542" y="3713373"/>
            <a:ext cx="3602417" cy="2317396"/>
          </a:xfrm>
          <a:prstGeom prst="rect">
            <a:avLst/>
          </a:prstGeom>
        </p:spPr>
      </p:pic>
      <p:sp>
        <p:nvSpPr>
          <p:cNvPr id="13" name="Rectangle 12"/>
          <p:cNvSpPr/>
          <p:nvPr/>
        </p:nvSpPr>
        <p:spPr>
          <a:xfrm>
            <a:off x="3866648" y="3588239"/>
            <a:ext cx="6041313" cy="1938992"/>
          </a:xfrm>
          <a:prstGeom prst="rect">
            <a:avLst/>
          </a:prstGeom>
          <a:noFill/>
        </p:spPr>
        <p:txBody>
          <a:bodyPr wrap="square" lIns="91440" tIns="45720" rIns="91440" bIns="45720">
            <a:spAutoFit/>
          </a:bodyPr>
          <a:lstStyle/>
          <a:p>
            <a:pPr>
              <a:lnSpc>
                <a:spcPct val="150000"/>
              </a:lnSpc>
            </a:pPr>
            <a:r>
              <a:rPr lang="en-US" altLang="zh-CN" sz="1600"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rPr>
              <a:t>A dog’s hearing range is from </a:t>
            </a:r>
            <a:r>
              <a:rPr lang="en-US" altLang="zh-CN" sz="1600" b="1" dirty="0">
                <a:solidFill>
                  <a:srgbClr val="E5414C">
                    <a:alpha val="80000"/>
                  </a:srgbClr>
                </a:solidFill>
                <a:latin typeface="Calibri" panose="020F0502020204030204" pitchFamily="34" charset="0"/>
                <a:ea typeface="微软雅黑" panose="020B0503020204020204" pitchFamily="34" charset="-122"/>
                <a:cs typeface="Calibri" panose="020F0502020204030204" pitchFamily="34" charset="0"/>
              </a:rPr>
              <a:t>67 Hz to 45 kHz.</a:t>
            </a:r>
          </a:p>
          <a:p>
            <a:pPr>
              <a:lnSpc>
                <a:spcPct val="150000"/>
              </a:lnSpc>
            </a:pPr>
            <a:r>
              <a:rPr lang="en-US" sz="1600"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rPr>
              <a:t>When </a:t>
            </a:r>
            <a:r>
              <a:rPr lang="en-US" altLang="zh-CN" sz="1600"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rPr>
              <a:t>you</a:t>
            </a:r>
            <a:r>
              <a:rPr lang="en-US" sz="1600"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rPr>
              <a:t> blow the dog whistle, </a:t>
            </a:r>
            <a:r>
              <a:rPr lang="en-US" altLang="zh-CN" sz="1600"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rPr>
              <a:t>you</a:t>
            </a:r>
            <a:r>
              <a:rPr lang="en-US" sz="1600"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rPr>
              <a:t> cannot hear any whistle at all, but dogs can and will come running to </a:t>
            </a:r>
            <a:r>
              <a:rPr lang="en-US" altLang="zh-CN" sz="1600"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rPr>
              <a:t>you</a:t>
            </a:r>
            <a:r>
              <a:rPr lang="en-US" sz="1600"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rPr>
              <a:t> when </a:t>
            </a:r>
            <a:r>
              <a:rPr lang="en-US" altLang="zh-CN" sz="1600"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rPr>
              <a:t>you</a:t>
            </a:r>
            <a:r>
              <a:rPr lang="en-US" sz="1600"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rPr>
              <a:t> blow the dog whistle.</a:t>
            </a:r>
          </a:p>
          <a:p>
            <a:pPr>
              <a:lnSpc>
                <a:spcPct val="150000"/>
              </a:lnSpc>
            </a:pPr>
            <a:r>
              <a:rPr lang="en-US" altLang="zh-CN" sz="1600"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rPr>
              <a:t>That is because the dog whistle emits a pitch of 23 kHz to 55 kHz when blown.</a:t>
            </a:r>
          </a:p>
        </p:txBody>
      </p:sp>
      <p:sp>
        <p:nvSpPr>
          <p:cNvPr id="16" name="Rectangle 13"/>
          <p:cNvSpPr/>
          <p:nvPr/>
        </p:nvSpPr>
        <p:spPr>
          <a:xfrm>
            <a:off x="3866149" y="5382379"/>
            <a:ext cx="7588219" cy="1061829"/>
          </a:xfrm>
          <a:prstGeom prst="rect">
            <a:avLst/>
          </a:prstGeom>
          <a:noFill/>
        </p:spPr>
        <p:txBody>
          <a:bodyPr wrap="square" lIns="91440" tIns="45720" rIns="91440" bIns="45720">
            <a:spAutoFit/>
          </a:bodyPr>
          <a:lstStyle/>
          <a:p>
            <a:pPr>
              <a:lnSpc>
                <a:spcPct val="150000"/>
              </a:lnSpc>
            </a:pPr>
            <a:r>
              <a:rPr lang="en-US" altLang="zh-CN" sz="1400" b="1" dirty="0">
                <a:solidFill>
                  <a:srgbClr val="E5414C">
                    <a:alpha val="80000"/>
                  </a:srgbClr>
                </a:solidFill>
                <a:latin typeface="Calibri" panose="020F0502020204030204" pitchFamily="34" charset="0"/>
                <a:ea typeface="微软雅黑" panose="020B0503020204020204" pitchFamily="34" charset="-122"/>
                <a:cs typeface="Calibri" panose="020F0502020204030204" pitchFamily="34" charset="0"/>
              </a:rPr>
              <a:t>In many industrial and electric power utilities, it is necessary to detect potential leakage risks in time, and these leakages are usually inaudible to human ears, and the acoustic imaging camera can help you quickly find these sounds.</a:t>
            </a:r>
          </a:p>
        </p:txBody>
      </p:sp>
    </p:spTree>
    <p:extLst>
      <p:ext uri="{BB962C8B-B14F-4D97-AF65-F5344CB8AC3E}">
        <p14:creationId xmlns:p14="http://schemas.microsoft.com/office/powerpoint/2010/main" val="101236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26"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580">
                                          <p:stCondLst>
                                            <p:cond delay="0"/>
                                          </p:stCondLst>
                                        </p:cTn>
                                        <p:tgtEl>
                                          <p:spTgt spid="12"/>
                                        </p:tgtEl>
                                      </p:cBhvr>
                                    </p:animEffect>
                                    <p:anim calcmode="lin" valueType="num">
                                      <p:cBhvr>
                                        <p:cTn id="34"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39" dur="26">
                                          <p:stCondLst>
                                            <p:cond delay="650"/>
                                          </p:stCondLst>
                                        </p:cTn>
                                        <p:tgtEl>
                                          <p:spTgt spid="12"/>
                                        </p:tgtEl>
                                      </p:cBhvr>
                                      <p:to x="100000" y="60000"/>
                                    </p:animScale>
                                    <p:animScale>
                                      <p:cBhvr>
                                        <p:cTn id="40" dur="166" decel="50000">
                                          <p:stCondLst>
                                            <p:cond delay="676"/>
                                          </p:stCondLst>
                                        </p:cTn>
                                        <p:tgtEl>
                                          <p:spTgt spid="12"/>
                                        </p:tgtEl>
                                      </p:cBhvr>
                                      <p:to x="100000" y="100000"/>
                                    </p:animScale>
                                    <p:animScale>
                                      <p:cBhvr>
                                        <p:cTn id="41" dur="26">
                                          <p:stCondLst>
                                            <p:cond delay="1312"/>
                                          </p:stCondLst>
                                        </p:cTn>
                                        <p:tgtEl>
                                          <p:spTgt spid="12"/>
                                        </p:tgtEl>
                                      </p:cBhvr>
                                      <p:to x="100000" y="80000"/>
                                    </p:animScale>
                                    <p:animScale>
                                      <p:cBhvr>
                                        <p:cTn id="42" dur="166" decel="50000">
                                          <p:stCondLst>
                                            <p:cond delay="1338"/>
                                          </p:stCondLst>
                                        </p:cTn>
                                        <p:tgtEl>
                                          <p:spTgt spid="12"/>
                                        </p:tgtEl>
                                      </p:cBhvr>
                                      <p:to x="100000" y="100000"/>
                                    </p:animScale>
                                    <p:animScale>
                                      <p:cBhvr>
                                        <p:cTn id="43" dur="26">
                                          <p:stCondLst>
                                            <p:cond delay="1642"/>
                                          </p:stCondLst>
                                        </p:cTn>
                                        <p:tgtEl>
                                          <p:spTgt spid="12"/>
                                        </p:tgtEl>
                                      </p:cBhvr>
                                      <p:to x="100000" y="90000"/>
                                    </p:animScale>
                                    <p:animScale>
                                      <p:cBhvr>
                                        <p:cTn id="44" dur="166" decel="50000">
                                          <p:stCondLst>
                                            <p:cond delay="1668"/>
                                          </p:stCondLst>
                                        </p:cTn>
                                        <p:tgtEl>
                                          <p:spTgt spid="12"/>
                                        </p:tgtEl>
                                      </p:cBhvr>
                                      <p:to x="100000" y="100000"/>
                                    </p:animScale>
                                    <p:animScale>
                                      <p:cBhvr>
                                        <p:cTn id="45" dur="26">
                                          <p:stCondLst>
                                            <p:cond delay="1808"/>
                                          </p:stCondLst>
                                        </p:cTn>
                                        <p:tgtEl>
                                          <p:spTgt spid="12"/>
                                        </p:tgtEl>
                                      </p:cBhvr>
                                      <p:to x="100000" y="95000"/>
                                    </p:animScale>
                                    <p:animScale>
                                      <p:cBhvr>
                                        <p:cTn id="46" dur="166" decel="50000">
                                          <p:stCondLst>
                                            <p:cond delay="1834"/>
                                          </p:stCondLst>
                                        </p:cTn>
                                        <p:tgtEl>
                                          <p:spTgt spid="12"/>
                                        </p:tgtEl>
                                      </p:cBhvr>
                                      <p:to x="100000" y="100000"/>
                                    </p:animScale>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circle(in)">
                                      <p:cBhvr>
                                        <p:cTn id="51" dur="20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anim calcmode="lin" valueType="num">
                                      <p:cBhvr>
                                        <p:cTn id="57" dur="1000" fill="hold"/>
                                        <p:tgtEl>
                                          <p:spTgt spid="15"/>
                                        </p:tgtEl>
                                        <p:attrNameLst>
                                          <p:attrName>ppt_x</p:attrName>
                                        </p:attrNameLst>
                                      </p:cBhvr>
                                      <p:tavLst>
                                        <p:tav tm="0">
                                          <p:val>
                                            <p:strVal val="#ppt_x"/>
                                          </p:val>
                                        </p:tav>
                                        <p:tav tm="100000">
                                          <p:val>
                                            <p:strVal val="#ppt_x"/>
                                          </p:val>
                                        </p:tav>
                                      </p:tavLst>
                                    </p:anim>
                                    <p:anim calcmode="lin" valueType="num">
                                      <p:cBhvr>
                                        <p:cTn id="5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barn(inVertical)">
                                      <p:cBhvr>
                                        <p:cTn id="6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0388" y="2337084"/>
            <a:ext cx="1297278" cy="461665"/>
          </a:xfrm>
          <a:prstGeom prst="rect">
            <a:avLst/>
          </a:prstGeom>
          <a:noFill/>
        </p:spPr>
        <p:txBody>
          <a:bodyPr wrap="none" rtlCol="0">
            <a:spAutoFit/>
          </a:bodyPr>
          <a:lstStyle/>
          <a:p>
            <a:pPr algn="ctr">
              <a:defRPr/>
            </a:pPr>
            <a:r>
              <a:rPr lang="en-US" altLang="zh-CN" sz="2400"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PART 02.</a:t>
            </a:r>
          </a:p>
        </p:txBody>
      </p:sp>
      <p:sp>
        <p:nvSpPr>
          <p:cNvPr id="5" name="文本框 4"/>
          <p:cNvSpPr txBox="1"/>
          <p:nvPr/>
        </p:nvSpPr>
        <p:spPr>
          <a:xfrm>
            <a:off x="391282" y="2798749"/>
            <a:ext cx="7399047" cy="1508105"/>
          </a:xfrm>
          <a:prstGeom prst="rect">
            <a:avLst/>
          </a:prstGeom>
          <a:noFill/>
        </p:spPr>
        <p:txBody>
          <a:bodyPr wrap="square" rtlCol="0">
            <a:spAutoFit/>
          </a:bodyPr>
          <a:lstStyle/>
          <a:p>
            <a:pPr>
              <a:defRPr/>
            </a:pPr>
            <a:r>
              <a:rPr lang="en-US" altLang="zh-CN" sz="46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PRODUCT </a:t>
            </a:r>
          </a:p>
          <a:p>
            <a:pPr>
              <a:defRPr/>
            </a:pPr>
            <a:r>
              <a:rPr lang="en-US" altLang="zh-CN" sz="46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OVERVIEW</a:t>
            </a:r>
          </a:p>
        </p:txBody>
      </p:sp>
      <p:sp>
        <p:nvSpPr>
          <p:cNvPr id="6" name="文本框 5"/>
          <p:cNvSpPr txBox="1"/>
          <p:nvPr/>
        </p:nvSpPr>
        <p:spPr>
          <a:xfrm>
            <a:off x="326627" y="4476422"/>
            <a:ext cx="4688718" cy="1477328"/>
          </a:xfrm>
          <a:prstGeom prst="rect">
            <a:avLst/>
          </a:prstGeom>
          <a:noFill/>
        </p:spPr>
        <p:txBody>
          <a:bodyPr wrap="square" rtlCol="0">
            <a:spAutoFit/>
          </a:bodyPr>
          <a:lstStyle>
            <a:defPPr>
              <a:defRPr lang="zh-CN"/>
            </a:defPPr>
            <a:lvl1pPr>
              <a:lnSpc>
                <a:spcPct val="130000"/>
              </a:lnSpc>
              <a:defRPr sz="2200" spc="100">
                <a:solidFill>
                  <a:srgbClr val="999999"/>
                </a:solidFill>
                <a:latin typeface="Arial" panose="020B0604020202020204" pitchFamily="34" charset="0"/>
                <a:cs typeface="Arial" panose="020B0604020202020204" pitchFamily="34" charset="0"/>
              </a:defRPr>
            </a:lvl1pPr>
          </a:lstStyle>
          <a:p>
            <a:pPr>
              <a:lnSpc>
                <a:spcPct val="150000"/>
              </a:lnSpc>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01 APPLICATIONS</a:t>
            </a:r>
          </a:p>
          <a:p>
            <a:pPr>
              <a:lnSpc>
                <a:spcPct val="150000"/>
              </a:lnSpc>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02 PRODUCT OVERVIEW</a:t>
            </a:r>
          </a:p>
          <a:p>
            <a:pPr>
              <a:lnSpc>
                <a:spcPct val="150000"/>
              </a:lnSpc>
            </a:pPr>
            <a:r>
              <a:rPr lang="en-US" altLang="zh-CN" sz="2000" dirty="0">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03 </a:t>
            </a:r>
            <a:r>
              <a:rPr lang="en-US" altLang="zh-CN" sz="2000" dirty="0">
                <a:latin typeface="Calibri" panose="020F0502020204030204" pitchFamily="34" charset="0"/>
                <a:ea typeface="微软雅黑" panose="020B0503020204020204" pitchFamily="34" charset="-122"/>
                <a:cs typeface="Calibri" panose="020F0502020204030204" pitchFamily="34" charset="0"/>
                <a:sym typeface="+mn-ea"/>
              </a:rPr>
              <a:t>KEY FEATURES</a:t>
            </a:r>
          </a:p>
        </p:txBody>
      </p:sp>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r="715" b="134"/>
          <a:stretch/>
        </p:blipFill>
        <p:spPr>
          <a:xfrm>
            <a:off x="2789932" y="540076"/>
            <a:ext cx="9410535" cy="6317924"/>
          </a:xfrm>
          <a:prstGeom prst="rect">
            <a:avLst/>
          </a:prstGeom>
        </p:spPr>
      </p:pic>
    </p:spTree>
    <p:extLst>
      <p:ext uri="{BB962C8B-B14F-4D97-AF65-F5344CB8AC3E}">
        <p14:creationId xmlns:p14="http://schemas.microsoft.com/office/powerpoint/2010/main" val="1440680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圆角矩形 50"/>
          <p:cNvSpPr/>
          <p:nvPr/>
        </p:nvSpPr>
        <p:spPr>
          <a:xfrm>
            <a:off x="2697018" y="3500581"/>
            <a:ext cx="2927927" cy="318192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ln w="0"/>
              <a:solidFill>
                <a:schemeClr val="tx1"/>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50" name="圆角矩形 49"/>
          <p:cNvSpPr/>
          <p:nvPr/>
        </p:nvSpPr>
        <p:spPr>
          <a:xfrm>
            <a:off x="5740400" y="3523673"/>
            <a:ext cx="2927927" cy="318192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ln w="0"/>
              <a:solidFill>
                <a:schemeClr val="tx1"/>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43" name="圆角矩形 42"/>
          <p:cNvSpPr/>
          <p:nvPr/>
        </p:nvSpPr>
        <p:spPr>
          <a:xfrm>
            <a:off x="8894618" y="3500582"/>
            <a:ext cx="2927927" cy="318192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ln w="0"/>
              <a:solidFill>
                <a:schemeClr val="tx1"/>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8" name="文本框 7"/>
          <p:cNvSpPr txBox="1"/>
          <p:nvPr/>
        </p:nvSpPr>
        <p:spPr>
          <a:xfrm>
            <a:off x="489032" y="449015"/>
            <a:ext cx="6539739" cy="584775"/>
          </a:xfrm>
          <a:prstGeom prst="rect">
            <a:avLst/>
          </a:prstGeom>
          <a:noFill/>
        </p:spPr>
        <p:txBody>
          <a:bodyPr wrap="none" rtlCol="0">
            <a:spAutoFit/>
          </a:bodyPr>
          <a:lstStyle/>
          <a:p>
            <a:pPr>
              <a:defRPr/>
            </a:pP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Application Scenario &amp; Target Market</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28" name="矩形 27"/>
          <p:cNvSpPr/>
          <p:nvPr/>
        </p:nvSpPr>
        <p:spPr>
          <a:xfrm>
            <a:off x="3204855" y="3494459"/>
            <a:ext cx="1601208" cy="369332"/>
          </a:xfrm>
          <a:prstGeom prst="rect">
            <a:avLst/>
          </a:prstGeom>
        </p:spPr>
        <p:txBody>
          <a:bodyPr wrap="none">
            <a:spAutoFit/>
          </a:bodyPr>
          <a:lstStyle/>
          <a:p>
            <a:r>
              <a:rPr lang="en-US" altLang="zh-CN" b="1" dirty="0">
                <a:solidFill>
                  <a:srgbClr val="FFC000"/>
                </a:solidFill>
                <a:latin typeface="Calibri" panose="020F0502020204030204" pitchFamily="34" charset="0"/>
                <a:ea typeface="微软雅黑" panose="020B0503020204020204" pitchFamily="34" charset="-122"/>
                <a:cs typeface="Calibri" panose="020F0502020204030204" pitchFamily="34" charset="0"/>
              </a:rPr>
              <a:t>Manufacturing</a:t>
            </a:r>
            <a:endParaRPr lang="zh-CN" altLang="en-US" b="1" dirty="0">
              <a:solidFill>
                <a:srgbClr val="FFC000"/>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29" name="矩形 28"/>
          <p:cNvSpPr/>
          <p:nvPr/>
        </p:nvSpPr>
        <p:spPr>
          <a:xfrm>
            <a:off x="611970" y="2259241"/>
            <a:ext cx="1715278" cy="369332"/>
          </a:xfrm>
          <a:prstGeom prst="rect">
            <a:avLst/>
          </a:prstGeom>
        </p:spPr>
        <p:txBody>
          <a:bodyPr wrap="none">
            <a:spAutoFit/>
          </a:bodyPr>
          <a:lstStyle/>
          <a:p>
            <a:r>
              <a:rPr lang="en-US" altLang="zh-CN"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rPr>
              <a:t>Inspections for: </a:t>
            </a:r>
            <a:endParaRPr lang="zh-CN" altLang="en-US" b="1" dirty="0">
              <a:latin typeface="Calibri" panose="020F0502020204030204" pitchFamily="34" charset="0"/>
              <a:cs typeface="Calibri" panose="020F0502020204030204" pitchFamily="34" charset="0"/>
            </a:endParaRPr>
          </a:p>
        </p:txBody>
      </p:sp>
      <p:sp>
        <p:nvSpPr>
          <p:cNvPr id="30" name="矩形 29"/>
          <p:cNvSpPr/>
          <p:nvPr/>
        </p:nvSpPr>
        <p:spPr>
          <a:xfrm>
            <a:off x="6614049" y="3466750"/>
            <a:ext cx="1072730" cy="369332"/>
          </a:xfrm>
          <a:prstGeom prst="rect">
            <a:avLst/>
          </a:prstGeom>
        </p:spPr>
        <p:txBody>
          <a:bodyPr wrap="none">
            <a:spAutoFit/>
          </a:bodyPr>
          <a:lstStyle/>
          <a:p>
            <a:r>
              <a:rPr lang="en-US" altLang="zh-CN" b="1" dirty="0">
                <a:solidFill>
                  <a:srgbClr val="92D050"/>
                </a:solidFill>
                <a:latin typeface="Calibri" panose="020F0502020204030204" pitchFamily="34" charset="0"/>
                <a:ea typeface="微软雅黑" panose="020B0503020204020204" pitchFamily="34" charset="-122"/>
                <a:cs typeface="Calibri" panose="020F0502020204030204" pitchFamily="34" charset="0"/>
              </a:rPr>
              <a:t>Oil &amp; Gas</a:t>
            </a:r>
            <a:endParaRPr lang="zh-CN" altLang="en-US" b="1" dirty="0">
              <a:solidFill>
                <a:srgbClr val="92D050"/>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31" name="矩形 30"/>
          <p:cNvSpPr/>
          <p:nvPr/>
        </p:nvSpPr>
        <p:spPr>
          <a:xfrm>
            <a:off x="454532" y="1003728"/>
            <a:ext cx="11359420" cy="646331"/>
          </a:xfrm>
          <a:prstGeom prst="rect">
            <a:avLst/>
          </a:prstGeom>
        </p:spPr>
        <p:txBody>
          <a:bodyPr wrap="square">
            <a:spAutoFit/>
          </a:bodyPr>
          <a:lstStyle/>
          <a:p>
            <a:r>
              <a:rPr lang="en-US" altLang="zh-CN" dirty="0">
                <a:solidFill>
                  <a:schemeClr val="bg2">
                    <a:lumMod val="25000"/>
                  </a:schemeClr>
                </a:solidFill>
                <a:latin typeface="Calibri" panose="020F0502020204030204" pitchFamily="34" charset="0"/>
                <a:cs typeface="Calibri" panose="020F0502020204030204" pitchFamily="34" charset="0"/>
              </a:rPr>
              <a:t>Acoustic imaging cameras can be used in scenarios with gas leaks and partial discharges as a tool to quickly locate sound sources and find leaks.</a:t>
            </a:r>
            <a:endParaRPr lang="zh-CN" altLang="en-US" dirty="0">
              <a:solidFill>
                <a:schemeClr val="bg2">
                  <a:lumMod val="25000"/>
                </a:schemeClr>
              </a:solidFill>
              <a:latin typeface="Calibri" panose="020F0502020204030204" pitchFamily="34" charset="0"/>
              <a:cs typeface="Calibri" panose="020F0502020204030204" pitchFamily="34" charset="0"/>
            </a:endParaRPr>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0283" y="1820743"/>
            <a:ext cx="2630245" cy="1578147"/>
          </a:xfrm>
          <a:prstGeom prst="rect">
            <a:avLst/>
          </a:prstGeom>
        </p:spPr>
      </p:pic>
      <p:pic>
        <p:nvPicPr>
          <p:cNvPr id="33" name="图片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9531" y="1820744"/>
            <a:ext cx="2464033" cy="1596711"/>
          </a:xfrm>
          <a:prstGeom prst="rect">
            <a:avLst/>
          </a:prstGeom>
        </p:spPr>
      </p:pic>
      <p:sp>
        <p:nvSpPr>
          <p:cNvPr id="34" name="矩形 33"/>
          <p:cNvSpPr/>
          <p:nvPr/>
        </p:nvSpPr>
        <p:spPr>
          <a:xfrm>
            <a:off x="691946" y="4133706"/>
            <a:ext cx="1398268" cy="369332"/>
          </a:xfrm>
          <a:prstGeom prst="rect">
            <a:avLst/>
          </a:prstGeom>
        </p:spPr>
        <p:txBody>
          <a:bodyPr wrap="none">
            <a:spAutoFit/>
          </a:bodyPr>
          <a:lstStyle/>
          <a:p>
            <a:r>
              <a:rPr lang="en-US" altLang="zh-CN"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rPr>
              <a:t>Sub-Markets</a:t>
            </a:r>
            <a:endParaRPr lang="zh-CN" altLang="en-US" b="1" dirty="0">
              <a:latin typeface="Calibri" panose="020F0502020204030204" pitchFamily="34" charset="0"/>
              <a:cs typeface="Calibri" panose="020F0502020204030204" pitchFamily="34" charset="0"/>
            </a:endParaRPr>
          </a:p>
        </p:txBody>
      </p:sp>
      <p:sp>
        <p:nvSpPr>
          <p:cNvPr id="36" name="矩形 35"/>
          <p:cNvSpPr/>
          <p:nvPr/>
        </p:nvSpPr>
        <p:spPr>
          <a:xfrm>
            <a:off x="2979435" y="3907800"/>
            <a:ext cx="2183694" cy="1477328"/>
          </a:xfrm>
          <a:prstGeom prst="rect">
            <a:avLst/>
          </a:prstGeom>
        </p:spPr>
        <p:txBody>
          <a:bodyPr wrap="square">
            <a:spAutoFit/>
          </a:bodyPr>
          <a:lstStyle/>
          <a:p>
            <a:pPr marL="285750" indent="-285750">
              <a:buFont typeface="Arial" panose="020B0604020202020204" pitchFamily="34" charset="0"/>
              <a:buChar char="•"/>
            </a:pPr>
            <a:r>
              <a:rPr lang="zh-CN" altLang="en-US" dirty="0">
                <a:solidFill>
                  <a:srgbClr val="FFC000"/>
                </a:solidFill>
                <a:latin typeface="Calibri" panose="020F0502020204030204" pitchFamily="34" charset="0"/>
                <a:cs typeface="Calibri" panose="020F0502020204030204" pitchFamily="34" charset="0"/>
              </a:rPr>
              <a:t>Automotive </a:t>
            </a:r>
            <a:endParaRPr lang="en-US" altLang="zh-CN" dirty="0">
              <a:solidFill>
                <a:srgbClr val="FFC00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zh-CN" altLang="en-US" dirty="0">
                <a:solidFill>
                  <a:srgbClr val="FFC000"/>
                </a:solidFill>
                <a:latin typeface="Calibri" panose="020F0502020204030204" pitchFamily="34" charset="0"/>
                <a:cs typeface="Calibri" panose="020F0502020204030204" pitchFamily="34" charset="0"/>
              </a:rPr>
              <a:t>Pulp &amp; Paper</a:t>
            </a:r>
            <a:endParaRPr lang="en-US" altLang="zh-CN" dirty="0">
              <a:solidFill>
                <a:srgbClr val="FFC00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zh-CN" altLang="en-US" dirty="0">
                <a:solidFill>
                  <a:srgbClr val="FFC000"/>
                </a:solidFill>
                <a:latin typeface="Calibri" panose="020F0502020204030204" pitchFamily="34" charset="0"/>
                <a:cs typeface="Calibri" panose="020F0502020204030204" pitchFamily="34" charset="0"/>
              </a:rPr>
              <a:t>Metals</a:t>
            </a:r>
            <a:endParaRPr lang="en-US" altLang="zh-CN" dirty="0">
              <a:solidFill>
                <a:srgbClr val="FFC00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zh-CN" altLang="en-US" dirty="0">
                <a:solidFill>
                  <a:srgbClr val="FFC000"/>
                </a:solidFill>
                <a:latin typeface="Calibri" panose="020F0502020204030204" pitchFamily="34" charset="0"/>
                <a:cs typeface="Calibri" panose="020F0502020204030204" pitchFamily="34" charset="0"/>
              </a:rPr>
              <a:t>Food &amp; Beverage </a:t>
            </a:r>
            <a:endParaRPr lang="en-US" altLang="zh-CN" dirty="0">
              <a:solidFill>
                <a:srgbClr val="FFC00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zh-CN" altLang="en-US" dirty="0">
                <a:solidFill>
                  <a:srgbClr val="FFC000"/>
                </a:solidFill>
                <a:latin typeface="Calibri" panose="020F0502020204030204" pitchFamily="34" charset="0"/>
                <a:cs typeface="Calibri" panose="020F0502020204030204" pitchFamily="34" charset="0"/>
              </a:rPr>
              <a:t>Chemical</a:t>
            </a:r>
          </a:p>
        </p:txBody>
      </p:sp>
      <p:sp>
        <p:nvSpPr>
          <p:cNvPr id="37" name="矩形 36"/>
          <p:cNvSpPr/>
          <p:nvPr/>
        </p:nvSpPr>
        <p:spPr>
          <a:xfrm>
            <a:off x="6091529" y="3954356"/>
            <a:ext cx="1957332" cy="923330"/>
          </a:xfrm>
          <a:prstGeom prst="rect">
            <a:avLst/>
          </a:prstGeom>
        </p:spPr>
        <p:txBody>
          <a:bodyPr wrap="none">
            <a:spAutoFit/>
          </a:bodyPr>
          <a:lstStyle/>
          <a:p>
            <a:pPr marL="285750" indent="-285750">
              <a:buFont typeface="Arial" panose="020B0604020202020204" pitchFamily="34" charset="0"/>
              <a:buChar char="•"/>
            </a:pPr>
            <a:r>
              <a:rPr lang="en-US" altLang="zh-CN" dirty="0">
                <a:solidFill>
                  <a:srgbClr val="92D050"/>
                </a:solidFill>
                <a:latin typeface="Calibri" panose="020F0502020204030204" pitchFamily="34" charset="0"/>
                <a:cs typeface="Calibri" panose="020F0502020204030204" pitchFamily="34" charset="0"/>
              </a:rPr>
              <a:t>Upstream</a:t>
            </a:r>
          </a:p>
          <a:p>
            <a:pPr marL="285750" indent="-285750">
              <a:buFont typeface="Arial" panose="020B0604020202020204" pitchFamily="34" charset="0"/>
              <a:buChar char="•"/>
            </a:pPr>
            <a:r>
              <a:rPr lang="en-US" altLang="zh-CN" dirty="0">
                <a:solidFill>
                  <a:srgbClr val="92D050"/>
                </a:solidFill>
                <a:latin typeface="Calibri" panose="020F0502020204030204" pitchFamily="34" charset="0"/>
                <a:cs typeface="Calibri" panose="020F0502020204030204" pitchFamily="34" charset="0"/>
              </a:rPr>
              <a:t>Refining</a:t>
            </a:r>
          </a:p>
          <a:p>
            <a:pPr marL="285750" indent="-285750">
              <a:buFont typeface="Arial" panose="020B0604020202020204" pitchFamily="34" charset="0"/>
              <a:buChar char="•"/>
            </a:pPr>
            <a:r>
              <a:rPr lang="en-US" altLang="zh-CN" dirty="0">
                <a:solidFill>
                  <a:srgbClr val="92D050"/>
                </a:solidFill>
                <a:latin typeface="Calibri" panose="020F0502020204030204" pitchFamily="34" charset="0"/>
                <a:cs typeface="Calibri" panose="020F0502020204030204" pitchFamily="34" charset="0"/>
              </a:rPr>
              <a:t>Petro-Chemical </a:t>
            </a:r>
            <a:endParaRPr lang="zh-CN" altLang="en-US" dirty="0">
              <a:solidFill>
                <a:srgbClr val="92D050"/>
              </a:solidFill>
              <a:latin typeface="Calibri" panose="020F0502020204030204" pitchFamily="34" charset="0"/>
              <a:cs typeface="Calibri" panose="020F0502020204030204" pitchFamily="34" charset="0"/>
            </a:endParaRPr>
          </a:p>
        </p:txBody>
      </p:sp>
      <p:sp>
        <p:nvSpPr>
          <p:cNvPr id="38" name="矩形 37"/>
          <p:cNvSpPr/>
          <p:nvPr/>
        </p:nvSpPr>
        <p:spPr>
          <a:xfrm>
            <a:off x="818444" y="5803056"/>
            <a:ext cx="1072730" cy="369332"/>
          </a:xfrm>
          <a:prstGeom prst="rect">
            <a:avLst/>
          </a:prstGeom>
        </p:spPr>
        <p:txBody>
          <a:bodyPr wrap="none">
            <a:spAutoFit/>
          </a:bodyPr>
          <a:lstStyle/>
          <a:p>
            <a:r>
              <a:rPr lang="en-US" altLang="zh-CN"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rPr>
              <a:t>Personas</a:t>
            </a:r>
            <a:endParaRPr lang="zh-CN" altLang="en-US"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endParaRPr>
          </a:p>
        </p:txBody>
      </p:sp>
      <p:sp>
        <p:nvSpPr>
          <p:cNvPr id="39" name="矩形 38"/>
          <p:cNvSpPr/>
          <p:nvPr/>
        </p:nvSpPr>
        <p:spPr>
          <a:xfrm>
            <a:off x="2981653" y="5523356"/>
            <a:ext cx="2659575" cy="923330"/>
          </a:xfrm>
          <a:prstGeom prst="rect">
            <a:avLst/>
          </a:prstGeom>
        </p:spPr>
        <p:txBody>
          <a:bodyPr wrap="none">
            <a:spAutoFit/>
          </a:bodyPr>
          <a:lstStyle/>
          <a:p>
            <a:pPr marL="285750" indent="-285750">
              <a:buFont typeface="Arial" panose="020B0604020202020204" pitchFamily="34" charset="0"/>
              <a:buChar char="•"/>
            </a:pPr>
            <a:r>
              <a:rPr lang="en-US" altLang="zh-CN" dirty="0">
                <a:solidFill>
                  <a:srgbClr val="FFC000"/>
                </a:solidFill>
                <a:latin typeface="Calibri" panose="020F0502020204030204" pitchFamily="34" charset="0"/>
                <a:cs typeface="Calibri" panose="020F0502020204030204" pitchFamily="34" charset="0"/>
              </a:rPr>
              <a:t>Maintenance Manager </a:t>
            </a:r>
          </a:p>
          <a:p>
            <a:pPr marL="285750" indent="-285750">
              <a:buFont typeface="Arial" panose="020B0604020202020204" pitchFamily="34" charset="0"/>
              <a:buChar char="•"/>
            </a:pPr>
            <a:r>
              <a:rPr lang="en-US" altLang="zh-CN" dirty="0">
                <a:solidFill>
                  <a:srgbClr val="FFC000"/>
                </a:solidFill>
                <a:latin typeface="Calibri" panose="020F0502020204030204" pitchFamily="34" charset="0"/>
                <a:cs typeface="Calibri" panose="020F0502020204030204" pitchFamily="34" charset="0"/>
              </a:rPr>
              <a:t>Reliability Specialist</a:t>
            </a:r>
          </a:p>
          <a:p>
            <a:pPr marL="285750" indent="-285750">
              <a:buFont typeface="Arial" panose="020B0604020202020204" pitchFamily="34" charset="0"/>
              <a:buChar char="•"/>
            </a:pPr>
            <a:r>
              <a:rPr lang="en-US" altLang="zh-CN" dirty="0">
                <a:solidFill>
                  <a:srgbClr val="FFC000"/>
                </a:solidFill>
                <a:latin typeface="Calibri" panose="020F0502020204030204" pitchFamily="34" charset="0"/>
                <a:cs typeface="Calibri" panose="020F0502020204030204" pitchFamily="34" charset="0"/>
              </a:rPr>
              <a:t>NDT Technician</a:t>
            </a:r>
            <a:endParaRPr lang="zh-CN" altLang="en-US" dirty="0">
              <a:solidFill>
                <a:srgbClr val="FFC000"/>
              </a:solidFill>
              <a:latin typeface="Calibri" panose="020F0502020204030204" pitchFamily="34" charset="0"/>
              <a:cs typeface="Calibri" panose="020F0502020204030204" pitchFamily="34" charset="0"/>
            </a:endParaRPr>
          </a:p>
        </p:txBody>
      </p:sp>
      <p:sp>
        <p:nvSpPr>
          <p:cNvPr id="41" name="矩形 40"/>
          <p:cNvSpPr/>
          <p:nvPr/>
        </p:nvSpPr>
        <p:spPr>
          <a:xfrm>
            <a:off x="9217985" y="3433630"/>
            <a:ext cx="2182457" cy="369332"/>
          </a:xfrm>
          <a:prstGeom prst="rect">
            <a:avLst/>
          </a:prstGeom>
        </p:spPr>
        <p:txBody>
          <a:bodyPr wrap="none">
            <a:spAutoFit/>
          </a:bodyPr>
          <a:lstStyle/>
          <a:p>
            <a:r>
              <a:rPr lang="en-US" altLang="zh-CN" b="1" dirty="0">
                <a:solidFill>
                  <a:srgbClr val="00B0F0"/>
                </a:solidFill>
                <a:latin typeface="Calibri" panose="020F0502020204030204" pitchFamily="34" charset="0"/>
                <a:ea typeface="微软雅黑" panose="020B0503020204020204" pitchFamily="34" charset="-122"/>
                <a:cs typeface="Calibri" panose="020F0502020204030204" pitchFamily="34" charset="0"/>
              </a:rPr>
              <a:t>Electric Power Utility</a:t>
            </a:r>
            <a:endParaRPr lang="zh-CN" altLang="en-US" b="1" dirty="0">
              <a:solidFill>
                <a:srgbClr val="00B0F0"/>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42" name="图片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49159" y="1801091"/>
            <a:ext cx="2611421" cy="1616363"/>
          </a:xfrm>
          <a:prstGeom prst="rect">
            <a:avLst/>
          </a:prstGeom>
        </p:spPr>
      </p:pic>
      <p:sp>
        <p:nvSpPr>
          <p:cNvPr id="44" name="矩形 43"/>
          <p:cNvSpPr/>
          <p:nvPr/>
        </p:nvSpPr>
        <p:spPr>
          <a:xfrm>
            <a:off x="9226759" y="3976236"/>
            <a:ext cx="1529137" cy="923330"/>
          </a:xfrm>
          <a:prstGeom prst="rect">
            <a:avLst/>
          </a:prstGeom>
        </p:spPr>
        <p:txBody>
          <a:bodyPr wrap="none">
            <a:spAutoFit/>
          </a:bodyPr>
          <a:lstStyle/>
          <a:p>
            <a:pPr marL="285750" indent="-285750">
              <a:buFont typeface="Arial" panose="020B0604020202020204" pitchFamily="34" charset="0"/>
              <a:buChar char="•"/>
            </a:pPr>
            <a:r>
              <a:rPr lang="en-US" altLang="zh-CN" dirty="0">
                <a:solidFill>
                  <a:srgbClr val="00B0F0"/>
                </a:solidFill>
                <a:latin typeface="Calibri" panose="020F0502020204030204" pitchFamily="34" charset="0"/>
                <a:cs typeface="Calibri" panose="020F0502020204030204" pitchFamily="34" charset="0"/>
              </a:rPr>
              <a:t>Generation</a:t>
            </a:r>
          </a:p>
          <a:p>
            <a:pPr marL="285750" indent="-285750">
              <a:buFont typeface="Arial" panose="020B0604020202020204" pitchFamily="34" charset="0"/>
              <a:buChar char="•"/>
            </a:pPr>
            <a:r>
              <a:rPr lang="en-US" altLang="zh-CN" dirty="0">
                <a:solidFill>
                  <a:srgbClr val="00B0F0"/>
                </a:solidFill>
                <a:latin typeface="Calibri" panose="020F0502020204030204" pitchFamily="34" charset="0"/>
                <a:cs typeface="Calibri" panose="020F0502020204030204" pitchFamily="34" charset="0"/>
              </a:rPr>
              <a:t>T&amp;D</a:t>
            </a:r>
          </a:p>
          <a:p>
            <a:pPr marL="285750" indent="-285750">
              <a:buFont typeface="Arial" panose="020B0604020202020204" pitchFamily="34" charset="0"/>
              <a:buChar char="•"/>
            </a:pPr>
            <a:r>
              <a:rPr lang="en-US" altLang="zh-CN" dirty="0">
                <a:solidFill>
                  <a:srgbClr val="00B0F0"/>
                </a:solidFill>
                <a:latin typeface="Calibri" panose="020F0502020204030204" pitchFamily="34" charset="0"/>
                <a:cs typeface="Calibri" panose="020F0502020204030204" pitchFamily="34" charset="0"/>
              </a:rPr>
              <a:t>Substation</a:t>
            </a:r>
            <a:endParaRPr lang="zh-CN" altLang="en-US" dirty="0">
              <a:solidFill>
                <a:srgbClr val="00B0F0"/>
              </a:solidFill>
              <a:latin typeface="Calibri" panose="020F0502020204030204" pitchFamily="34" charset="0"/>
              <a:cs typeface="Calibri" panose="020F0502020204030204" pitchFamily="34" charset="0"/>
            </a:endParaRPr>
          </a:p>
        </p:txBody>
      </p:sp>
      <p:sp>
        <p:nvSpPr>
          <p:cNvPr id="45" name="矩形 44"/>
          <p:cNvSpPr/>
          <p:nvPr/>
        </p:nvSpPr>
        <p:spPr>
          <a:xfrm>
            <a:off x="9209305" y="5414654"/>
            <a:ext cx="2825676" cy="1200329"/>
          </a:xfrm>
          <a:prstGeom prst="rect">
            <a:avLst/>
          </a:prstGeom>
        </p:spPr>
        <p:txBody>
          <a:bodyPr wrap="square">
            <a:spAutoFit/>
          </a:bodyPr>
          <a:lstStyle/>
          <a:p>
            <a:pPr marL="285750" indent="-285750">
              <a:buFont typeface="Arial" panose="020B0604020202020204" pitchFamily="34" charset="0"/>
              <a:buChar char="•"/>
            </a:pPr>
            <a:r>
              <a:rPr lang="en-US" altLang="zh-CN" dirty="0">
                <a:solidFill>
                  <a:srgbClr val="00B0F0"/>
                </a:solidFill>
                <a:latin typeface="Calibri" panose="020F0502020204030204" pitchFamily="34" charset="0"/>
                <a:cs typeface="Calibri" panose="020F0502020204030204" pitchFamily="34" charset="0"/>
              </a:rPr>
              <a:t>Maintenance Manager </a:t>
            </a:r>
          </a:p>
          <a:p>
            <a:pPr marL="285750" indent="-285750">
              <a:buFont typeface="Arial" panose="020B0604020202020204" pitchFamily="34" charset="0"/>
              <a:buChar char="•"/>
            </a:pPr>
            <a:r>
              <a:rPr lang="en-US" altLang="zh-CN" dirty="0">
                <a:solidFill>
                  <a:srgbClr val="00B0F0"/>
                </a:solidFill>
                <a:latin typeface="Calibri" panose="020F0502020204030204" pitchFamily="34" charset="0"/>
                <a:cs typeface="Calibri" panose="020F0502020204030204" pitchFamily="34" charset="0"/>
              </a:rPr>
              <a:t>Substation Manager </a:t>
            </a:r>
          </a:p>
          <a:p>
            <a:pPr marL="285750" indent="-285750">
              <a:buFont typeface="Arial" panose="020B0604020202020204" pitchFamily="34" charset="0"/>
              <a:buChar char="•"/>
            </a:pPr>
            <a:r>
              <a:rPr lang="en-US" altLang="zh-CN" dirty="0">
                <a:solidFill>
                  <a:srgbClr val="00B0F0"/>
                </a:solidFill>
                <a:latin typeface="Calibri" panose="020F0502020204030204" pitchFamily="34" charset="0"/>
                <a:cs typeface="Calibri" panose="020F0502020204030204" pitchFamily="34" charset="0"/>
              </a:rPr>
              <a:t>Reliability Specialist</a:t>
            </a:r>
          </a:p>
          <a:p>
            <a:pPr marL="285750" indent="-285750">
              <a:buFont typeface="Arial" panose="020B0604020202020204" pitchFamily="34" charset="0"/>
              <a:buChar char="•"/>
            </a:pPr>
            <a:r>
              <a:rPr lang="en-US" altLang="zh-CN" dirty="0" err="1">
                <a:solidFill>
                  <a:srgbClr val="00B0F0"/>
                </a:solidFill>
                <a:latin typeface="Calibri" panose="020F0502020204030204" pitchFamily="34" charset="0"/>
                <a:cs typeface="Calibri" panose="020F0502020204030204" pitchFamily="34" charset="0"/>
              </a:rPr>
              <a:t>Thermographer</a:t>
            </a:r>
            <a:endParaRPr lang="zh-CN" altLang="en-US" dirty="0">
              <a:solidFill>
                <a:srgbClr val="00B0F0"/>
              </a:solidFill>
              <a:latin typeface="Calibri" panose="020F0502020204030204" pitchFamily="34" charset="0"/>
              <a:cs typeface="Calibri" panose="020F0502020204030204" pitchFamily="34" charset="0"/>
            </a:endParaRPr>
          </a:p>
        </p:txBody>
      </p:sp>
      <p:sp>
        <p:nvSpPr>
          <p:cNvPr id="46" name="矩形 45"/>
          <p:cNvSpPr/>
          <p:nvPr/>
        </p:nvSpPr>
        <p:spPr>
          <a:xfrm>
            <a:off x="6097607" y="5457554"/>
            <a:ext cx="3046393" cy="1200329"/>
          </a:xfrm>
          <a:prstGeom prst="rect">
            <a:avLst/>
          </a:prstGeom>
        </p:spPr>
        <p:txBody>
          <a:bodyPr wrap="square">
            <a:spAutoFit/>
          </a:bodyPr>
          <a:lstStyle/>
          <a:p>
            <a:pPr marL="285750" indent="-285750">
              <a:buFont typeface="Arial" panose="020B0604020202020204" pitchFamily="34" charset="0"/>
              <a:buChar char="•"/>
            </a:pPr>
            <a:r>
              <a:rPr lang="en-US" altLang="zh-CN" dirty="0">
                <a:solidFill>
                  <a:srgbClr val="92D050"/>
                </a:solidFill>
                <a:latin typeface="Calibri" panose="020F0502020204030204" pitchFamily="34" charset="0"/>
                <a:cs typeface="Calibri" panose="020F0502020204030204" pitchFamily="34" charset="0"/>
              </a:rPr>
              <a:t>Maintenance Manager </a:t>
            </a:r>
          </a:p>
          <a:p>
            <a:pPr marL="285750" indent="-285750">
              <a:buFont typeface="Arial" panose="020B0604020202020204" pitchFamily="34" charset="0"/>
              <a:buChar char="•"/>
            </a:pPr>
            <a:r>
              <a:rPr lang="en-US" altLang="zh-CN" dirty="0">
                <a:solidFill>
                  <a:srgbClr val="92D050"/>
                </a:solidFill>
                <a:latin typeface="Calibri" panose="020F0502020204030204" pitchFamily="34" charset="0"/>
                <a:cs typeface="Calibri" panose="020F0502020204030204" pitchFamily="34" charset="0"/>
              </a:rPr>
              <a:t>Electrical Engineer </a:t>
            </a:r>
          </a:p>
          <a:p>
            <a:pPr marL="285750" indent="-285750">
              <a:buFont typeface="Arial" panose="020B0604020202020204" pitchFamily="34" charset="0"/>
              <a:buChar char="•"/>
            </a:pPr>
            <a:r>
              <a:rPr lang="en-US" altLang="zh-CN" dirty="0">
                <a:solidFill>
                  <a:srgbClr val="92D050"/>
                </a:solidFill>
                <a:latin typeface="Calibri" panose="020F0502020204030204" pitchFamily="34" charset="0"/>
                <a:cs typeface="Calibri" panose="020F0502020204030204" pitchFamily="34" charset="0"/>
              </a:rPr>
              <a:t>NDT Technician</a:t>
            </a:r>
          </a:p>
          <a:p>
            <a:pPr marL="285750" indent="-285750">
              <a:buFont typeface="Arial" panose="020B0604020202020204" pitchFamily="34" charset="0"/>
              <a:buChar char="•"/>
            </a:pPr>
            <a:r>
              <a:rPr lang="en-US" altLang="zh-CN" dirty="0">
                <a:solidFill>
                  <a:srgbClr val="92D050"/>
                </a:solidFill>
                <a:latin typeface="Calibri" panose="020F0502020204030204" pitchFamily="34" charset="0"/>
                <a:cs typeface="Calibri" panose="020F0502020204030204" pitchFamily="34" charset="0"/>
              </a:rPr>
              <a:t>Reliability Specialist</a:t>
            </a:r>
            <a:endParaRPr lang="zh-CN" altLang="en-US" dirty="0">
              <a:solidFill>
                <a:srgbClr val="92D050"/>
              </a:solidFill>
              <a:latin typeface="Calibri" panose="020F0502020204030204" pitchFamily="34" charset="0"/>
              <a:cs typeface="Calibri" panose="020F0502020204030204" pitchFamily="34" charset="0"/>
            </a:endParaRPr>
          </a:p>
        </p:txBody>
      </p:sp>
      <p:sp>
        <p:nvSpPr>
          <p:cNvPr id="47" name="矩形 46"/>
          <p:cNvSpPr/>
          <p:nvPr/>
        </p:nvSpPr>
        <p:spPr>
          <a:xfrm rot="2700000" flipV="1">
            <a:off x="212505" y="2290654"/>
            <a:ext cx="331018" cy="331018"/>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矩形 47"/>
          <p:cNvSpPr/>
          <p:nvPr/>
        </p:nvSpPr>
        <p:spPr>
          <a:xfrm rot="2700000" flipV="1">
            <a:off x="244072" y="4162646"/>
            <a:ext cx="331018" cy="331018"/>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矩形 48"/>
          <p:cNvSpPr/>
          <p:nvPr/>
        </p:nvSpPr>
        <p:spPr>
          <a:xfrm rot="2700000" flipV="1">
            <a:off x="282538" y="5827041"/>
            <a:ext cx="331018" cy="331018"/>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961485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489032" y="449015"/>
            <a:ext cx="5107488" cy="584775"/>
          </a:xfrm>
          <a:prstGeom prst="rect">
            <a:avLst/>
          </a:prstGeom>
          <a:noFill/>
        </p:spPr>
        <p:txBody>
          <a:bodyPr wrap="none" rtlCol="0">
            <a:spAutoFit/>
          </a:bodyPr>
          <a:lstStyle/>
          <a:p>
            <a:pPr>
              <a:defRPr/>
            </a:pP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Product Application Scenario</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18" name="矩形 17"/>
          <p:cNvSpPr/>
          <p:nvPr/>
        </p:nvSpPr>
        <p:spPr>
          <a:xfrm>
            <a:off x="708161" y="1138713"/>
            <a:ext cx="11359420" cy="461665"/>
          </a:xfrm>
          <a:prstGeom prst="rect">
            <a:avLst/>
          </a:prstGeom>
        </p:spPr>
        <p:txBody>
          <a:bodyPr wrap="square">
            <a:spAutoFit/>
          </a:bodyPr>
          <a:lstStyle/>
          <a:p>
            <a:pPr>
              <a:defRPr/>
            </a:pPr>
            <a:r>
              <a:rPr lang="en-US" altLang="zh-CN" sz="2400" b="1" dirty="0">
                <a:solidFill>
                  <a:srgbClr val="FF0000"/>
                </a:solidFill>
                <a:latin typeface="Calibri" panose="020F0502020204030204" pitchFamily="34" charset="0"/>
                <a:cs typeface="Calibri" panose="020F0502020204030204" pitchFamily="34" charset="0"/>
              </a:rPr>
              <a:t>Quickly discover potential risks with the AI Series</a:t>
            </a:r>
          </a:p>
        </p:txBody>
      </p:sp>
      <p:sp>
        <p:nvSpPr>
          <p:cNvPr id="19" name="矩形 18"/>
          <p:cNvSpPr/>
          <p:nvPr/>
        </p:nvSpPr>
        <p:spPr>
          <a:xfrm rot="2700000" flipV="1">
            <a:off x="229674" y="1220889"/>
            <a:ext cx="331018" cy="331018"/>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6"/>
          <p:cNvSpPr/>
          <p:nvPr/>
        </p:nvSpPr>
        <p:spPr>
          <a:xfrm>
            <a:off x="665018" y="1877491"/>
            <a:ext cx="11526982" cy="646331"/>
          </a:xfrm>
          <a:prstGeom prst="rect">
            <a:avLst/>
          </a:prstGeom>
        </p:spPr>
        <p:txBody>
          <a:bodyPr wrap="square">
            <a:spAutoFit/>
          </a:bodyPr>
          <a:lstStyle/>
          <a:p>
            <a:r>
              <a:rPr lang="zh-CN" altLang="en-US" dirty="0">
                <a:solidFill>
                  <a:schemeClr val="bg2">
                    <a:lumMod val="25000"/>
                  </a:schemeClr>
                </a:solidFill>
                <a:latin typeface="Calibri" panose="020F0502020204030204" pitchFamily="34" charset="0"/>
                <a:cs typeface="Calibri" panose="020F0502020204030204" pitchFamily="34" charset="0"/>
              </a:rPr>
              <a:t>Inspectors and maintenance personnel working in industrial or electrical environments can utilize the AI56 to quickly find compressed gas leaks or electrical partial discharge issues before a potentially catastrophic issue happens.</a:t>
            </a:r>
          </a:p>
        </p:txBody>
      </p:sp>
      <p:pic>
        <p:nvPicPr>
          <p:cNvPr id="13" name="图片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08959" y="3036305"/>
            <a:ext cx="4576094" cy="2771854"/>
          </a:xfrm>
          <a:prstGeom prst="rect">
            <a:avLst/>
          </a:prstGeom>
        </p:spPr>
      </p:pic>
      <p:pic>
        <p:nvPicPr>
          <p:cNvPr id="14" name="图片 1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404" y="3321891"/>
            <a:ext cx="3918025" cy="2500073"/>
          </a:xfrm>
          <a:prstGeom prst="rect">
            <a:avLst/>
          </a:prstGeom>
        </p:spPr>
      </p:pic>
      <p:pic>
        <p:nvPicPr>
          <p:cNvPr id="15" name="图片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44061" y="3276348"/>
            <a:ext cx="3440654" cy="2552615"/>
          </a:xfrm>
          <a:prstGeom prst="rect">
            <a:avLst/>
          </a:prstGeom>
        </p:spPr>
      </p:pic>
    </p:spTree>
    <p:extLst>
      <p:ext uri="{BB962C8B-B14F-4D97-AF65-F5344CB8AC3E}">
        <p14:creationId xmlns:p14="http://schemas.microsoft.com/office/powerpoint/2010/main" val="4198220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489032" y="449015"/>
            <a:ext cx="5107488" cy="584775"/>
          </a:xfrm>
          <a:prstGeom prst="rect">
            <a:avLst/>
          </a:prstGeom>
          <a:noFill/>
        </p:spPr>
        <p:txBody>
          <a:bodyPr wrap="none" rtlCol="0">
            <a:spAutoFit/>
          </a:bodyPr>
          <a:lstStyle/>
          <a:p>
            <a:pPr>
              <a:defRPr/>
            </a:pP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Product Application Scenario</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13" name="圆角矩形 12"/>
          <p:cNvSpPr/>
          <p:nvPr/>
        </p:nvSpPr>
        <p:spPr>
          <a:xfrm>
            <a:off x="367071" y="2457081"/>
            <a:ext cx="11326091" cy="4212598"/>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ln w="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13"/>
          <p:cNvSpPr/>
          <p:nvPr/>
        </p:nvSpPr>
        <p:spPr>
          <a:xfrm>
            <a:off x="720781" y="1132281"/>
            <a:ext cx="11359420" cy="461665"/>
          </a:xfrm>
          <a:prstGeom prst="rect">
            <a:avLst/>
          </a:prstGeom>
        </p:spPr>
        <p:txBody>
          <a:bodyPr wrap="square">
            <a:spAutoFit/>
          </a:bodyPr>
          <a:lstStyle/>
          <a:p>
            <a:pPr lvl="0">
              <a:defRPr/>
            </a:pPr>
            <a:r>
              <a:rPr lang="en-US" altLang="zh-CN" sz="2400" b="1" dirty="0">
                <a:solidFill>
                  <a:srgbClr val="FF0000"/>
                </a:solidFill>
                <a:latin typeface="Calibri" panose="020F0502020204030204" pitchFamily="34" charset="0"/>
                <a:cs typeface="Calibri" panose="020F0502020204030204" pitchFamily="34" charset="0"/>
              </a:rPr>
              <a:t>Accurate analysis of leaks with the AI series</a:t>
            </a:r>
          </a:p>
        </p:txBody>
      </p:sp>
      <p:sp>
        <p:nvSpPr>
          <p:cNvPr id="15" name="矩形 14"/>
          <p:cNvSpPr/>
          <p:nvPr/>
        </p:nvSpPr>
        <p:spPr>
          <a:xfrm>
            <a:off x="706556" y="1589319"/>
            <a:ext cx="11227398" cy="646331"/>
          </a:xfrm>
          <a:prstGeom prst="rect">
            <a:avLst/>
          </a:prstGeom>
        </p:spPr>
        <p:txBody>
          <a:bodyPr wrap="square">
            <a:spAutoFit/>
          </a:bodyPr>
          <a:lstStyle/>
          <a:p>
            <a:r>
              <a:rPr lang="en-US" altLang="zh-CN" dirty="0">
                <a:solidFill>
                  <a:schemeClr val="bg2">
                    <a:lumMod val="25000"/>
                  </a:schemeClr>
                </a:solidFill>
                <a:latin typeface="Calibri" panose="020F0502020204030204" pitchFamily="34" charset="0"/>
                <a:cs typeface="Calibri" panose="020F0502020204030204" pitchFamily="34" charset="0"/>
              </a:rPr>
              <a:t>The AI series supports compressed gas leak data analysis and partial discharge type detection, providing analytical data to help fix problems faster.</a:t>
            </a:r>
            <a:endParaRPr lang="zh-CN" altLang="en-US" dirty="0">
              <a:solidFill>
                <a:schemeClr val="bg2">
                  <a:lumMod val="25000"/>
                </a:schemeClr>
              </a:solidFill>
              <a:latin typeface="Calibri" panose="020F0502020204030204" pitchFamily="34" charset="0"/>
              <a:cs typeface="Calibri" panose="020F0502020204030204" pitchFamily="34" charset="0"/>
            </a:endParaRPr>
          </a:p>
        </p:txBody>
      </p:sp>
      <p:sp>
        <p:nvSpPr>
          <p:cNvPr id="16" name="矩形 15"/>
          <p:cNvSpPr/>
          <p:nvPr/>
        </p:nvSpPr>
        <p:spPr>
          <a:xfrm>
            <a:off x="544706" y="5340323"/>
            <a:ext cx="11159613" cy="880369"/>
          </a:xfrm>
          <a:prstGeom prst="rect">
            <a:avLst/>
          </a:prstGeom>
        </p:spPr>
        <p:txBody>
          <a:bodyPr wrap="square">
            <a:spAutoFit/>
          </a:bodyPr>
          <a:lstStyle/>
          <a:p>
            <a:pPr>
              <a:lnSpc>
                <a:spcPct val="150000"/>
              </a:lnSpc>
            </a:pPr>
            <a:r>
              <a:rPr lang="en-US" altLang="zh-CN" dirty="0">
                <a:solidFill>
                  <a:schemeClr val="bg2">
                    <a:lumMod val="50000"/>
                  </a:schemeClr>
                </a:solidFill>
                <a:latin typeface="Calibri" panose="020F0502020204030204" pitchFamily="34" charset="0"/>
                <a:cs typeface="Calibri" panose="020F0502020204030204" pitchFamily="34" charset="0"/>
              </a:rPr>
              <a:t>With traditional detection tools like Ultrasonic Testing Devices, Leak Detection devices it can find leaks, but it takes more time. Also, traditional detection tools are not able to analyze the leaks quickly.</a:t>
            </a:r>
            <a:endParaRPr lang="zh-CN" altLang="en-US" dirty="0">
              <a:solidFill>
                <a:schemeClr val="bg2">
                  <a:lumMod val="50000"/>
                </a:schemeClr>
              </a:solidFill>
              <a:latin typeface="Calibri" panose="020F0502020204030204" pitchFamily="34" charset="0"/>
              <a:cs typeface="Calibri" panose="020F0502020204030204" pitchFamily="34" charset="0"/>
            </a:endParaRPr>
          </a:p>
        </p:txBody>
      </p:sp>
      <p:sp>
        <p:nvSpPr>
          <p:cNvPr id="17" name="矩形 16"/>
          <p:cNvSpPr/>
          <p:nvPr/>
        </p:nvSpPr>
        <p:spPr>
          <a:xfrm>
            <a:off x="784730" y="2624613"/>
            <a:ext cx="2776786" cy="369332"/>
          </a:xfrm>
          <a:prstGeom prst="rect">
            <a:avLst/>
          </a:prstGeom>
        </p:spPr>
        <p:txBody>
          <a:bodyPr wrap="none">
            <a:spAutoFit/>
          </a:bodyPr>
          <a:lstStyle/>
          <a:p>
            <a:r>
              <a:rPr lang="en-US" altLang="zh-CN" b="1" dirty="0">
                <a:latin typeface="Calibri" panose="020F0502020204030204" pitchFamily="34" charset="0"/>
                <a:cs typeface="Calibri" panose="020F0502020204030204" pitchFamily="34" charset="0"/>
              </a:rPr>
              <a:t>T</a:t>
            </a:r>
            <a:r>
              <a:rPr lang="zh-CN" altLang="en-US" b="1" dirty="0">
                <a:latin typeface="Calibri" panose="020F0502020204030204" pitchFamily="34" charset="0"/>
                <a:cs typeface="Calibri" panose="020F0502020204030204" pitchFamily="34" charset="0"/>
              </a:rPr>
              <a:t>raditional </a:t>
            </a:r>
            <a:r>
              <a:rPr lang="en-US" altLang="zh-CN" b="1" dirty="0">
                <a:latin typeface="Calibri" panose="020F0502020204030204" pitchFamily="34" charset="0"/>
                <a:cs typeface="Calibri" panose="020F0502020204030204" pitchFamily="34" charset="0"/>
              </a:rPr>
              <a:t>I</a:t>
            </a:r>
            <a:r>
              <a:rPr lang="zh-CN" altLang="en-US" b="1" dirty="0">
                <a:latin typeface="Calibri" panose="020F0502020204030204" pitchFamily="34" charset="0"/>
                <a:cs typeface="Calibri" panose="020F0502020204030204" pitchFamily="34" charset="0"/>
              </a:rPr>
              <a:t>nspection </a:t>
            </a:r>
            <a:r>
              <a:rPr lang="en-US" altLang="zh-CN" b="1" dirty="0">
                <a:latin typeface="Calibri" panose="020F0502020204030204" pitchFamily="34" charset="0"/>
                <a:cs typeface="Calibri" panose="020F0502020204030204" pitchFamily="34" charset="0"/>
              </a:rPr>
              <a:t>T</a:t>
            </a:r>
            <a:r>
              <a:rPr lang="zh-CN" altLang="en-US" b="1" dirty="0">
                <a:latin typeface="Calibri" panose="020F0502020204030204" pitchFamily="34" charset="0"/>
                <a:cs typeface="Calibri" panose="020F0502020204030204" pitchFamily="34" charset="0"/>
              </a:rPr>
              <a:t>ools</a:t>
            </a:r>
          </a:p>
        </p:txBody>
      </p:sp>
      <p:sp>
        <p:nvSpPr>
          <p:cNvPr id="18" name="矩形 17"/>
          <p:cNvSpPr/>
          <p:nvPr/>
        </p:nvSpPr>
        <p:spPr>
          <a:xfrm rot="2700000" flipV="1">
            <a:off x="229674" y="1220889"/>
            <a:ext cx="331018" cy="331018"/>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 name="图片 1"/>
          <p:cNvPicPr>
            <a:picLocks noChangeAspect="1"/>
          </p:cNvPicPr>
          <p:nvPr/>
        </p:nvPicPr>
        <p:blipFill>
          <a:blip r:embed="rId3"/>
          <a:stretch>
            <a:fillRect/>
          </a:stretch>
        </p:blipFill>
        <p:spPr>
          <a:xfrm>
            <a:off x="3641378" y="3240352"/>
            <a:ext cx="2662516" cy="1739152"/>
          </a:xfrm>
          <a:prstGeom prst="rect">
            <a:avLst/>
          </a:prstGeom>
        </p:spPr>
      </p:pic>
      <p:pic>
        <p:nvPicPr>
          <p:cNvPr id="3" name="图片 2"/>
          <p:cNvPicPr>
            <a:picLocks noChangeAspect="1"/>
          </p:cNvPicPr>
          <p:nvPr/>
        </p:nvPicPr>
        <p:blipFill>
          <a:blip r:embed="rId4"/>
          <a:stretch>
            <a:fillRect/>
          </a:stretch>
        </p:blipFill>
        <p:spPr>
          <a:xfrm>
            <a:off x="621060" y="3238612"/>
            <a:ext cx="2815557" cy="1733596"/>
          </a:xfrm>
          <a:prstGeom prst="rect">
            <a:avLst/>
          </a:prstGeom>
        </p:spPr>
      </p:pic>
      <p:sp>
        <p:nvSpPr>
          <p:cNvPr id="4" name="矩形 3"/>
          <p:cNvSpPr/>
          <p:nvPr/>
        </p:nvSpPr>
        <p:spPr>
          <a:xfrm>
            <a:off x="6404747" y="3212008"/>
            <a:ext cx="5346265" cy="1754326"/>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dirty="0">
                <a:latin typeface="Calibri" panose="020F0502020204030204" pitchFamily="34" charset="0"/>
                <a:cs typeface="Calibri" panose="020F0502020204030204" pitchFamily="34" charset="0"/>
              </a:rPr>
              <a:t>Single microphone</a:t>
            </a:r>
            <a:endParaRPr lang="en-US" altLang="zh-CN" dirty="0">
              <a:latin typeface="Calibri" panose="020F0502020204030204" pitchFamily="34" charset="0"/>
              <a:cs typeface="Calibri" panose="020F0502020204030204" pitchFamily="34" charset="0"/>
            </a:endParaRPr>
          </a:p>
          <a:p>
            <a:pPr marL="285750" indent="-285750">
              <a:lnSpc>
                <a:spcPct val="150000"/>
              </a:lnSpc>
              <a:buFont typeface="Arial" panose="020B0604020202020204" pitchFamily="34" charset="0"/>
              <a:buChar char="•"/>
            </a:pPr>
            <a:r>
              <a:rPr lang="zh-CN" altLang="en-US" dirty="0">
                <a:latin typeface="Calibri" panose="020F0502020204030204" pitchFamily="34" charset="0"/>
                <a:cs typeface="Calibri" panose="020F0502020204030204" pitchFamily="34" charset="0"/>
              </a:rPr>
              <a:t>Operator sound signal interpretation</a:t>
            </a:r>
            <a:endParaRPr lang="en-US" altLang="zh-CN" dirty="0">
              <a:latin typeface="Calibri" panose="020F0502020204030204" pitchFamily="34" charset="0"/>
              <a:cs typeface="Calibri" panose="020F0502020204030204" pitchFamily="34" charset="0"/>
            </a:endParaRPr>
          </a:p>
          <a:p>
            <a:pPr marL="285750" indent="-285750">
              <a:lnSpc>
                <a:spcPct val="150000"/>
              </a:lnSpc>
              <a:buFont typeface="Arial" panose="020B0604020202020204" pitchFamily="34" charset="0"/>
              <a:buChar char="•"/>
            </a:pPr>
            <a:r>
              <a:rPr lang="zh-CN" altLang="en-US" dirty="0">
                <a:latin typeface="Calibri" panose="020F0502020204030204" pitchFamily="34" charset="0"/>
                <a:cs typeface="Calibri" panose="020F0502020204030204" pitchFamily="34" charset="0"/>
              </a:rPr>
              <a:t>Accessories for specific uses</a:t>
            </a:r>
            <a:endParaRPr lang="en-US" altLang="zh-CN" dirty="0">
              <a:latin typeface="Calibri" panose="020F0502020204030204" pitchFamily="34" charset="0"/>
              <a:cs typeface="Calibri" panose="020F0502020204030204" pitchFamily="34" charset="0"/>
            </a:endParaRPr>
          </a:p>
          <a:p>
            <a:pPr marL="285750" indent="-285750">
              <a:lnSpc>
                <a:spcPct val="150000"/>
              </a:lnSpc>
              <a:buFont typeface="Arial" panose="020B0604020202020204" pitchFamily="34" charset="0"/>
              <a:buChar char="•"/>
            </a:pPr>
            <a:r>
              <a:rPr lang="zh-CN" altLang="en-US" dirty="0">
                <a:latin typeface="Calibri" panose="020F0502020204030204" pitchFamily="34" charset="0"/>
                <a:cs typeface="Calibri" panose="020F0502020204030204" pitchFamily="34" charset="0"/>
              </a:rPr>
              <a:t>Effective but time-consuming and training-intensive</a:t>
            </a:r>
          </a:p>
        </p:txBody>
      </p:sp>
    </p:spTree>
    <p:extLst>
      <p:ext uri="{BB962C8B-B14F-4D97-AF65-F5344CB8AC3E}">
        <p14:creationId xmlns:p14="http://schemas.microsoft.com/office/powerpoint/2010/main" val="1436903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489032" y="449015"/>
            <a:ext cx="7745775" cy="584775"/>
          </a:xfrm>
          <a:prstGeom prst="rect">
            <a:avLst/>
          </a:prstGeom>
          <a:noFill/>
        </p:spPr>
        <p:txBody>
          <a:bodyPr wrap="none" rtlCol="0">
            <a:spAutoFit/>
          </a:bodyPr>
          <a:lstStyle/>
          <a:p>
            <a:pPr>
              <a:defRPr/>
            </a:pP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Advantages Of The Acoustic Imaging Camera</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19" name="矩形 18"/>
          <p:cNvSpPr/>
          <p:nvPr/>
        </p:nvSpPr>
        <p:spPr>
          <a:xfrm>
            <a:off x="696683" y="1350911"/>
            <a:ext cx="11359420" cy="646331"/>
          </a:xfrm>
          <a:prstGeom prst="rect">
            <a:avLst/>
          </a:prstGeom>
        </p:spPr>
        <p:txBody>
          <a:bodyPr wrap="square">
            <a:spAutoFit/>
          </a:bodyPr>
          <a:lstStyle/>
          <a:p>
            <a:pPr>
              <a:defRPr/>
            </a:pPr>
            <a:r>
              <a:rPr lang="en-US" altLang="zh-CN" b="1" dirty="0">
                <a:solidFill>
                  <a:schemeClr val="bg2">
                    <a:lumMod val="25000"/>
                  </a:schemeClr>
                </a:solidFill>
                <a:latin typeface="Calibri" panose="020F0502020204030204" pitchFamily="34" charset="0"/>
                <a:cs typeface="Calibri" panose="020F0502020204030204" pitchFamily="34" charset="0"/>
              </a:rPr>
              <a:t>Easy To Use</a:t>
            </a:r>
            <a:r>
              <a:rPr lang="zh-CN" altLang="en-US" b="1" dirty="0">
                <a:solidFill>
                  <a:schemeClr val="bg2">
                    <a:lumMod val="25000"/>
                  </a:schemeClr>
                </a:solidFill>
                <a:latin typeface="Calibri" panose="020F0502020204030204" pitchFamily="34" charset="0"/>
                <a:cs typeface="Calibri" panose="020F0502020204030204" pitchFamily="34" charset="0"/>
              </a:rPr>
              <a:t>： </a:t>
            </a:r>
            <a:r>
              <a:rPr lang="en-US" altLang="zh-CN" dirty="0">
                <a:solidFill>
                  <a:schemeClr val="bg2">
                    <a:lumMod val="25000"/>
                  </a:schemeClr>
                </a:solidFill>
                <a:latin typeface="Calibri" panose="020F0502020204030204" pitchFamily="34" charset="0"/>
                <a:cs typeface="Calibri" panose="020F0502020204030204" pitchFamily="34" charset="0"/>
              </a:rPr>
              <a:t>A single tool capable of measuring both PD and LD, designed for 1 handed operation, with large easy to read display that visualizes the leak, and a simple intuitive interface.</a:t>
            </a:r>
          </a:p>
        </p:txBody>
      </p:sp>
      <p:sp>
        <p:nvSpPr>
          <p:cNvPr id="28" name="矩形 27"/>
          <p:cNvSpPr/>
          <p:nvPr/>
        </p:nvSpPr>
        <p:spPr>
          <a:xfrm rot="2700000" flipV="1">
            <a:off x="202541" y="1414008"/>
            <a:ext cx="331018" cy="331018"/>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28"/>
          <p:cNvSpPr/>
          <p:nvPr/>
        </p:nvSpPr>
        <p:spPr>
          <a:xfrm>
            <a:off x="714482" y="2299978"/>
            <a:ext cx="11359420" cy="646331"/>
          </a:xfrm>
          <a:prstGeom prst="rect">
            <a:avLst/>
          </a:prstGeom>
        </p:spPr>
        <p:txBody>
          <a:bodyPr wrap="square">
            <a:spAutoFit/>
          </a:bodyPr>
          <a:lstStyle/>
          <a:p>
            <a:pPr lvl="0">
              <a:defRPr/>
            </a:pPr>
            <a:r>
              <a:rPr lang="en-US" altLang="zh-CN" b="1" dirty="0">
                <a:solidFill>
                  <a:schemeClr val="bg2">
                    <a:lumMod val="25000"/>
                  </a:schemeClr>
                </a:solidFill>
                <a:latin typeface="Calibri" panose="020F0502020204030204" pitchFamily="34" charset="0"/>
                <a:cs typeface="Calibri" panose="020F0502020204030204" pitchFamily="34" charset="0"/>
              </a:rPr>
              <a:t>Safety:  </a:t>
            </a:r>
            <a:r>
              <a:rPr lang="en-US" altLang="zh-CN" dirty="0">
                <a:solidFill>
                  <a:schemeClr val="bg2">
                    <a:lumMod val="25000"/>
                  </a:schemeClr>
                </a:solidFill>
                <a:latin typeface="Calibri" panose="020F0502020204030204" pitchFamily="34" charset="0"/>
                <a:cs typeface="Calibri" panose="020F0502020204030204" pitchFamily="34" charset="0"/>
              </a:rPr>
              <a:t>Working range 0.3m~150m, no need to be close to the dangerous environment, the microphone can collect the sound in real-time</a:t>
            </a:r>
          </a:p>
        </p:txBody>
      </p:sp>
      <p:sp>
        <p:nvSpPr>
          <p:cNvPr id="30" name="矩形 29"/>
          <p:cNvSpPr/>
          <p:nvPr/>
        </p:nvSpPr>
        <p:spPr>
          <a:xfrm rot="2700000" flipV="1">
            <a:off x="211547" y="2434773"/>
            <a:ext cx="331018" cy="331018"/>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矩形 30"/>
          <p:cNvSpPr/>
          <p:nvPr/>
        </p:nvSpPr>
        <p:spPr>
          <a:xfrm>
            <a:off x="662568" y="3239144"/>
            <a:ext cx="11248292" cy="923330"/>
          </a:xfrm>
          <a:prstGeom prst="rect">
            <a:avLst/>
          </a:prstGeom>
        </p:spPr>
        <p:txBody>
          <a:bodyPr wrap="square">
            <a:spAutoFit/>
          </a:bodyPr>
          <a:lstStyle/>
          <a:p>
            <a:r>
              <a:rPr lang="zh-CN" altLang="en-US" b="1" dirty="0">
                <a:solidFill>
                  <a:schemeClr val="bg2">
                    <a:lumMod val="25000"/>
                  </a:schemeClr>
                </a:solidFill>
                <a:latin typeface="Calibri" panose="020F0502020204030204" pitchFamily="34" charset="0"/>
                <a:cs typeface="Calibri" panose="020F0502020204030204" pitchFamily="34" charset="0"/>
              </a:rPr>
              <a:t>High Efficiency: </a:t>
            </a:r>
            <a:r>
              <a:rPr lang="zh-CN" altLang="en-US" dirty="0">
                <a:solidFill>
                  <a:schemeClr val="bg2">
                    <a:lumMod val="25000"/>
                  </a:schemeClr>
                </a:solidFill>
                <a:latin typeface="Calibri" panose="020F0502020204030204" pitchFamily="34" charset="0"/>
                <a:cs typeface="Calibri" panose="020F0502020204030204" pitchFamily="34" charset="0"/>
              </a:rPr>
              <a:t>Compared with the traditional gas leak and partial discharge detection </a:t>
            </a:r>
            <a:r>
              <a:rPr lang="en-US" altLang="zh-CN" dirty="0">
                <a:solidFill>
                  <a:schemeClr val="bg2">
                    <a:lumMod val="25000"/>
                  </a:schemeClr>
                </a:solidFill>
                <a:latin typeface="Calibri" panose="020F0502020204030204" pitchFamily="34" charset="0"/>
                <a:cs typeface="Calibri" panose="020F0502020204030204" pitchFamily="34" charset="0"/>
              </a:rPr>
              <a:t>tools</a:t>
            </a:r>
            <a:r>
              <a:rPr lang="zh-CN" altLang="en-US" dirty="0">
                <a:solidFill>
                  <a:schemeClr val="bg2">
                    <a:lumMod val="25000"/>
                  </a:schemeClr>
                </a:solidFill>
                <a:latin typeface="Calibri" panose="020F0502020204030204" pitchFamily="34" charset="0"/>
                <a:cs typeface="Calibri" panose="020F0502020204030204" pitchFamily="34" charset="0"/>
              </a:rPr>
              <a:t>, </a:t>
            </a:r>
            <a:r>
              <a:rPr lang="en-US" altLang="zh-CN" dirty="0">
                <a:solidFill>
                  <a:schemeClr val="bg2">
                    <a:lumMod val="25000"/>
                  </a:schemeClr>
                </a:solidFill>
                <a:latin typeface="Calibri" panose="020F0502020204030204" pitchFamily="34" charset="0"/>
                <a:cs typeface="Calibri" panose="020F0502020204030204" pitchFamily="34" charset="0"/>
              </a:rPr>
              <a:t>an </a:t>
            </a:r>
            <a:r>
              <a:rPr lang="zh-CN" altLang="en-US" dirty="0">
                <a:solidFill>
                  <a:schemeClr val="bg2">
                    <a:lumMod val="25000"/>
                  </a:schemeClr>
                </a:solidFill>
                <a:latin typeface="Calibri" panose="020F0502020204030204" pitchFamily="34" charset="0"/>
                <a:cs typeface="Calibri" panose="020F0502020204030204" pitchFamily="34" charset="0"/>
              </a:rPr>
              <a:t>acoustic </a:t>
            </a:r>
            <a:r>
              <a:rPr lang="en-US" altLang="zh-CN" dirty="0">
                <a:solidFill>
                  <a:schemeClr val="bg2">
                    <a:lumMod val="25000"/>
                  </a:schemeClr>
                </a:solidFill>
                <a:latin typeface="Calibri" panose="020F0502020204030204" pitchFamily="34" charset="0"/>
                <a:cs typeface="Calibri" panose="020F0502020204030204" pitchFamily="34" charset="0"/>
              </a:rPr>
              <a:t>imaging camera</a:t>
            </a:r>
            <a:r>
              <a:rPr lang="zh-CN" altLang="en-US" dirty="0">
                <a:solidFill>
                  <a:schemeClr val="bg2">
                    <a:lumMod val="25000"/>
                  </a:schemeClr>
                </a:solidFill>
                <a:latin typeface="Calibri" panose="020F0502020204030204" pitchFamily="34" charset="0"/>
                <a:cs typeface="Calibri" panose="020F0502020204030204" pitchFamily="34" charset="0"/>
              </a:rPr>
              <a:t> </a:t>
            </a:r>
            <a:r>
              <a:rPr lang="en-US" altLang="zh-CN" dirty="0">
                <a:solidFill>
                  <a:schemeClr val="bg2">
                    <a:lumMod val="25000"/>
                  </a:schemeClr>
                </a:solidFill>
                <a:latin typeface="Calibri" panose="020F0502020204030204" pitchFamily="34" charset="0"/>
                <a:cs typeface="Calibri" panose="020F0502020204030204" pitchFamily="34" charset="0"/>
              </a:rPr>
              <a:t>typically provide a 90% reduction in inspection time, also relatively easy to learn.  It will make</a:t>
            </a:r>
            <a:r>
              <a:rPr lang="zh-CN" altLang="en-US" dirty="0">
                <a:solidFill>
                  <a:schemeClr val="bg2">
                    <a:lumMod val="25000"/>
                  </a:schemeClr>
                </a:solidFill>
                <a:latin typeface="Calibri" panose="020F0502020204030204" pitchFamily="34" charset="0"/>
                <a:cs typeface="Calibri" panose="020F0502020204030204" pitchFamily="34" charset="0"/>
              </a:rPr>
              <a:t> your detection efficiency higher</a:t>
            </a:r>
            <a:r>
              <a:rPr lang="en-US" altLang="zh-CN" dirty="0">
                <a:solidFill>
                  <a:schemeClr val="bg2">
                    <a:lumMod val="25000"/>
                  </a:schemeClr>
                </a:solidFill>
                <a:latin typeface="Calibri" panose="020F0502020204030204" pitchFamily="34" charset="0"/>
                <a:cs typeface="Calibri" panose="020F0502020204030204" pitchFamily="34" charset="0"/>
              </a:rPr>
              <a:t>, and more cost can be saved.</a:t>
            </a:r>
            <a:endParaRPr lang="zh-CN" altLang="en-US" dirty="0">
              <a:solidFill>
                <a:schemeClr val="bg2">
                  <a:lumMod val="25000"/>
                </a:schemeClr>
              </a:solidFill>
              <a:latin typeface="Calibri" panose="020F0502020204030204" pitchFamily="34" charset="0"/>
              <a:cs typeface="Calibri" panose="020F0502020204030204" pitchFamily="34" charset="0"/>
            </a:endParaRPr>
          </a:p>
        </p:txBody>
      </p:sp>
      <p:sp>
        <p:nvSpPr>
          <p:cNvPr id="32" name="矩形 31"/>
          <p:cNvSpPr/>
          <p:nvPr/>
        </p:nvSpPr>
        <p:spPr>
          <a:xfrm rot="2700000" flipV="1">
            <a:off x="209761" y="3402284"/>
            <a:ext cx="331018" cy="331018"/>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圆角矩形 32"/>
          <p:cNvSpPr/>
          <p:nvPr/>
        </p:nvSpPr>
        <p:spPr>
          <a:xfrm>
            <a:off x="637912" y="4203285"/>
            <a:ext cx="10782146" cy="2471731"/>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ln w="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4" name="图片 3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37059" y="4290894"/>
            <a:ext cx="4105396" cy="2310457"/>
          </a:xfrm>
          <a:prstGeom prst="rect">
            <a:avLst/>
          </a:prstGeom>
          <a:effectLst/>
        </p:spPr>
      </p:pic>
      <p:pic>
        <p:nvPicPr>
          <p:cNvPr id="2" name="图片 1"/>
          <p:cNvPicPr>
            <a:picLocks noChangeAspect="1"/>
          </p:cNvPicPr>
          <p:nvPr/>
        </p:nvPicPr>
        <p:blipFill>
          <a:blip r:embed="rId4"/>
          <a:stretch>
            <a:fillRect/>
          </a:stretch>
        </p:blipFill>
        <p:spPr>
          <a:xfrm>
            <a:off x="6443460" y="4303680"/>
            <a:ext cx="3665018" cy="2311129"/>
          </a:xfrm>
          <a:prstGeom prst="rect">
            <a:avLst/>
          </a:prstGeom>
        </p:spPr>
      </p:pic>
    </p:spTree>
    <p:extLst>
      <p:ext uri="{BB962C8B-B14F-4D97-AF65-F5344CB8AC3E}">
        <p14:creationId xmlns:p14="http://schemas.microsoft.com/office/powerpoint/2010/main" val="360031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80403" y="852972"/>
            <a:ext cx="4459574" cy="4459574"/>
          </a:xfrm>
          <a:prstGeom prst="rect">
            <a:avLst/>
          </a:prstGeom>
        </p:spPr>
      </p:pic>
      <p:sp>
        <p:nvSpPr>
          <p:cNvPr id="25" name="文本框 24"/>
          <p:cNvSpPr txBox="1"/>
          <p:nvPr/>
        </p:nvSpPr>
        <p:spPr>
          <a:xfrm>
            <a:off x="489032" y="449015"/>
            <a:ext cx="3593676" cy="584775"/>
          </a:xfrm>
          <a:prstGeom prst="rect">
            <a:avLst/>
          </a:prstGeom>
          <a:noFill/>
        </p:spPr>
        <p:txBody>
          <a:bodyPr wrap="none" rtlCol="0">
            <a:spAutoFit/>
          </a:bodyPr>
          <a:lstStyle/>
          <a:p>
            <a:pPr>
              <a:defRPr/>
            </a:pP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AI Series - Overview</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graphicFrame>
        <p:nvGraphicFramePr>
          <p:cNvPr id="13" name="表格 12"/>
          <p:cNvGraphicFramePr>
            <a:graphicFrameLocks noGrp="1"/>
          </p:cNvGraphicFramePr>
          <p:nvPr>
            <p:extLst>
              <p:ext uri="{D42A27DB-BD31-4B8C-83A1-F6EECF244321}">
                <p14:modId xmlns:p14="http://schemas.microsoft.com/office/powerpoint/2010/main" val="4078140127"/>
              </p:ext>
            </p:extLst>
          </p:nvPr>
        </p:nvGraphicFramePr>
        <p:xfrm>
          <a:off x="560991" y="2280049"/>
          <a:ext cx="7819017" cy="4434521"/>
        </p:xfrm>
        <a:graphic>
          <a:graphicData uri="http://schemas.openxmlformats.org/drawingml/2006/table">
            <a:tbl>
              <a:tblPr firstRow="1" bandRow="1">
                <a:tableStyleId>{5C22544A-7EE6-4342-B048-85BDC9FD1C3A}</a:tableStyleId>
              </a:tblPr>
              <a:tblGrid>
                <a:gridCol w="1949127">
                  <a:extLst>
                    <a:ext uri="{9D8B030D-6E8A-4147-A177-3AD203B41FA5}">
                      <a16:colId xmlns:a16="http://schemas.microsoft.com/office/drawing/2014/main" val="59576579"/>
                    </a:ext>
                  </a:extLst>
                </a:gridCol>
                <a:gridCol w="2860014">
                  <a:extLst>
                    <a:ext uri="{9D8B030D-6E8A-4147-A177-3AD203B41FA5}">
                      <a16:colId xmlns:a16="http://schemas.microsoft.com/office/drawing/2014/main" val="2353080683"/>
                    </a:ext>
                  </a:extLst>
                </a:gridCol>
                <a:gridCol w="3009876">
                  <a:extLst>
                    <a:ext uri="{9D8B030D-6E8A-4147-A177-3AD203B41FA5}">
                      <a16:colId xmlns:a16="http://schemas.microsoft.com/office/drawing/2014/main" val="1676852720"/>
                    </a:ext>
                  </a:extLst>
                </a:gridCol>
              </a:tblGrid>
              <a:tr h="2405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9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Specifications</a:t>
                      </a:r>
                    </a:p>
                  </a:txBody>
                  <a:tcPr marL="79455" marR="79455" marT="39727" marB="39727">
                    <a:gradFill>
                      <a:gsLst>
                        <a:gs pos="5000">
                          <a:srgbClr val="EA592D"/>
                        </a:gs>
                        <a:gs pos="100000">
                          <a:srgbClr val="DF2771"/>
                        </a:gs>
                      </a:gsLst>
                      <a:lin ang="13800000" scaled="0"/>
                    </a:gradFill>
                  </a:tcPr>
                </a:tc>
                <a:tc>
                  <a:txBody>
                    <a:bodyPr/>
                    <a:lstStyle/>
                    <a:p>
                      <a:pPr marL="0" algn="l" defTabSz="914400" rtl="0" eaLnBrk="1" latinLnBrk="0" hangingPunct="1"/>
                      <a:r>
                        <a:rPr lang="en-US" altLang="zh-CN" sz="900" b="1" kern="1200" dirty="0">
                          <a:solidFill>
                            <a:schemeClr val="lt1"/>
                          </a:solidFill>
                          <a:latin typeface="微软雅黑" panose="020B0503020204020204" pitchFamily="34" charset="-122"/>
                          <a:ea typeface="微软雅黑" panose="020B0503020204020204" pitchFamily="34" charset="-122"/>
                          <a:cs typeface="+mn-cs"/>
                        </a:rPr>
                        <a:t>AI56</a:t>
                      </a:r>
                      <a:endParaRPr lang="zh-CN" altLang="en-US" sz="900" b="1" kern="1200" dirty="0">
                        <a:solidFill>
                          <a:schemeClr val="lt1"/>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79455" marR="79455" marT="39727" marB="39727">
                    <a:gradFill>
                      <a:gsLst>
                        <a:gs pos="5000">
                          <a:srgbClr val="EA592D"/>
                        </a:gs>
                        <a:gs pos="100000">
                          <a:srgbClr val="DF2771"/>
                        </a:gs>
                      </a:gsLst>
                      <a:lin ang="13800000" scaled="0"/>
                    </a:gradFill>
                  </a:tcPr>
                </a:tc>
                <a:tc>
                  <a:txBody>
                    <a:bodyPr/>
                    <a:lstStyle/>
                    <a:p>
                      <a:pPr marL="0" algn="l" defTabSz="914400" rtl="0" eaLnBrk="1" latinLnBrk="0" hangingPunct="1"/>
                      <a:r>
                        <a:rPr lang="en-US" altLang="zh-CN" sz="900" b="1" kern="1200" dirty="0">
                          <a:solidFill>
                            <a:schemeClr val="lt1"/>
                          </a:solidFill>
                          <a:latin typeface="微软雅黑" panose="020B0503020204020204" pitchFamily="34" charset="-122"/>
                          <a:ea typeface="微软雅黑" panose="020B0503020204020204" pitchFamily="34" charset="-122"/>
                          <a:cs typeface="+mn-cs"/>
                          <a:sym typeface="微软雅黑" panose="020B0503020204020204" pitchFamily="34" charset="-122"/>
                        </a:rPr>
                        <a:t>AI76</a:t>
                      </a:r>
                      <a:endParaRPr lang="zh-CN" altLang="en-US" sz="900" b="1" kern="1200" dirty="0">
                        <a:solidFill>
                          <a:schemeClr val="lt1"/>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79455" marR="79455" marT="39727" marB="39727">
                    <a:gradFill>
                      <a:gsLst>
                        <a:gs pos="5000">
                          <a:srgbClr val="EA592D"/>
                        </a:gs>
                        <a:gs pos="100000">
                          <a:srgbClr val="DF2771"/>
                        </a:gs>
                      </a:gsLst>
                      <a:lin ang="13800000" scaled="0"/>
                    </a:gradFill>
                  </a:tcPr>
                </a:tc>
                <a:extLst>
                  <a:ext uri="{0D108BD9-81ED-4DB2-BD59-A6C34878D82A}">
                    <a16:rowId xmlns:a16="http://schemas.microsoft.com/office/drawing/2014/main" val="3933600336"/>
                  </a:ext>
                </a:extLst>
              </a:tr>
              <a:tr h="291362">
                <a:tc>
                  <a:txBody>
                    <a:bodyPr/>
                    <a:lstStyle/>
                    <a:p>
                      <a:pPr marL="0" algn="l" defTabSz="914400" rtl="0" eaLnBrk="1" latinLnBrk="0" hangingPunct="1"/>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Number of Microphones</a:t>
                      </a:r>
                      <a:endParaRPr lang="zh-CN" altLang="en-US"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64</a:t>
                      </a: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136</a:t>
                      </a:r>
                    </a:p>
                  </a:txBody>
                  <a:tcPr marL="79455" marR="79455" marT="39727" marB="39727" anchor="ctr">
                    <a:solidFill>
                      <a:schemeClr val="bg1">
                        <a:lumMod val="95000"/>
                      </a:schemeClr>
                    </a:solidFill>
                  </a:tcPr>
                </a:tc>
                <a:extLst>
                  <a:ext uri="{0D108BD9-81ED-4DB2-BD59-A6C34878D82A}">
                    <a16:rowId xmlns:a16="http://schemas.microsoft.com/office/drawing/2014/main" val="708950147"/>
                  </a:ext>
                </a:extLst>
              </a:tr>
              <a:tr h="291362">
                <a:tc>
                  <a:txBody>
                    <a:bodyPr/>
                    <a:lstStyle/>
                    <a:p>
                      <a:pPr marL="0" algn="l" defTabSz="914400" rtl="0" eaLnBrk="1" latinLnBrk="0" hangingPunct="1"/>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Bandwidth</a:t>
                      </a:r>
                      <a:endParaRPr lang="zh-CN" altLang="en-US"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0 kHz to 96 kHz, adjustable range MEMS sampling frequency: 192 kHz</a:t>
                      </a: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extLst>
                  <a:ext uri="{0D108BD9-81ED-4DB2-BD59-A6C34878D82A}">
                    <a16:rowId xmlns:a16="http://schemas.microsoft.com/office/drawing/2014/main" val="2416199902"/>
                  </a:ext>
                </a:extLst>
              </a:tr>
              <a:tr h="291362">
                <a:tc>
                  <a:txBody>
                    <a:bodyPr/>
                    <a:lstStyle/>
                    <a:p>
                      <a:pPr marL="0" algn="l" defTabSz="914400" rtl="0" eaLnBrk="1" latinLnBrk="0" hangingPunct="1"/>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Distance</a:t>
                      </a:r>
                      <a:endParaRPr lang="zh-CN" altLang="en-US"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0.3m~150m</a:t>
                      </a: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extLst>
                  <a:ext uri="{0D108BD9-81ED-4DB2-BD59-A6C34878D82A}">
                    <a16:rowId xmlns:a16="http://schemas.microsoft.com/office/drawing/2014/main" val="2940965132"/>
                  </a:ext>
                </a:extLst>
              </a:tr>
              <a:tr h="291362">
                <a:tc>
                  <a:txBody>
                    <a:bodyPr/>
                    <a:lstStyle/>
                    <a:p>
                      <a:pPr marL="0" algn="l" defTabSz="914400" rtl="0" eaLnBrk="1" latinLnBrk="0" hangingPunct="1"/>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Camera FOV</a:t>
                      </a:r>
                      <a:endParaRPr lang="zh-CN" altLang="en-US"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gridSpan="2">
                  <a:txBody>
                    <a:bodyPr/>
                    <a:lstStyle/>
                    <a:p>
                      <a:pPr algn="ct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50.2°× 35.4°</a:t>
                      </a:r>
                    </a:p>
                  </a:txBody>
                  <a:tcPr marL="79455" marR="79455" marT="39727" marB="39727" anchor="ctr">
                    <a:solidFill>
                      <a:schemeClr val="bg1">
                        <a:lumMod val="95000"/>
                      </a:schemeClr>
                    </a:solidFill>
                  </a:tcPr>
                </a:tc>
                <a:tc hMerge="1">
                  <a:txBody>
                    <a:bodyPr/>
                    <a:lstStyle/>
                    <a:p>
                      <a:pPr algn="l"/>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a:txBody>
                  <a:tcPr marL="79455" marR="79455" marT="39727" marB="39727" anchor="ctr">
                    <a:solidFill>
                      <a:schemeClr val="bg1">
                        <a:lumMod val="95000"/>
                      </a:schemeClr>
                    </a:solidFill>
                  </a:tcPr>
                </a:tc>
                <a:extLst>
                  <a:ext uri="{0D108BD9-81ED-4DB2-BD59-A6C34878D82A}">
                    <a16:rowId xmlns:a16="http://schemas.microsoft.com/office/drawing/2014/main" val="2815017618"/>
                  </a:ext>
                </a:extLst>
              </a:tr>
              <a:tr h="291362">
                <a:tc>
                  <a:txBody>
                    <a:bodyPr/>
                    <a:lstStyle/>
                    <a:p>
                      <a:pPr marL="0" algn="l" defTabSz="914400" rtl="0" eaLnBrk="1" latinLnBrk="0" hangingPunct="1"/>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Sound Intensity Display</a:t>
                      </a:r>
                      <a:endParaRPr lang="zh-CN" altLang="en-US"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Peak Point</a:t>
                      </a: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extLst>
                  <a:ext uri="{0D108BD9-81ED-4DB2-BD59-A6C34878D82A}">
                    <a16:rowId xmlns:a16="http://schemas.microsoft.com/office/drawing/2014/main" val="412492707"/>
                  </a:ext>
                </a:extLst>
              </a:tr>
              <a:tr h="291362">
                <a:tc>
                  <a:txBody>
                    <a:bodyPr/>
                    <a:lstStyle/>
                    <a:p>
                      <a:pPr marL="0" algn="l" defTabSz="914400" rtl="0" eaLnBrk="1" latinLnBrk="0" hangingPunct="1"/>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Acoustic Image Frame Rate</a:t>
                      </a:r>
                      <a:endParaRPr lang="zh-CN" altLang="en-US"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25 fps</a:t>
                      </a: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extLst>
                  <a:ext uri="{0D108BD9-81ED-4DB2-BD59-A6C34878D82A}">
                    <a16:rowId xmlns:a16="http://schemas.microsoft.com/office/drawing/2014/main" val="3313734735"/>
                  </a:ext>
                </a:extLst>
              </a:tr>
              <a:tr h="291362">
                <a:tc>
                  <a:txBody>
                    <a:bodyPr/>
                    <a:lstStyle/>
                    <a:p>
                      <a:pPr marL="0" algn="l" defTabSz="914400" rtl="0" eaLnBrk="1" latinLnBrk="0" hangingPunct="1"/>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Acoustic Image Resolution</a:t>
                      </a:r>
                      <a:endParaRPr lang="zh-CN" altLang="en-US"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800 × 480</a:t>
                      </a: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extLst>
                  <a:ext uri="{0D108BD9-81ED-4DB2-BD59-A6C34878D82A}">
                    <a16:rowId xmlns:a16="http://schemas.microsoft.com/office/drawing/2014/main" val="3903395199"/>
                  </a:ext>
                </a:extLst>
              </a:tr>
              <a:tr h="494478">
                <a:tc>
                  <a:txBody>
                    <a:bodyPr/>
                    <a:lstStyle/>
                    <a:p>
                      <a:pPr marL="0" algn="l" defTabSz="914400" rtl="0" eaLnBrk="1" latinLnBrk="0" hangingPunct="1"/>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Leak Rate</a:t>
                      </a:r>
                      <a:endParaRPr lang="zh-CN" altLang="en-US"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&gt;0.008 l/min @ 6 bar from 0.5 m (1.64 </a:t>
                      </a:r>
                      <a:r>
                        <a:rPr lang="en-US" altLang="zh-CN" sz="1200" b="0" kern="1200" dirty="0" err="1">
                          <a:solidFill>
                            <a:srgbClr val="333333"/>
                          </a:solidFill>
                          <a:latin typeface="Calibri" panose="020F0502020204030204" pitchFamily="34" charset="0"/>
                          <a:ea typeface="微软雅黑" panose="020B0503020204020204" pitchFamily="34" charset="-122"/>
                          <a:cs typeface="Calibri" panose="020F0502020204030204" pitchFamily="34" charset="0"/>
                        </a:rPr>
                        <a:t>ft</a:t>
                      </a: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a:t>
                      </a:r>
                      <a:b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b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&gt;0.013 l/min @ 5 bar from 1 m (3.28 </a:t>
                      </a:r>
                      <a:r>
                        <a:rPr lang="en-US" altLang="zh-CN" sz="1200" b="0" kern="1200" dirty="0" err="1">
                          <a:solidFill>
                            <a:srgbClr val="333333"/>
                          </a:solidFill>
                          <a:latin typeface="Calibri" panose="020F0502020204030204" pitchFamily="34" charset="0"/>
                          <a:ea typeface="微软雅黑" panose="020B0503020204020204" pitchFamily="34" charset="-122"/>
                          <a:cs typeface="Calibri" panose="020F0502020204030204" pitchFamily="34" charset="0"/>
                        </a:rPr>
                        <a:t>ft</a:t>
                      </a: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a:t>
                      </a: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&gt;0.0047 l/min @ 6 bar from 0.5 m (1.64 </a:t>
                      </a:r>
                      <a:r>
                        <a:rPr lang="en-US" altLang="zh-CN" sz="1200" b="0" kern="1200" dirty="0" err="1">
                          <a:solidFill>
                            <a:srgbClr val="333333"/>
                          </a:solidFill>
                          <a:latin typeface="Calibri" panose="020F0502020204030204" pitchFamily="34" charset="0"/>
                          <a:ea typeface="微软雅黑" panose="020B0503020204020204" pitchFamily="34" charset="-122"/>
                          <a:cs typeface="Calibri" panose="020F0502020204030204" pitchFamily="34" charset="0"/>
                        </a:rPr>
                        <a:t>ft</a:t>
                      </a: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a:t>
                      </a:r>
                      <a:b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b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&gt;0.0073 l/min @ 5 bar from 1 m (3.28 </a:t>
                      </a:r>
                      <a:r>
                        <a:rPr lang="en-US" altLang="zh-CN" sz="1200" b="0" kern="1200" dirty="0" err="1">
                          <a:solidFill>
                            <a:srgbClr val="333333"/>
                          </a:solidFill>
                          <a:latin typeface="Calibri" panose="020F0502020204030204" pitchFamily="34" charset="0"/>
                          <a:ea typeface="微软雅黑" panose="020B0503020204020204" pitchFamily="34" charset="-122"/>
                          <a:cs typeface="Calibri" panose="020F0502020204030204" pitchFamily="34" charset="0"/>
                        </a:rPr>
                        <a:t>ft</a:t>
                      </a: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a:t>
                      </a: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extLst>
                  <a:ext uri="{0D108BD9-81ED-4DB2-BD59-A6C34878D82A}">
                    <a16:rowId xmlns:a16="http://schemas.microsoft.com/office/drawing/2014/main" val="2427358606"/>
                  </a:ext>
                </a:extLst>
              </a:tr>
              <a:tr h="494478">
                <a:tc>
                  <a:txBody>
                    <a:bodyPr/>
                    <a:lstStyle/>
                    <a:p>
                      <a:pPr marL="0" algn="l" defTabSz="914400" rtl="0" eaLnBrk="1" latinLnBrk="0" hangingPunct="1"/>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Dynamic Range</a:t>
                      </a:r>
                      <a:endParaRPr lang="zh-CN" altLang="en-US"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Low Limit: &lt;-15dB</a:t>
                      </a:r>
                      <a:b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b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High Limit: &gt;120dB</a:t>
                      </a: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extLst>
                  <a:ext uri="{0D108BD9-81ED-4DB2-BD59-A6C34878D82A}">
                    <a16:rowId xmlns:a16="http://schemas.microsoft.com/office/drawing/2014/main" val="65016475"/>
                  </a:ext>
                </a:extLst>
              </a:tr>
              <a:tr h="291362">
                <a:tc>
                  <a:txBody>
                    <a:bodyPr/>
                    <a:lstStyle/>
                    <a:p>
                      <a:pPr marL="0" algn="l" defTabSz="914400" rtl="0" eaLnBrk="1" latinLnBrk="0" hangingPunct="1"/>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Discharge Detection </a:t>
                      </a:r>
                      <a:endParaRPr lang="zh-CN" altLang="en-US"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Automatic detection 50 / 60 Hz</a:t>
                      </a: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extLst>
                  <a:ext uri="{0D108BD9-81ED-4DB2-BD59-A6C34878D82A}">
                    <a16:rowId xmlns:a16="http://schemas.microsoft.com/office/drawing/2014/main" val="3450860050"/>
                  </a:ext>
                </a:extLst>
              </a:tr>
              <a:tr h="2913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Discharge Type</a:t>
                      </a:r>
                      <a:endParaRPr lang="zh-CN" altLang="en-US"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Corona Discharge, Particle Discharge, Floating Discharge, Surface Discharge</a:t>
                      </a: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extLst>
                  <a:ext uri="{0D108BD9-81ED-4DB2-BD59-A6C34878D82A}">
                    <a16:rowId xmlns:a16="http://schemas.microsoft.com/office/drawing/2014/main" val="1098035676"/>
                  </a:ext>
                </a:extLst>
              </a:tr>
              <a:tr h="291362">
                <a:tc>
                  <a:txBody>
                    <a:bodyPr/>
                    <a:lstStyle/>
                    <a:p>
                      <a:pPr marL="0" algn="l" defTabSz="914400" rtl="0" eaLnBrk="1" latinLnBrk="0" hangingPunct="1"/>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Display</a:t>
                      </a:r>
                      <a:endParaRPr lang="zh-CN" altLang="en-US"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800 × 480 Resolution, 4.3” LCD Touch Screen</a:t>
                      </a: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extLst>
                  <a:ext uri="{0D108BD9-81ED-4DB2-BD59-A6C34878D82A}">
                    <a16:rowId xmlns:a16="http://schemas.microsoft.com/office/drawing/2014/main" val="872002124"/>
                  </a:ext>
                </a:extLst>
              </a:tr>
              <a:tr h="2913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Digital Zoom</a:t>
                      </a:r>
                      <a:endParaRPr lang="zh-CN" altLang="en-US"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1.0x to 16.0x continuous</a:t>
                      </a: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extLst>
                  <a:ext uri="{0D108BD9-81ED-4DB2-BD59-A6C34878D82A}">
                    <a16:rowId xmlns:a16="http://schemas.microsoft.com/office/drawing/2014/main" val="1132559561"/>
                  </a:ext>
                </a:extLst>
              </a:tr>
            </a:tbl>
          </a:graphicData>
        </a:graphic>
      </p:graphicFrame>
      <p:sp>
        <p:nvSpPr>
          <p:cNvPr id="16" name="文本框 15"/>
          <p:cNvSpPr txBox="1"/>
          <p:nvPr/>
        </p:nvSpPr>
        <p:spPr>
          <a:xfrm>
            <a:off x="475489" y="1001456"/>
            <a:ext cx="9543155" cy="120032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z="1600" dirty="0">
                <a:solidFill>
                  <a:schemeClr val="bg2">
                    <a:lumMod val="25000"/>
                  </a:schemeClr>
                </a:solidFill>
                <a:latin typeface="Calibri" panose="020F0502020204030204" pitchFamily="34" charset="0"/>
                <a:cs typeface="Calibri" panose="020F0502020204030204" pitchFamily="34" charset="0"/>
              </a:rPr>
              <a:t>The AI series is an acoustic imaging camera capable of measuring gas leaks and Partial discharge</a:t>
            </a:r>
          </a:p>
          <a:p>
            <a:pPr marL="285750" indent="-285750">
              <a:lnSpc>
                <a:spcPct val="150000"/>
              </a:lnSpc>
              <a:buFont typeface="Arial" panose="020B0604020202020204" pitchFamily="34" charset="0"/>
              <a:buChar char="•"/>
            </a:pPr>
            <a:r>
              <a:rPr lang="en-US" altLang="zh-CN" sz="1600" dirty="0">
                <a:solidFill>
                  <a:schemeClr val="bg2">
                    <a:lumMod val="25000"/>
                  </a:schemeClr>
                </a:solidFill>
                <a:latin typeface="Calibri" panose="020F0502020204030204" pitchFamily="34" charset="0"/>
                <a:cs typeface="Calibri" panose="020F0502020204030204" pitchFamily="34" charset="0"/>
              </a:rPr>
              <a:t>The AI series adds powerful features for gas leak detection</a:t>
            </a:r>
            <a:r>
              <a:rPr lang="zh-CN" altLang="en-US" sz="1600" dirty="0">
                <a:solidFill>
                  <a:schemeClr val="bg2">
                    <a:lumMod val="25000"/>
                  </a:schemeClr>
                </a:solidFill>
                <a:latin typeface="Calibri" panose="020F0502020204030204" pitchFamily="34" charset="0"/>
                <a:cs typeface="Calibri" panose="020F0502020204030204" pitchFamily="34" charset="0"/>
              </a:rPr>
              <a:t>（</a:t>
            </a:r>
            <a:r>
              <a:rPr lang="en-US" altLang="zh-CN" sz="1600" dirty="0">
                <a:solidFill>
                  <a:schemeClr val="bg2">
                    <a:lumMod val="25000"/>
                  </a:schemeClr>
                </a:solidFill>
                <a:latin typeface="Calibri" panose="020F0502020204030204" pitchFamily="34" charset="0"/>
                <a:cs typeface="Calibri" panose="020F0502020204030204" pitchFamily="34" charset="0"/>
              </a:rPr>
              <a:t>LD</a:t>
            </a:r>
            <a:r>
              <a:rPr lang="zh-CN" altLang="en-US" sz="1600" dirty="0">
                <a:solidFill>
                  <a:schemeClr val="bg2">
                    <a:lumMod val="25000"/>
                  </a:schemeClr>
                </a:solidFill>
                <a:latin typeface="Calibri" panose="020F0502020204030204" pitchFamily="34" charset="0"/>
                <a:cs typeface="Calibri" panose="020F0502020204030204" pitchFamily="34" charset="0"/>
              </a:rPr>
              <a:t>）</a:t>
            </a:r>
            <a:r>
              <a:rPr lang="en-US" altLang="zh-CN" sz="1600" dirty="0">
                <a:solidFill>
                  <a:schemeClr val="bg2">
                    <a:lumMod val="25000"/>
                  </a:schemeClr>
                </a:solidFill>
                <a:latin typeface="Calibri" panose="020F0502020204030204" pitchFamily="34" charset="0"/>
                <a:cs typeface="Calibri" panose="020F0502020204030204" pitchFamily="34" charset="0"/>
              </a:rPr>
              <a:t> and partial discharge detection</a:t>
            </a:r>
            <a:r>
              <a:rPr lang="zh-CN" altLang="en-US" sz="1600" dirty="0">
                <a:solidFill>
                  <a:schemeClr val="bg2">
                    <a:lumMod val="25000"/>
                  </a:schemeClr>
                </a:solidFill>
                <a:latin typeface="Calibri" panose="020F0502020204030204" pitchFamily="34" charset="0"/>
                <a:cs typeface="Calibri" panose="020F0502020204030204" pitchFamily="34" charset="0"/>
              </a:rPr>
              <a:t>（</a:t>
            </a:r>
            <a:r>
              <a:rPr lang="en-US" altLang="zh-CN" sz="1600" dirty="0">
                <a:solidFill>
                  <a:schemeClr val="bg2">
                    <a:lumMod val="25000"/>
                  </a:schemeClr>
                </a:solidFill>
                <a:latin typeface="Calibri" panose="020F0502020204030204" pitchFamily="34" charset="0"/>
                <a:cs typeface="Calibri" panose="020F0502020204030204" pitchFamily="34" charset="0"/>
              </a:rPr>
              <a:t>PD).</a:t>
            </a:r>
          </a:p>
          <a:p>
            <a:pPr marL="285750" indent="-285750">
              <a:lnSpc>
                <a:spcPct val="150000"/>
              </a:lnSpc>
              <a:buFont typeface="Arial" panose="020B0604020202020204" pitchFamily="34" charset="0"/>
              <a:buChar char="•"/>
            </a:pPr>
            <a:r>
              <a:rPr lang="en-US" altLang="zh-CN" sz="1600" dirty="0">
                <a:solidFill>
                  <a:schemeClr val="bg2">
                    <a:lumMod val="25000"/>
                  </a:schemeClr>
                </a:solidFill>
                <a:latin typeface="Calibri" panose="020F0502020204030204" pitchFamily="34" charset="0"/>
                <a:cs typeface="Calibri" panose="020F0502020204030204" pitchFamily="34" charset="0"/>
              </a:rPr>
              <a:t>Analyzer Acoustic software allows you to analyze data and export reports </a:t>
            </a:r>
          </a:p>
        </p:txBody>
      </p:sp>
      <p:grpSp>
        <p:nvGrpSpPr>
          <p:cNvPr id="18" name="组合 17"/>
          <p:cNvGrpSpPr/>
          <p:nvPr/>
        </p:nvGrpSpPr>
        <p:grpSpPr>
          <a:xfrm>
            <a:off x="10721848" y="5004398"/>
            <a:ext cx="989351" cy="409290"/>
            <a:chOff x="9998439" y="1997159"/>
            <a:chExt cx="989351" cy="409290"/>
          </a:xfrm>
        </p:grpSpPr>
        <p:sp>
          <p:nvSpPr>
            <p:cNvPr id="20" name="圆角矩形 19"/>
            <p:cNvSpPr/>
            <p:nvPr/>
          </p:nvSpPr>
          <p:spPr>
            <a:xfrm>
              <a:off x="9998439" y="2028055"/>
              <a:ext cx="727023" cy="378394"/>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文本框 20"/>
            <p:cNvSpPr txBox="1"/>
            <p:nvPr/>
          </p:nvSpPr>
          <p:spPr>
            <a:xfrm>
              <a:off x="10099826" y="1997159"/>
              <a:ext cx="887964" cy="382092"/>
            </a:xfrm>
            <a:prstGeom prst="rect">
              <a:avLst/>
            </a:prstGeom>
            <a:noFill/>
          </p:spPr>
          <p:txBody>
            <a:bodyPr wrap="square" rtlCol="0">
              <a:spAutoFit/>
            </a:bodyPr>
            <a:lstStyle/>
            <a:p>
              <a:pPr>
                <a:lnSpc>
                  <a:spcPct val="150000"/>
                </a:lnSpc>
              </a:pPr>
              <a:r>
                <a:rPr lang="en-US" altLang="zh-CN" sz="1400" b="1" dirty="0">
                  <a:latin typeface="Calibri" panose="020F0502020204030204" pitchFamily="34" charset="0"/>
                  <a:cs typeface="Calibri" panose="020F0502020204030204" pitchFamily="34" charset="0"/>
                </a:rPr>
                <a:t>AI56</a:t>
              </a:r>
              <a:endParaRPr lang="zh-CN" altLang="en-US" sz="1400" b="1" dirty="0">
                <a:solidFill>
                  <a:srgbClr val="FF0000"/>
                </a:solidFill>
                <a:latin typeface="Calibri" panose="020F0502020204030204" pitchFamily="34" charset="0"/>
                <a:cs typeface="Calibri" panose="020F0502020204030204" pitchFamily="34" charset="0"/>
              </a:endParaRPr>
            </a:p>
          </p:txBody>
        </p:sp>
      </p:grpSp>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32114" t="5522" r="31689" b="5074"/>
          <a:stretch/>
        </p:blipFill>
        <p:spPr>
          <a:xfrm>
            <a:off x="8417860" y="2682688"/>
            <a:ext cx="2312894" cy="4027394"/>
          </a:xfrm>
          <a:prstGeom prst="rect">
            <a:avLst/>
          </a:prstGeom>
        </p:spPr>
      </p:pic>
      <p:grpSp>
        <p:nvGrpSpPr>
          <p:cNvPr id="19" name="组合 18"/>
          <p:cNvGrpSpPr/>
          <p:nvPr/>
        </p:nvGrpSpPr>
        <p:grpSpPr>
          <a:xfrm>
            <a:off x="10033806" y="6158604"/>
            <a:ext cx="989351" cy="409290"/>
            <a:chOff x="9998439" y="1997159"/>
            <a:chExt cx="989351" cy="409290"/>
          </a:xfrm>
        </p:grpSpPr>
        <p:sp>
          <p:nvSpPr>
            <p:cNvPr id="22" name="圆角矩形 21"/>
            <p:cNvSpPr/>
            <p:nvPr/>
          </p:nvSpPr>
          <p:spPr>
            <a:xfrm>
              <a:off x="9998439" y="2028055"/>
              <a:ext cx="727023" cy="378394"/>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文本框 22"/>
            <p:cNvSpPr txBox="1"/>
            <p:nvPr/>
          </p:nvSpPr>
          <p:spPr>
            <a:xfrm>
              <a:off x="10099826" y="1997159"/>
              <a:ext cx="887964" cy="382092"/>
            </a:xfrm>
            <a:prstGeom prst="rect">
              <a:avLst/>
            </a:prstGeom>
            <a:noFill/>
          </p:spPr>
          <p:txBody>
            <a:bodyPr wrap="square" rtlCol="0">
              <a:spAutoFit/>
            </a:bodyPr>
            <a:lstStyle/>
            <a:p>
              <a:pPr>
                <a:lnSpc>
                  <a:spcPct val="150000"/>
                </a:lnSpc>
              </a:pPr>
              <a:r>
                <a:rPr lang="en-US" altLang="zh-CN" sz="1400" b="1" dirty="0">
                  <a:latin typeface="Calibri" panose="020F0502020204030204" pitchFamily="34" charset="0"/>
                  <a:cs typeface="Calibri" panose="020F0502020204030204" pitchFamily="34" charset="0"/>
                </a:rPr>
                <a:t>AI76</a:t>
              </a:r>
              <a:endParaRPr lang="zh-CN" altLang="en-US" sz="1400" b="1" dirty="0">
                <a:solidFill>
                  <a:srgbClr val="FF0000"/>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290024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0702" y="2611316"/>
            <a:ext cx="3941298" cy="2612159"/>
          </a:xfrm>
          <a:prstGeom prst="rect">
            <a:avLst/>
          </a:prstGeom>
        </p:spPr>
      </p:pic>
      <p:sp>
        <p:nvSpPr>
          <p:cNvPr id="17" name="文本框 16"/>
          <p:cNvSpPr txBox="1"/>
          <p:nvPr/>
        </p:nvSpPr>
        <p:spPr>
          <a:xfrm>
            <a:off x="489032" y="449015"/>
            <a:ext cx="4803879" cy="584775"/>
          </a:xfrm>
          <a:prstGeom prst="rect">
            <a:avLst/>
          </a:prstGeom>
          <a:noFill/>
        </p:spPr>
        <p:txBody>
          <a:bodyPr wrap="none" rtlCol="0">
            <a:spAutoFit/>
          </a:bodyPr>
          <a:lstStyle/>
          <a:p>
            <a:pPr>
              <a:defRPr/>
            </a:pP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AI Series - Questions to Ask</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grpSp>
        <p:nvGrpSpPr>
          <p:cNvPr id="18" name="组合 17"/>
          <p:cNvGrpSpPr/>
          <p:nvPr/>
        </p:nvGrpSpPr>
        <p:grpSpPr>
          <a:xfrm>
            <a:off x="441959" y="1188720"/>
            <a:ext cx="7778849" cy="5422392"/>
            <a:chOff x="67056" y="1097280"/>
            <a:chExt cx="7229856" cy="5422392"/>
          </a:xfrm>
        </p:grpSpPr>
        <p:sp>
          <p:nvSpPr>
            <p:cNvPr id="30" name="圆角矩形 29"/>
            <p:cNvSpPr/>
            <p:nvPr/>
          </p:nvSpPr>
          <p:spPr>
            <a:xfrm>
              <a:off x="73152" y="1097280"/>
              <a:ext cx="7114032" cy="5422392"/>
            </a:xfrm>
            <a:prstGeom prst="roundRect">
              <a:avLst>
                <a:gd name="adj" fmla="val 4527"/>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矩形 5"/>
            <p:cNvSpPr/>
            <p:nvPr/>
          </p:nvSpPr>
          <p:spPr>
            <a:xfrm>
              <a:off x="118872" y="1838319"/>
              <a:ext cx="7095744" cy="738664"/>
            </a:xfrm>
            <a:prstGeom prst="rect">
              <a:avLst/>
            </a:prstGeom>
            <a:noFill/>
          </p:spPr>
          <p:txBody>
            <a:bodyPr wrap="square">
              <a:spAutoFit/>
            </a:bodyPr>
            <a:lstStyle/>
            <a:p>
              <a:pPr>
                <a:lnSpc>
                  <a:spcPct val="150000"/>
                </a:lnSpc>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Compressed gas operates in the 35-45 kHz range and the AI series is perfectly aligned to measure that range.</a:t>
              </a:r>
              <a:endPar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2" name="矩形 1"/>
            <p:cNvSpPr/>
            <p:nvPr/>
          </p:nvSpPr>
          <p:spPr>
            <a:xfrm>
              <a:off x="90376" y="1132070"/>
              <a:ext cx="1618264" cy="338554"/>
            </a:xfrm>
            <a:prstGeom prst="rect">
              <a:avLst/>
            </a:prstGeom>
          </p:spPr>
          <p:txBody>
            <a:bodyPr wrap="none">
              <a:spAutoFit/>
            </a:bodyPr>
            <a:lstStyle/>
            <a:p>
              <a:r>
                <a:rPr lang="en-US" altLang="zh-CN" sz="16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Questions to Ask</a:t>
              </a:r>
              <a:endParaRPr lang="zh-CN" altLang="en-US" sz="16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7" name="矩形 6"/>
            <p:cNvSpPr/>
            <p:nvPr/>
          </p:nvSpPr>
          <p:spPr>
            <a:xfrm>
              <a:off x="97051" y="1530320"/>
              <a:ext cx="7082849" cy="382092"/>
            </a:xfrm>
            <a:prstGeom prst="rect">
              <a:avLst/>
            </a:prstGeom>
            <a:solidFill>
              <a:srgbClr val="E5414C"/>
            </a:solidFill>
          </p:spPr>
          <p:txBody>
            <a:bodyPr wrap="square">
              <a:spAutoFit/>
            </a:bodyPr>
            <a:lstStyle/>
            <a:p>
              <a:pPr>
                <a:lnSpc>
                  <a:spcPct val="150000"/>
                </a:lnSpc>
                <a:defRPr/>
              </a:pPr>
              <a:r>
                <a:rPr lang="zh-CN" altLang="en-US"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rPr>
                <a:t>The band</a:t>
              </a:r>
              <a:r>
                <a:rPr lang="en-US" altLang="zh-CN"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rPr>
                <a:t>width </a:t>
              </a:r>
              <a:r>
                <a:rPr lang="zh-CN" altLang="en-US"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rPr>
                <a:t>of AI </a:t>
              </a:r>
              <a:r>
                <a:rPr lang="en-US" altLang="zh-CN"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rPr>
                <a:t>Series</a:t>
              </a:r>
              <a:r>
                <a:rPr lang="zh-CN" altLang="en-US"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rPr>
                <a:t> is </a:t>
              </a:r>
              <a:r>
                <a:rPr lang="en-US" altLang="zh-CN"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rPr>
                <a:t>0</a:t>
              </a:r>
              <a:r>
                <a:rPr lang="zh-CN" altLang="en-US"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rPr>
                <a:t>kHz~</a:t>
              </a:r>
              <a:r>
                <a:rPr lang="en-US" altLang="zh-CN"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rPr>
                <a:t>96</a:t>
              </a:r>
              <a:r>
                <a:rPr lang="zh-CN" altLang="en-US"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rPr>
                <a:t>kHz, does it meet the detection requirements of the scene? </a:t>
              </a:r>
            </a:p>
          </p:txBody>
        </p:sp>
        <p:sp>
          <p:nvSpPr>
            <p:cNvPr id="10" name="矩形 9"/>
            <p:cNvSpPr/>
            <p:nvPr/>
          </p:nvSpPr>
          <p:spPr>
            <a:xfrm>
              <a:off x="103632" y="2883584"/>
              <a:ext cx="7193280" cy="1384995"/>
            </a:xfrm>
            <a:prstGeom prst="rect">
              <a:avLst/>
            </a:prstGeom>
            <a:noFill/>
          </p:spPr>
          <p:txBody>
            <a:bodyPr wrap="square">
              <a:spAutoFit/>
            </a:bodyPr>
            <a:lstStyle/>
            <a:p>
              <a:pPr>
                <a:lnSpc>
                  <a:spcPct val="150000"/>
                </a:lnSpc>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The </a:t>
              </a:r>
              <a:r>
                <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dB value is the unit of sound intensity, the greater the sound intensity, the louder the sound. </a:t>
              </a:r>
              <a:endPar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a:p>
              <a:pPr>
                <a:lnSpc>
                  <a:spcPct val="150000"/>
                </a:lnSpc>
              </a:pPr>
              <a:r>
                <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The dB value of Max displayed in the interface is the peak sound intensity within the yellow spectrum box </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on</a:t>
              </a:r>
              <a:r>
                <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the screen, where the longer the length of the blue stripe, the greater the sound intensity</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a:t>
              </a:r>
              <a:endPar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24" name="矩形 23"/>
            <p:cNvSpPr/>
            <p:nvPr/>
          </p:nvSpPr>
          <p:spPr>
            <a:xfrm>
              <a:off x="91440" y="4189583"/>
              <a:ext cx="7095744" cy="415498"/>
            </a:xfrm>
            <a:prstGeom prst="rect">
              <a:avLst/>
            </a:prstGeom>
            <a:solidFill>
              <a:srgbClr val="E5424B"/>
            </a:solidFill>
          </p:spPr>
          <p:txBody>
            <a:bodyPr wrap="square">
              <a:spAutoFit/>
            </a:bodyPr>
            <a:lstStyle/>
            <a:p>
              <a:pPr>
                <a:lnSpc>
                  <a:spcPct val="150000"/>
                </a:lnSpc>
                <a:defRPr/>
              </a:pPr>
              <a:r>
                <a:rPr lang="en-US" altLang="zh-CN"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rPr>
                <a:t>What is the meaning of the kHz value on the right side of the AI series interface?</a:t>
              </a:r>
              <a:endParaRPr lang="en-US" altLang="zh-CN"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11" name="矩形 10"/>
            <p:cNvSpPr/>
            <p:nvPr/>
          </p:nvSpPr>
          <p:spPr>
            <a:xfrm>
              <a:off x="91440" y="4545229"/>
              <a:ext cx="7114032" cy="705258"/>
            </a:xfrm>
            <a:prstGeom prst="rect">
              <a:avLst/>
            </a:prstGeom>
            <a:noFill/>
          </p:spPr>
          <p:txBody>
            <a:bodyPr wrap="square">
              <a:spAutoFit/>
            </a:bodyPr>
            <a:lstStyle/>
            <a:p>
              <a:pPr>
                <a:lnSpc>
                  <a:spcPct val="150000"/>
                </a:lnSpc>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k</a:t>
              </a:r>
              <a:r>
                <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Hz value is the frequency of sound vibration, the higher the frequency, the sharper the sound, </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and </a:t>
              </a:r>
              <a:r>
                <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the ultrasonic segment will be beyond the hearing range of the human ear. </a:t>
              </a:r>
              <a:endPar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26" name="矩形 25"/>
            <p:cNvSpPr/>
            <p:nvPr/>
          </p:nvSpPr>
          <p:spPr>
            <a:xfrm>
              <a:off x="95836" y="2570061"/>
              <a:ext cx="7091348" cy="415498"/>
            </a:xfrm>
            <a:prstGeom prst="rect">
              <a:avLst/>
            </a:prstGeom>
            <a:solidFill>
              <a:srgbClr val="E5414C"/>
            </a:solidFill>
          </p:spPr>
          <p:txBody>
            <a:bodyPr wrap="square">
              <a:spAutoFit/>
            </a:bodyPr>
            <a:lstStyle/>
            <a:p>
              <a:pPr>
                <a:lnSpc>
                  <a:spcPct val="150000"/>
                </a:lnSpc>
                <a:defRPr/>
              </a:pPr>
              <a:r>
                <a:rPr lang="en-US" altLang="zh-CN"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rPr>
                <a:t>What is the meaning of the dB value in the upper left of the AI Series interface?</a:t>
              </a:r>
              <a:endParaRPr lang="en-US" altLang="zh-CN"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28" name="矩形 27"/>
            <p:cNvSpPr/>
            <p:nvPr/>
          </p:nvSpPr>
          <p:spPr>
            <a:xfrm>
              <a:off x="101932" y="5291925"/>
              <a:ext cx="7094396" cy="307777"/>
            </a:xfrm>
            <a:prstGeom prst="rect">
              <a:avLst/>
            </a:prstGeom>
            <a:solidFill>
              <a:srgbClr val="E5414C"/>
            </a:solidFill>
          </p:spPr>
          <p:txBody>
            <a:bodyPr wrap="square">
              <a:spAutoFit/>
            </a:bodyPr>
            <a:lstStyle/>
            <a:p>
              <a:r>
                <a:rPr lang="en-US" altLang="zh-CN"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rPr>
                <a:t>A</a:t>
              </a:r>
              <a:r>
                <a:rPr lang="zh-CN" altLang="en-US"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rPr>
                <a:t>coustic palette</a:t>
              </a:r>
            </a:p>
          </p:txBody>
        </p:sp>
        <p:sp>
          <p:nvSpPr>
            <p:cNvPr id="13" name="矩形 12"/>
            <p:cNvSpPr/>
            <p:nvPr/>
          </p:nvSpPr>
          <p:spPr>
            <a:xfrm>
              <a:off x="67056" y="5616416"/>
              <a:ext cx="7138416" cy="738664"/>
            </a:xfrm>
            <a:prstGeom prst="rect">
              <a:avLst/>
            </a:prstGeom>
          </p:spPr>
          <p:txBody>
            <a:bodyPr wrap="square">
              <a:spAutoFit/>
            </a:bodyPr>
            <a:lstStyle/>
            <a:p>
              <a:pPr>
                <a:spcAft>
                  <a:spcPts val="800"/>
                </a:spcAft>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The opacity ranges from 0% to 100%. The lower the value is, the more transparent the acoustic palette is. You can adjust the opacity of the acoustic images, and view the acoustic images and the optical images at the same time. </a:t>
              </a:r>
            </a:p>
          </p:txBody>
        </p:sp>
      </p:grpSp>
    </p:spTree>
    <p:extLst>
      <p:ext uri="{BB962C8B-B14F-4D97-AF65-F5344CB8AC3E}">
        <p14:creationId xmlns:p14="http://schemas.microsoft.com/office/powerpoint/2010/main" val="560988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489032" y="449015"/>
            <a:ext cx="7745775" cy="584775"/>
          </a:xfrm>
          <a:prstGeom prst="rect">
            <a:avLst/>
          </a:prstGeom>
          <a:noFill/>
        </p:spPr>
        <p:txBody>
          <a:bodyPr wrap="none" rtlCol="0">
            <a:spAutoFit/>
          </a:bodyPr>
          <a:lstStyle/>
          <a:p>
            <a:pPr>
              <a:defRPr/>
            </a:pP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Advantages Of The Acoustic Imaging Camera</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31" name="矩形 30"/>
          <p:cNvSpPr/>
          <p:nvPr/>
        </p:nvSpPr>
        <p:spPr>
          <a:xfrm>
            <a:off x="787259" y="1223307"/>
            <a:ext cx="11248292" cy="1477328"/>
          </a:xfrm>
          <a:prstGeom prst="rect">
            <a:avLst/>
          </a:prstGeom>
        </p:spPr>
        <p:txBody>
          <a:bodyPr wrap="square">
            <a:spAutoFit/>
          </a:bodyPr>
          <a:lstStyle/>
          <a:p>
            <a:r>
              <a:rPr lang="en-US" altLang="zh-CN" b="1" dirty="0">
                <a:solidFill>
                  <a:schemeClr val="bg2">
                    <a:lumMod val="25000"/>
                  </a:schemeClr>
                </a:solidFill>
                <a:latin typeface="Calibri" panose="020F0502020204030204" pitchFamily="34" charset="0"/>
                <a:cs typeface="Calibri" panose="020F0502020204030204" pitchFamily="34" charset="0"/>
              </a:rPr>
              <a:t>Leak Detection Capability</a:t>
            </a:r>
          </a:p>
          <a:p>
            <a:r>
              <a:rPr lang="en-US" altLang="zh-CN" dirty="0">
                <a:solidFill>
                  <a:schemeClr val="bg2">
                    <a:lumMod val="25000"/>
                  </a:schemeClr>
                </a:solidFill>
                <a:latin typeface="Calibri" panose="020F0502020204030204" pitchFamily="34" charset="0"/>
                <a:cs typeface="Calibri" panose="020F0502020204030204" pitchFamily="34" charset="0"/>
              </a:rPr>
              <a:t>Different brands have varying capabilities in detecting leak rates. HIKMICRO excels in this area, detecting leaks as low as &gt;0.0047 l/min @ 6 bar from 0.5 m (1.64 </a:t>
            </a:r>
            <a:r>
              <a:rPr lang="en-US" altLang="zh-CN" dirty="0" err="1">
                <a:solidFill>
                  <a:schemeClr val="bg2">
                    <a:lumMod val="25000"/>
                  </a:schemeClr>
                </a:solidFill>
                <a:latin typeface="Calibri" panose="020F0502020204030204" pitchFamily="34" charset="0"/>
                <a:cs typeface="Calibri" panose="020F0502020204030204" pitchFamily="34" charset="0"/>
              </a:rPr>
              <a:t>ft</a:t>
            </a:r>
            <a:r>
              <a:rPr lang="en-US" altLang="zh-CN" dirty="0">
                <a:solidFill>
                  <a:schemeClr val="bg2">
                    <a:lumMod val="25000"/>
                  </a:schemeClr>
                </a:solidFill>
                <a:latin typeface="Calibri" panose="020F0502020204030204" pitchFamily="34" charset="0"/>
                <a:cs typeface="Calibri" panose="020F0502020204030204" pitchFamily="34" charset="0"/>
              </a:rPr>
              <a:t>). In comparison, FLIR SI2Pro and Fluke ii910 detect at &gt;0,032 l/min @ 3 bar from 3 =m (9.8 </a:t>
            </a:r>
            <a:r>
              <a:rPr lang="en-US" altLang="zh-CN" dirty="0" err="1">
                <a:solidFill>
                  <a:schemeClr val="bg2">
                    <a:lumMod val="25000"/>
                  </a:schemeClr>
                </a:solidFill>
                <a:latin typeface="Calibri" panose="020F0502020204030204" pitchFamily="34" charset="0"/>
                <a:cs typeface="Calibri" panose="020F0502020204030204" pitchFamily="34" charset="0"/>
              </a:rPr>
              <a:t>ft</a:t>
            </a:r>
            <a:r>
              <a:rPr lang="en-US" altLang="zh-CN" dirty="0">
                <a:solidFill>
                  <a:schemeClr val="bg2">
                    <a:lumMod val="25000"/>
                  </a:schemeClr>
                </a:solidFill>
                <a:latin typeface="Calibri" panose="020F0502020204030204" pitchFamily="34" charset="0"/>
                <a:cs typeface="Calibri" panose="020F0502020204030204" pitchFamily="34" charset="0"/>
              </a:rPr>
              <a:t>)</a:t>
            </a:r>
            <a:r>
              <a:rPr lang="en-US" altLang="zh-CN" dirty="0" err="1">
                <a:solidFill>
                  <a:schemeClr val="bg2">
                    <a:lumMod val="25000"/>
                  </a:schemeClr>
                </a:solidFill>
                <a:latin typeface="Calibri" panose="020F0502020204030204" pitchFamily="34" charset="0"/>
                <a:cs typeface="Calibri" panose="020F0502020204030204" pitchFamily="34" charset="0"/>
              </a:rPr>
              <a:t>andDetects</a:t>
            </a:r>
            <a:r>
              <a:rPr lang="en-US" altLang="zh-CN" dirty="0">
                <a:solidFill>
                  <a:schemeClr val="bg2">
                    <a:lumMod val="25000"/>
                  </a:schemeClr>
                </a:solidFill>
                <a:latin typeface="Calibri" panose="020F0502020204030204" pitchFamily="34" charset="0"/>
                <a:cs typeface="Calibri" panose="020F0502020204030204" pitchFamily="34" charset="0"/>
              </a:rPr>
              <a:t> a 0.005 CFM leak at 100PSI from up to 32.8 feet, respectively, and </a:t>
            </a:r>
            <a:r>
              <a:rPr lang="en-US" altLang="zh-CN" dirty="0" err="1">
                <a:solidFill>
                  <a:schemeClr val="bg2">
                    <a:lumMod val="25000"/>
                  </a:schemeClr>
                </a:solidFill>
                <a:latin typeface="Calibri" panose="020F0502020204030204" pitchFamily="34" charset="0"/>
                <a:cs typeface="Calibri" panose="020F0502020204030204" pitchFamily="34" charset="0"/>
              </a:rPr>
              <a:t>Crysound</a:t>
            </a:r>
            <a:r>
              <a:rPr lang="en-US" altLang="zh-CN" dirty="0">
                <a:solidFill>
                  <a:schemeClr val="bg2">
                    <a:lumMod val="25000"/>
                  </a:schemeClr>
                </a:solidFill>
                <a:latin typeface="Calibri" panose="020F0502020204030204" pitchFamily="34" charset="0"/>
                <a:cs typeface="Calibri" panose="020F0502020204030204" pitchFamily="34" charset="0"/>
              </a:rPr>
              <a:t> at 0.5m 5bar 0.55ml/s</a:t>
            </a:r>
            <a:endParaRPr lang="zh-CN" altLang="en-US" dirty="0">
              <a:solidFill>
                <a:schemeClr val="bg2">
                  <a:lumMod val="25000"/>
                </a:schemeClr>
              </a:solidFill>
              <a:latin typeface="Calibri" panose="020F0502020204030204" pitchFamily="34" charset="0"/>
              <a:cs typeface="Calibri" panose="020F0502020204030204" pitchFamily="34" charset="0"/>
            </a:endParaRPr>
          </a:p>
        </p:txBody>
      </p:sp>
      <p:sp>
        <p:nvSpPr>
          <p:cNvPr id="32" name="矩形 31"/>
          <p:cNvSpPr/>
          <p:nvPr/>
        </p:nvSpPr>
        <p:spPr>
          <a:xfrm rot="2700000" flipV="1">
            <a:off x="334452" y="1386447"/>
            <a:ext cx="331018" cy="331018"/>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a:xfrm>
            <a:off x="766478" y="2761163"/>
            <a:ext cx="11248292" cy="1200329"/>
          </a:xfrm>
          <a:prstGeom prst="rect">
            <a:avLst/>
          </a:prstGeom>
        </p:spPr>
        <p:txBody>
          <a:bodyPr wrap="square">
            <a:spAutoFit/>
          </a:bodyPr>
          <a:lstStyle/>
          <a:p>
            <a:r>
              <a:rPr lang="en-US" altLang="zh-CN" b="1" dirty="0">
                <a:solidFill>
                  <a:schemeClr val="bg2">
                    <a:lumMod val="25000"/>
                  </a:schemeClr>
                </a:solidFill>
                <a:latin typeface="Calibri" panose="020F0502020204030204" pitchFamily="34" charset="0"/>
                <a:cs typeface="Calibri" panose="020F0502020204030204" pitchFamily="34" charset="0"/>
              </a:rPr>
              <a:t>Device Sensitivity and Stability</a:t>
            </a:r>
          </a:p>
          <a:p>
            <a:r>
              <a:rPr lang="en-US" altLang="zh-CN" dirty="0">
                <a:solidFill>
                  <a:schemeClr val="bg2">
                    <a:lumMod val="25000"/>
                  </a:schemeClr>
                </a:solidFill>
                <a:latin typeface="Calibri" panose="020F0502020204030204" pitchFamily="34" charset="0"/>
                <a:cs typeface="Calibri" panose="020F0502020204030204" pitchFamily="34" charset="0"/>
              </a:rPr>
              <a:t>The HIKMICRO acoustic camera shows excellent sensitivity, detecting sound signals as low as Negative15 </a:t>
            </a:r>
            <a:r>
              <a:rPr lang="en-US" altLang="zh-CN" dirty="0" err="1">
                <a:solidFill>
                  <a:schemeClr val="bg2">
                    <a:lumMod val="25000"/>
                  </a:schemeClr>
                </a:solidFill>
                <a:latin typeface="Calibri" panose="020F0502020204030204" pitchFamily="34" charset="0"/>
                <a:cs typeface="Calibri" panose="020F0502020204030204" pitchFamily="34" charset="0"/>
              </a:rPr>
              <a:t>dB.</a:t>
            </a:r>
            <a:r>
              <a:rPr lang="en-US" altLang="zh-CN" dirty="0">
                <a:solidFill>
                  <a:schemeClr val="bg2">
                    <a:lumMod val="25000"/>
                  </a:schemeClr>
                </a:solidFill>
                <a:latin typeface="Calibri" panose="020F0502020204030204" pitchFamily="34" charset="0"/>
                <a:cs typeface="Calibri" panose="020F0502020204030204" pitchFamily="34" charset="0"/>
              </a:rPr>
              <a:t> In comparison, the FLIR SI2Pro and Fluke ii910 have sensitivities of Negative10 dB and Negative12 dB, respectively, while </a:t>
            </a:r>
            <a:r>
              <a:rPr lang="en-US" altLang="zh-CN" dirty="0" err="1">
                <a:solidFill>
                  <a:schemeClr val="bg2">
                    <a:lumMod val="25000"/>
                  </a:schemeClr>
                </a:solidFill>
                <a:latin typeface="Calibri" panose="020F0502020204030204" pitchFamily="34" charset="0"/>
                <a:cs typeface="Calibri" panose="020F0502020204030204" pitchFamily="34" charset="0"/>
              </a:rPr>
              <a:t>Crysound</a:t>
            </a:r>
            <a:r>
              <a:rPr lang="en-US" altLang="zh-CN" dirty="0">
                <a:solidFill>
                  <a:schemeClr val="bg2">
                    <a:lumMod val="25000"/>
                  </a:schemeClr>
                </a:solidFill>
                <a:latin typeface="Calibri" panose="020F0502020204030204" pitchFamily="34" charset="0"/>
                <a:cs typeface="Calibri" panose="020F0502020204030204" pitchFamily="34" charset="0"/>
              </a:rPr>
              <a:t> is at Negative13 </a:t>
            </a:r>
            <a:r>
              <a:rPr lang="en-US" altLang="zh-CN" dirty="0" err="1">
                <a:solidFill>
                  <a:schemeClr val="bg2">
                    <a:lumMod val="25000"/>
                  </a:schemeClr>
                </a:solidFill>
                <a:latin typeface="Calibri" panose="020F0502020204030204" pitchFamily="34" charset="0"/>
                <a:cs typeface="Calibri" panose="020F0502020204030204" pitchFamily="34" charset="0"/>
              </a:rPr>
              <a:t>dB.</a:t>
            </a:r>
            <a:endParaRPr lang="zh-CN" altLang="en-US" dirty="0">
              <a:solidFill>
                <a:schemeClr val="bg2">
                  <a:lumMod val="25000"/>
                </a:schemeClr>
              </a:solidFill>
              <a:latin typeface="Calibri" panose="020F0502020204030204" pitchFamily="34" charset="0"/>
              <a:cs typeface="Calibri" panose="020F0502020204030204" pitchFamily="34" charset="0"/>
            </a:endParaRPr>
          </a:p>
        </p:txBody>
      </p:sp>
      <p:sp>
        <p:nvSpPr>
          <p:cNvPr id="13" name="矩形 12"/>
          <p:cNvSpPr/>
          <p:nvPr/>
        </p:nvSpPr>
        <p:spPr>
          <a:xfrm rot="2700000" flipV="1">
            <a:off x="313671" y="2924303"/>
            <a:ext cx="331018" cy="331018"/>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13"/>
          <p:cNvSpPr/>
          <p:nvPr/>
        </p:nvSpPr>
        <p:spPr>
          <a:xfrm>
            <a:off x="780332" y="4416781"/>
            <a:ext cx="11248292" cy="1200329"/>
          </a:xfrm>
          <a:prstGeom prst="rect">
            <a:avLst/>
          </a:prstGeom>
        </p:spPr>
        <p:txBody>
          <a:bodyPr wrap="square">
            <a:spAutoFit/>
          </a:bodyPr>
          <a:lstStyle/>
          <a:p>
            <a:r>
              <a:rPr lang="en-US" altLang="zh-CN" b="1" dirty="0">
                <a:solidFill>
                  <a:schemeClr val="bg2">
                    <a:lumMod val="25000"/>
                  </a:schemeClr>
                </a:solidFill>
                <a:latin typeface="Calibri" panose="020F0502020204030204" pitchFamily="34" charset="0"/>
                <a:cs typeface="Calibri" panose="020F0502020204030204" pitchFamily="34" charset="0"/>
              </a:rPr>
              <a:t>Number of Microphones</a:t>
            </a:r>
          </a:p>
          <a:p>
            <a:r>
              <a:rPr lang="en-US" altLang="zh-CN" dirty="0">
                <a:solidFill>
                  <a:schemeClr val="bg2">
                    <a:lumMod val="25000"/>
                  </a:schemeClr>
                </a:solidFill>
                <a:latin typeface="Calibri" panose="020F0502020204030204" pitchFamily="34" charset="0"/>
                <a:cs typeface="Calibri" panose="020F0502020204030204" pitchFamily="34" charset="0"/>
              </a:rPr>
              <a:t>he HIKMICRO acoustic camera is equipped with 136 microphones. In comparison, the FLIR SI2Pro and Fluke ii910 have 124 and 64 microphones respectively, while </a:t>
            </a:r>
            <a:r>
              <a:rPr lang="en-US" altLang="zh-CN" dirty="0" err="1">
                <a:solidFill>
                  <a:schemeClr val="bg2">
                    <a:lumMod val="25000"/>
                  </a:schemeClr>
                </a:solidFill>
                <a:latin typeface="Calibri" panose="020F0502020204030204" pitchFamily="34" charset="0"/>
                <a:cs typeface="Calibri" panose="020F0502020204030204" pitchFamily="34" charset="0"/>
              </a:rPr>
              <a:t>Crysound</a:t>
            </a:r>
            <a:r>
              <a:rPr lang="en-US" altLang="zh-CN" dirty="0">
                <a:solidFill>
                  <a:schemeClr val="bg2">
                    <a:lumMod val="25000"/>
                  </a:schemeClr>
                </a:solidFill>
                <a:latin typeface="Calibri" panose="020F0502020204030204" pitchFamily="34" charset="0"/>
                <a:cs typeface="Calibri" panose="020F0502020204030204" pitchFamily="34" charset="0"/>
              </a:rPr>
              <a:t> has 128. More microphones give HIKMICRO higher sensitivity in sound capture and localization.</a:t>
            </a:r>
            <a:endParaRPr lang="zh-CN" altLang="en-US" dirty="0">
              <a:solidFill>
                <a:schemeClr val="bg2">
                  <a:lumMod val="25000"/>
                </a:schemeClr>
              </a:solidFill>
              <a:latin typeface="Calibri" panose="020F0502020204030204" pitchFamily="34" charset="0"/>
              <a:cs typeface="Calibri" panose="020F0502020204030204" pitchFamily="34" charset="0"/>
            </a:endParaRPr>
          </a:p>
        </p:txBody>
      </p:sp>
      <p:sp>
        <p:nvSpPr>
          <p:cNvPr id="15" name="矩形 14"/>
          <p:cNvSpPr/>
          <p:nvPr/>
        </p:nvSpPr>
        <p:spPr>
          <a:xfrm rot="2700000" flipV="1">
            <a:off x="327525" y="4579921"/>
            <a:ext cx="331018" cy="331018"/>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矩形 2"/>
          <p:cNvSpPr/>
          <p:nvPr/>
        </p:nvSpPr>
        <p:spPr>
          <a:xfrm>
            <a:off x="810491" y="5800590"/>
            <a:ext cx="10023763" cy="646331"/>
          </a:xfrm>
          <a:prstGeom prst="rect">
            <a:avLst/>
          </a:prstGeom>
        </p:spPr>
        <p:txBody>
          <a:bodyPr wrap="square">
            <a:spAutoFit/>
          </a:bodyPr>
          <a:lstStyle/>
          <a:p>
            <a:r>
              <a:rPr lang="en-US" dirty="0">
                <a:solidFill>
                  <a:schemeClr val="bg2">
                    <a:lumMod val="25000"/>
                  </a:schemeClr>
                </a:solidFill>
                <a:latin typeface="Calibri" panose="020F0502020204030204" pitchFamily="34" charset="0"/>
                <a:cs typeface="Calibri" panose="020F0502020204030204" pitchFamily="34" charset="0"/>
              </a:rPr>
              <a:t>These points highlight the strengths of HIKMICRO's acoustic camera in terms of microphone sensitivity, leak detection capability, and overall device sensitivity and stability.</a:t>
            </a:r>
          </a:p>
        </p:txBody>
      </p:sp>
    </p:spTree>
    <p:extLst>
      <p:ext uri="{BB962C8B-B14F-4D97-AF65-F5344CB8AC3E}">
        <p14:creationId xmlns:p14="http://schemas.microsoft.com/office/powerpoint/2010/main" val="2758987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489032" y="449015"/>
            <a:ext cx="7745775" cy="584775"/>
          </a:xfrm>
          <a:prstGeom prst="rect">
            <a:avLst/>
          </a:prstGeom>
          <a:noFill/>
        </p:spPr>
        <p:txBody>
          <a:bodyPr wrap="none" rtlCol="0">
            <a:spAutoFit/>
          </a:bodyPr>
          <a:lstStyle/>
          <a:p>
            <a:pPr>
              <a:defRPr/>
            </a:pP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Advantages Of The Acoustic Imaging Camera</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19" name="矩形 18"/>
          <p:cNvSpPr/>
          <p:nvPr/>
        </p:nvSpPr>
        <p:spPr>
          <a:xfrm>
            <a:off x="696683" y="1350911"/>
            <a:ext cx="11359420" cy="646331"/>
          </a:xfrm>
          <a:prstGeom prst="rect">
            <a:avLst/>
          </a:prstGeom>
        </p:spPr>
        <p:txBody>
          <a:bodyPr wrap="square">
            <a:spAutoFit/>
          </a:bodyPr>
          <a:lstStyle/>
          <a:p>
            <a:pPr>
              <a:defRPr/>
            </a:pPr>
            <a:r>
              <a:rPr lang="en-US" altLang="zh-CN" b="1" dirty="0">
                <a:solidFill>
                  <a:schemeClr val="bg2">
                    <a:lumMod val="25000"/>
                  </a:schemeClr>
                </a:solidFill>
                <a:latin typeface="Calibri" panose="020F0502020204030204" pitchFamily="34" charset="0"/>
                <a:cs typeface="Calibri" panose="020F0502020204030204" pitchFamily="34" charset="0"/>
              </a:rPr>
              <a:t>Easy To Use</a:t>
            </a:r>
            <a:r>
              <a:rPr lang="zh-CN" altLang="en-US" b="1" dirty="0">
                <a:solidFill>
                  <a:schemeClr val="bg2">
                    <a:lumMod val="25000"/>
                  </a:schemeClr>
                </a:solidFill>
                <a:latin typeface="Calibri" panose="020F0502020204030204" pitchFamily="34" charset="0"/>
                <a:cs typeface="Calibri" panose="020F0502020204030204" pitchFamily="34" charset="0"/>
              </a:rPr>
              <a:t>： </a:t>
            </a:r>
            <a:r>
              <a:rPr lang="en-US" altLang="zh-CN" dirty="0">
                <a:solidFill>
                  <a:schemeClr val="bg2">
                    <a:lumMod val="25000"/>
                  </a:schemeClr>
                </a:solidFill>
                <a:latin typeface="Calibri" panose="020F0502020204030204" pitchFamily="34" charset="0"/>
                <a:cs typeface="Calibri" panose="020F0502020204030204" pitchFamily="34" charset="0"/>
              </a:rPr>
              <a:t>A single tool capable of measuring both PD and LD, designed for 1 handed operation, with large easy to read display that visualizes the leak, and a simple intuitive interface.</a:t>
            </a:r>
          </a:p>
        </p:txBody>
      </p:sp>
      <p:sp>
        <p:nvSpPr>
          <p:cNvPr id="28" name="矩形 27"/>
          <p:cNvSpPr/>
          <p:nvPr/>
        </p:nvSpPr>
        <p:spPr>
          <a:xfrm rot="2700000" flipV="1">
            <a:off x="202541" y="1414008"/>
            <a:ext cx="331018" cy="331018"/>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圆角矩形 32"/>
          <p:cNvSpPr/>
          <p:nvPr/>
        </p:nvSpPr>
        <p:spPr>
          <a:xfrm>
            <a:off x="603275" y="3642176"/>
            <a:ext cx="10782146" cy="2471731"/>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ln w="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4" name="图片 3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1986" y="3750567"/>
            <a:ext cx="4105396" cy="2310457"/>
          </a:xfrm>
          <a:prstGeom prst="rect">
            <a:avLst/>
          </a:prstGeom>
          <a:effectLst/>
        </p:spPr>
      </p:pic>
      <p:sp>
        <p:nvSpPr>
          <p:cNvPr id="3" name="矩形 2"/>
          <p:cNvSpPr/>
          <p:nvPr/>
        </p:nvSpPr>
        <p:spPr>
          <a:xfrm>
            <a:off x="3692236" y="4366599"/>
            <a:ext cx="3221181" cy="1754326"/>
          </a:xfrm>
          <a:prstGeom prst="rect">
            <a:avLst/>
          </a:prstGeom>
        </p:spPr>
        <p:txBody>
          <a:bodyPr wrap="square">
            <a:spAutoFit/>
          </a:bodyPr>
          <a:lstStyle/>
          <a:p>
            <a:pPr>
              <a:lnSpc>
                <a:spcPct val="150000"/>
              </a:lnSpc>
            </a:pPr>
            <a:r>
              <a:rPr lang="en-US" b="1" dirty="0">
                <a:solidFill>
                  <a:srgbClr val="DE372A"/>
                </a:solidFill>
                <a:latin typeface="Calibri" panose="020F0502020204030204" pitchFamily="34" charset="0"/>
                <a:cs typeface="Calibri" panose="020F0502020204030204" pitchFamily="34" charset="0"/>
              </a:rPr>
              <a:t>One-handed</a:t>
            </a:r>
          </a:p>
          <a:p>
            <a:pPr>
              <a:lnSpc>
                <a:spcPct val="150000"/>
              </a:lnSpc>
            </a:pPr>
            <a:r>
              <a:rPr lang="en-US" b="1" dirty="0">
                <a:solidFill>
                  <a:srgbClr val="DE372A"/>
                </a:solidFill>
                <a:latin typeface="Calibri" panose="020F0502020204030204" pitchFamily="34" charset="0"/>
                <a:cs typeface="Calibri" panose="020F0502020204030204" pitchFamily="34" charset="0"/>
              </a:rPr>
              <a:t>Push-button Control</a:t>
            </a:r>
          </a:p>
          <a:p>
            <a:pPr>
              <a:lnSpc>
                <a:spcPct val="150000"/>
              </a:lnSpc>
            </a:pPr>
            <a:r>
              <a:rPr lang="en-US" b="1" dirty="0">
                <a:solidFill>
                  <a:srgbClr val="DE372A"/>
                </a:solidFill>
                <a:latin typeface="Calibri" panose="020F0502020204030204" pitchFamily="34" charset="0"/>
                <a:cs typeface="Calibri" panose="020F0502020204030204" pitchFamily="34" charset="0"/>
              </a:rPr>
              <a:t>Better Heat Removal</a:t>
            </a:r>
          </a:p>
          <a:p>
            <a:pPr>
              <a:lnSpc>
                <a:spcPct val="150000"/>
              </a:lnSpc>
            </a:pPr>
            <a:r>
              <a:rPr lang="en-US" b="1" dirty="0">
                <a:solidFill>
                  <a:srgbClr val="DE372A"/>
                </a:solidFill>
                <a:latin typeface="Calibri" panose="020F0502020204030204" pitchFamily="34" charset="0"/>
                <a:cs typeface="Calibri" panose="020F0502020204030204" pitchFamily="34" charset="0"/>
              </a:rPr>
              <a:t>Interchangeable Batteries</a:t>
            </a:r>
          </a:p>
        </p:txBody>
      </p:sp>
      <p:sp>
        <p:nvSpPr>
          <p:cNvPr id="13" name="矩形 12"/>
          <p:cNvSpPr/>
          <p:nvPr/>
        </p:nvSpPr>
        <p:spPr>
          <a:xfrm>
            <a:off x="683350" y="2317816"/>
            <a:ext cx="11248292" cy="923330"/>
          </a:xfrm>
          <a:prstGeom prst="rect">
            <a:avLst/>
          </a:prstGeom>
        </p:spPr>
        <p:txBody>
          <a:bodyPr wrap="square">
            <a:spAutoFit/>
          </a:bodyPr>
          <a:lstStyle/>
          <a:p>
            <a:r>
              <a:rPr lang="zh-CN" altLang="en-US" b="1" dirty="0">
                <a:solidFill>
                  <a:schemeClr val="bg2">
                    <a:lumMod val="25000"/>
                  </a:schemeClr>
                </a:solidFill>
                <a:latin typeface="Calibri" panose="020F0502020204030204" pitchFamily="34" charset="0"/>
                <a:cs typeface="Calibri" panose="020F0502020204030204" pitchFamily="34" charset="0"/>
              </a:rPr>
              <a:t>High Efficiency: </a:t>
            </a:r>
            <a:r>
              <a:rPr lang="zh-CN" altLang="en-US" dirty="0">
                <a:solidFill>
                  <a:schemeClr val="bg2">
                    <a:lumMod val="25000"/>
                  </a:schemeClr>
                </a:solidFill>
                <a:latin typeface="Calibri" panose="020F0502020204030204" pitchFamily="34" charset="0"/>
                <a:cs typeface="Calibri" panose="020F0502020204030204" pitchFamily="34" charset="0"/>
              </a:rPr>
              <a:t>Compared with the traditional gas leak and partial discharge detection </a:t>
            </a:r>
            <a:r>
              <a:rPr lang="en-US" altLang="zh-CN" dirty="0">
                <a:solidFill>
                  <a:schemeClr val="bg2">
                    <a:lumMod val="25000"/>
                  </a:schemeClr>
                </a:solidFill>
                <a:latin typeface="Calibri" panose="020F0502020204030204" pitchFamily="34" charset="0"/>
                <a:cs typeface="Calibri" panose="020F0502020204030204" pitchFamily="34" charset="0"/>
              </a:rPr>
              <a:t>tools</a:t>
            </a:r>
            <a:r>
              <a:rPr lang="zh-CN" altLang="en-US" dirty="0">
                <a:solidFill>
                  <a:schemeClr val="bg2">
                    <a:lumMod val="25000"/>
                  </a:schemeClr>
                </a:solidFill>
                <a:latin typeface="Calibri" panose="020F0502020204030204" pitchFamily="34" charset="0"/>
                <a:cs typeface="Calibri" panose="020F0502020204030204" pitchFamily="34" charset="0"/>
              </a:rPr>
              <a:t>, </a:t>
            </a:r>
            <a:r>
              <a:rPr lang="en-US" altLang="zh-CN" dirty="0">
                <a:solidFill>
                  <a:schemeClr val="bg2">
                    <a:lumMod val="25000"/>
                  </a:schemeClr>
                </a:solidFill>
                <a:latin typeface="Calibri" panose="020F0502020204030204" pitchFamily="34" charset="0"/>
                <a:cs typeface="Calibri" panose="020F0502020204030204" pitchFamily="34" charset="0"/>
              </a:rPr>
              <a:t>an </a:t>
            </a:r>
            <a:r>
              <a:rPr lang="zh-CN" altLang="en-US" dirty="0">
                <a:solidFill>
                  <a:schemeClr val="bg2">
                    <a:lumMod val="25000"/>
                  </a:schemeClr>
                </a:solidFill>
                <a:latin typeface="Calibri" panose="020F0502020204030204" pitchFamily="34" charset="0"/>
                <a:cs typeface="Calibri" panose="020F0502020204030204" pitchFamily="34" charset="0"/>
              </a:rPr>
              <a:t>acoustic </a:t>
            </a:r>
            <a:r>
              <a:rPr lang="en-US" altLang="zh-CN" dirty="0">
                <a:solidFill>
                  <a:schemeClr val="bg2">
                    <a:lumMod val="25000"/>
                  </a:schemeClr>
                </a:solidFill>
                <a:latin typeface="Calibri" panose="020F0502020204030204" pitchFamily="34" charset="0"/>
                <a:cs typeface="Calibri" panose="020F0502020204030204" pitchFamily="34" charset="0"/>
              </a:rPr>
              <a:t>imaging camera</a:t>
            </a:r>
            <a:r>
              <a:rPr lang="zh-CN" altLang="en-US" dirty="0">
                <a:solidFill>
                  <a:schemeClr val="bg2">
                    <a:lumMod val="25000"/>
                  </a:schemeClr>
                </a:solidFill>
                <a:latin typeface="Calibri" panose="020F0502020204030204" pitchFamily="34" charset="0"/>
                <a:cs typeface="Calibri" panose="020F0502020204030204" pitchFamily="34" charset="0"/>
              </a:rPr>
              <a:t> </a:t>
            </a:r>
            <a:r>
              <a:rPr lang="en-US" altLang="zh-CN" dirty="0">
                <a:solidFill>
                  <a:schemeClr val="bg2">
                    <a:lumMod val="25000"/>
                  </a:schemeClr>
                </a:solidFill>
                <a:latin typeface="Calibri" panose="020F0502020204030204" pitchFamily="34" charset="0"/>
                <a:cs typeface="Calibri" panose="020F0502020204030204" pitchFamily="34" charset="0"/>
              </a:rPr>
              <a:t>typically provide a 90% reduction in inspection time, also relatively easy to learn.  It will make</a:t>
            </a:r>
            <a:r>
              <a:rPr lang="zh-CN" altLang="en-US" dirty="0">
                <a:solidFill>
                  <a:schemeClr val="bg2">
                    <a:lumMod val="25000"/>
                  </a:schemeClr>
                </a:solidFill>
                <a:latin typeface="Calibri" panose="020F0502020204030204" pitchFamily="34" charset="0"/>
                <a:cs typeface="Calibri" panose="020F0502020204030204" pitchFamily="34" charset="0"/>
              </a:rPr>
              <a:t> your detection efficiency higher</a:t>
            </a:r>
            <a:r>
              <a:rPr lang="en-US" altLang="zh-CN" dirty="0">
                <a:solidFill>
                  <a:schemeClr val="bg2">
                    <a:lumMod val="25000"/>
                  </a:schemeClr>
                </a:solidFill>
                <a:latin typeface="Calibri" panose="020F0502020204030204" pitchFamily="34" charset="0"/>
                <a:cs typeface="Calibri" panose="020F0502020204030204" pitchFamily="34" charset="0"/>
              </a:rPr>
              <a:t>, and more cost can be saved.</a:t>
            </a:r>
            <a:endParaRPr lang="zh-CN" altLang="en-US" dirty="0">
              <a:solidFill>
                <a:schemeClr val="bg2">
                  <a:lumMod val="25000"/>
                </a:schemeClr>
              </a:solidFill>
              <a:latin typeface="Calibri" panose="020F0502020204030204" pitchFamily="34" charset="0"/>
              <a:cs typeface="Calibri" panose="020F0502020204030204" pitchFamily="34" charset="0"/>
            </a:endParaRPr>
          </a:p>
        </p:txBody>
      </p:sp>
      <p:sp>
        <p:nvSpPr>
          <p:cNvPr id="14" name="矩形 13"/>
          <p:cNvSpPr/>
          <p:nvPr/>
        </p:nvSpPr>
        <p:spPr>
          <a:xfrm rot="2700000" flipV="1">
            <a:off x="230543" y="2480956"/>
            <a:ext cx="331018" cy="331018"/>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5" name="图片 14"/>
          <p:cNvPicPr>
            <a:picLocks noChangeAspect="1"/>
          </p:cNvPicPr>
          <p:nvPr/>
        </p:nvPicPr>
        <p:blipFill>
          <a:blip r:embed="rId4"/>
          <a:stretch>
            <a:fillRect/>
          </a:stretch>
        </p:blipFill>
        <p:spPr>
          <a:xfrm>
            <a:off x="6755187" y="3750567"/>
            <a:ext cx="3665018" cy="2311129"/>
          </a:xfrm>
          <a:prstGeom prst="rect">
            <a:avLst/>
          </a:prstGeom>
        </p:spPr>
      </p:pic>
    </p:spTree>
    <p:extLst>
      <p:ext uri="{BB962C8B-B14F-4D97-AF65-F5344CB8AC3E}">
        <p14:creationId xmlns:p14="http://schemas.microsoft.com/office/powerpoint/2010/main" val="1590839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489032" y="449015"/>
            <a:ext cx="4803879" cy="584775"/>
          </a:xfrm>
          <a:prstGeom prst="rect">
            <a:avLst/>
          </a:prstGeom>
          <a:noFill/>
        </p:spPr>
        <p:txBody>
          <a:bodyPr wrap="none" rtlCol="0">
            <a:spAutoFit/>
          </a:bodyPr>
          <a:lstStyle/>
          <a:p>
            <a:pPr>
              <a:defRPr/>
            </a:pP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AI Series - Questions to Ask</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30" name="圆角矩形 29"/>
          <p:cNvSpPr/>
          <p:nvPr/>
        </p:nvSpPr>
        <p:spPr>
          <a:xfrm>
            <a:off x="285810" y="4168588"/>
            <a:ext cx="11541109" cy="2590800"/>
          </a:xfrm>
          <a:prstGeom prst="roundRect">
            <a:avLst>
              <a:gd name="adj" fmla="val 4527"/>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矩形 5"/>
          <p:cNvSpPr/>
          <p:nvPr/>
        </p:nvSpPr>
        <p:spPr>
          <a:xfrm>
            <a:off x="420583" y="4570571"/>
            <a:ext cx="11314217" cy="2031325"/>
          </a:xfrm>
          <a:prstGeom prst="rect">
            <a:avLst/>
          </a:prstGeom>
          <a:noFill/>
        </p:spPr>
        <p:txBody>
          <a:bodyPr wrap="square">
            <a:spAutoFit/>
          </a:bodyPr>
          <a:lstStyle/>
          <a:p>
            <a:pPr>
              <a:lnSpc>
                <a:spcPct val="150000"/>
              </a:lnSpc>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The difference in the number of microphones significantly impacts the acoustic performance of the acoustic imaging camera, making the quantity of microphones a crucial factor in acoustic imaging equipment. Generally, </a:t>
            </a:r>
            <a:r>
              <a:rPr lang="en-US" altLang="zh-CN" sz="1400" dirty="0">
                <a:solidFill>
                  <a:srgbClr val="FF0000">
                    <a:alpha val="80000"/>
                  </a:srgbClr>
                </a:solidFill>
                <a:latin typeface="Calibri" panose="020F0502020204030204" pitchFamily="34" charset="0"/>
                <a:ea typeface="微软雅黑" panose="020B0503020204020204" pitchFamily="34" charset="-122"/>
                <a:cs typeface="Calibri" panose="020F0502020204030204" pitchFamily="34" charset="0"/>
              </a:rPr>
              <a:t>a higher number of microphones leads to improved acoustic performance</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a:t>
            </a:r>
          </a:p>
          <a:p>
            <a:pPr>
              <a:lnSpc>
                <a:spcPct val="150000"/>
              </a:lnSpc>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The AI series utilizes MEMS-type microphones, providing outstanding performance, stability, lower power consumption, and a smaller form factor. MEMS microphones can typically capture loud sounds exceeding 120 dB(A), but they also come with higher self-noise levels, making it challenging for a single microphone to detect the faintest sound levels. However, this self-noise can be mitigated by combining signals from multiple microphones. Therefore, maximizing the number of microphones enhances sensitivity for detecting low-level sounds. </a:t>
            </a:r>
          </a:p>
        </p:txBody>
      </p:sp>
      <p:sp>
        <p:nvSpPr>
          <p:cNvPr id="7" name="矩形 6"/>
          <p:cNvSpPr/>
          <p:nvPr/>
        </p:nvSpPr>
        <p:spPr>
          <a:xfrm>
            <a:off x="282882" y="4133178"/>
            <a:ext cx="11541565" cy="415498"/>
          </a:xfrm>
          <a:prstGeom prst="rect">
            <a:avLst/>
          </a:prstGeom>
          <a:solidFill>
            <a:srgbClr val="E5414C"/>
          </a:solidFill>
        </p:spPr>
        <p:txBody>
          <a:bodyPr wrap="square">
            <a:spAutoFit/>
          </a:bodyPr>
          <a:lstStyle/>
          <a:p>
            <a:pPr>
              <a:lnSpc>
                <a:spcPct val="150000"/>
              </a:lnSpc>
              <a:defRPr/>
            </a:pPr>
            <a:r>
              <a:rPr lang="en-US" altLang="zh-CN"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rPr>
              <a:t>The difference in the number of microphones</a:t>
            </a:r>
            <a:endParaRPr lang="zh-CN" altLang="en-US"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10272" r="8391"/>
          <a:stretch/>
        </p:blipFill>
        <p:spPr>
          <a:xfrm>
            <a:off x="224116" y="1764915"/>
            <a:ext cx="5334001" cy="2206450"/>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l="10667" r="8909"/>
          <a:stretch/>
        </p:blipFill>
        <p:spPr>
          <a:xfrm>
            <a:off x="6104964" y="1630291"/>
            <a:ext cx="5638801" cy="2359004"/>
          </a:xfrm>
          <a:prstGeom prst="rect">
            <a:avLst/>
          </a:prstGeom>
        </p:spPr>
      </p:pic>
      <p:sp>
        <p:nvSpPr>
          <p:cNvPr id="15" name="文本框 14"/>
          <p:cNvSpPr txBox="1"/>
          <p:nvPr/>
        </p:nvSpPr>
        <p:spPr>
          <a:xfrm>
            <a:off x="537883" y="1120589"/>
            <a:ext cx="1336007" cy="646331"/>
          </a:xfrm>
          <a:prstGeom prst="rect">
            <a:avLst/>
          </a:prstGeom>
          <a:noFill/>
        </p:spPr>
        <p:txBody>
          <a:bodyPr wrap="none" rtlCol="0">
            <a:spAutoFit/>
          </a:bodyPr>
          <a:lstStyle/>
          <a:p>
            <a:r>
              <a:rPr lang="en-US" altLang="zh-CN" b="1" dirty="0">
                <a:solidFill>
                  <a:srgbClr val="DE372A"/>
                </a:solidFill>
                <a:latin typeface="Calibri" panose="020F0502020204030204" pitchFamily="34" charset="0"/>
                <a:cs typeface="Calibri" panose="020F0502020204030204" pitchFamily="34" charset="0"/>
              </a:rPr>
              <a:t>1</a:t>
            </a:r>
          </a:p>
          <a:p>
            <a:r>
              <a:rPr lang="en-US" altLang="zh-CN" dirty="0">
                <a:solidFill>
                  <a:srgbClr val="DE372A"/>
                </a:solidFill>
                <a:latin typeface="Calibri" panose="020F0502020204030204" pitchFamily="34" charset="0"/>
                <a:cs typeface="Calibri" panose="020F0502020204030204" pitchFamily="34" charset="0"/>
              </a:rPr>
              <a:t>microphone</a:t>
            </a:r>
            <a:endParaRPr lang="zh-CN" altLang="en-US" dirty="0">
              <a:solidFill>
                <a:srgbClr val="DE372A"/>
              </a:solidFill>
              <a:latin typeface="Calibri" panose="020F0502020204030204" pitchFamily="34" charset="0"/>
              <a:cs typeface="Calibri" panose="020F0502020204030204" pitchFamily="34" charset="0"/>
            </a:endParaRPr>
          </a:p>
        </p:txBody>
      </p:sp>
      <p:sp>
        <p:nvSpPr>
          <p:cNvPr id="23" name="文本框 22"/>
          <p:cNvSpPr txBox="1"/>
          <p:nvPr/>
        </p:nvSpPr>
        <p:spPr>
          <a:xfrm>
            <a:off x="6194611" y="1120589"/>
            <a:ext cx="1336007" cy="646331"/>
          </a:xfrm>
          <a:prstGeom prst="rect">
            <a:avLst/>
          </a:prstGeom>
          <a:noFill/>
        </p:spPr>
        <p:txBody>
          <a:bodyPr wrap="none" rtlCol="0">
            <a:spAutoFit/>
          </a:bodyPr>
          <a:lstStyle/>
          <a:p>
            <a:r>
              <a:rPr lang="en-US" altLang="zh-CN" b="1" dirty="0">
                <a:solidFill>
                  <a:srgbClr val="DE372A"/>
                </a:solidFill>
                <a:latin typeface="Calibri" panose="020F0502020204030204" pitchFamily="34" charset="0"/>
                <a:cs typeface="Calibri" panose="020F0502020204030204" pitchFamily="34" charset="0"/>
              </a:rPr>
              <a:t>32</a:t>
            </a:r>
          </a:p>
          <a:p>
            <a:r>
              <a:rPr lang="en-US" altLang="zh-CN" dirty="0">
                <a:solidFill>
                  <a:srgbClr val="DE372A"/>
                </a:solidFill>
                <a:latin typeface="Calibri" panose="020F0502020204030204" pitchFamily="34" charset="0"/>
                <a:cs typeface="Calibri" panose="020F0502020204030204" pitchFamily="34" charset="0"/>
              </a:rPr>
              <a:t>microphone</a:t>
            </a:r>
            <a:endParaRPr lang="zh-CN" altLang="en-US" dirty="0">
              <a:solidFill>
                <a:srgbClr val="DE372A"/>
              </a:solidFill>
              <a:latin typeface="Calibri" panose="020F0502020204030204" pitchFamily="34" charset="0"/>
              <a:cs typeface="Calibri" panose="020F0502020204030204" pitchFamily="34" charset="0"/>
            </a:endParaRPr>
          </a:p>
        </p:txBody>
      </p:sp>
      <p:sp>
        <p:nvSpPr>
          <p:cNvPr id="25" name="文本框 24"/>
          <p:cNvSpPr txBox="1"/>
          <p:nvPr/>
        </p:nvSpPr>
        <p:spPr>
          <a:xfrm>
            <a:off x="4169584" y="2456331"/>
            <a:ext cx="1469215" cy="276999"/>
          </a:xfrm>
          <a:prstGeom prst="rect">
            <a:avLst/>
          </a:prstGeom>
          <a:noFill/>
        </p:spPr>
        <p:txBody>
          <a:bodyPr wrap="square" rtlCol="0">
            <a:spAutoFit/>
          </a:bodyPr>
          <a:lstStyle/>
          <a:p>
            <a:r>
              <a:rPr lang="en-US" altLang="zh-CN" sz="1200" dirty="0">
                <a:solidFill>
                  <a:srgbClr val="DE372A"/>
                </a:solidFill>
                <a:latin typeface="Calibri" panose="020F0502020204030204" pitchFamily="34" charset="0"/>
                <a:cs typeface="Calibri" panose="020F0502020204030204" pitchFamily="34" charset="0"/>
              </a:rPr>
              <a:t>Microphone Noise</a:t>
            </a:r>
            <a:endParaRPr lang="zh-CN" altLang="en-US" sz="1200" dirty="0">
              <a:solidFill>
                <a:srgbClr val="DE372A"/>
              </a:solidFill>
              <a:latin typeface="Calibri" panose="020F0502020204030204" pitchFamily="34" charset="0"/>
              <a:cs typeface="Calibri" panose="020F0502020204030204" pitchFamily="34" charset="0"/>
            </a:endParaRPr>
          </a:p>
        </p:txBody>
      </p:sp>
      <p:sp>
        <p:nvSpPr>
          <p:cNvPr id="27" name="文本框 26"/>
          <p:cNvSpPr txBox="1"/>
          <p:nvPr/>
        </p:nvSpPr>
        <p:spPr>
          <a:xfrm>
            <a:off x="9855201" y="2820398"/>
            <a:ext cx="1896533" cy="461665"/>
          </a:xfrm>
          <a:prstGeom prst="rect">
            <a:avLst/>
          </a:prstGeom>
          <a:noFill/>
        </p:spPr>
        <p:txBody>
          <a:bodyPr wrap="square" rtlCol="0">
            <a:spAutoFit/>
          </a:bodyPr>
          <a:lstStyle/>
          <a:p>
            <a:r>
              <a:rPr lang="en-US" altLang="zh-CN" sz="1200" dirty="0">
                <a:solidFill>
                  <a:srgbClr val="DE372A"/>
                </a:solidFill>
                <a:latin typeface="Calibri" panose="020F0502020204030204" pitchFamily="34" charset="0"/>
                <a:cs typeface="Calibri" panose="020F0502020204030204" pitchFamily="34" charset="0"/>
              </a:rPr>
              <a:t>Microphone Noise reduced</a:t>
            </a:r>
          </a:p>
          <a:p>
            <a:r>
              <a:rPr lang="en-US" altLang="zh-CN" sz="1200" dirty="0">
                <a:solidFill>
                  <a:srgbClr val="DE372A"/>
                </a:solidFill>
                <a:latin typeface="Calibri" panose="020F0502020204030204" pitchFamily="34" charset="0"/>
                <a:cs typeface="Calibri" panose="020F0502020204030204" pitchFamily="34" charset="0"/>
              </a:rPr>
              <a:t>By 15.1dB</a:t>
            </a:r>
            <a:endParaRPr lang="zh-CN" altLang="en-US" sz="1200" dirty="0">
              <a:solidFill>
                <a:srgbClr val="DE372A"/>
              </a:solidFill>
              <a:latin typeface="Calibri" panose="020F0502020204030204" pitchFamily="34" charset="0"/>
              <a:cs typeface="Calibri" panose="020F0502020204030204" pitchFamily="34" charset="0"/>
            </a:endParaRPr>
          </a:p>
        </p:txBody>
      </p:sp>
      <p:sp>
        <p:nvSpPr>
          <p:cNvPr id="29" name="文本框 28"/>
          <p:cNvSpPr txBox="1"/>
          <p:nvPr/>
        </p:nvSpPr>
        <p:spPr>
          <a:xfrm>
            <a:off x="10202333" y="2100731"/>
            <a:ext cx="1583267" cy="276999"/>
          </a:xfrm>
          <a:prstGeom prst="rect">
            <a:avLst/>
          </a:prstGeom>
          <a:noFill/>
        </p:spPr>
        <p:txBody>
          <a:bodyPr wrap="square" rtlCol="0">
            <a:spAutoFit/>
          </a:bodyPr>
          <a:lstStyle/>
          <a:p>
            <a:r>
              <a:rPr lang="en-US" altLang="zh-CN" sz="1200" dirty="0">
                <a:solidFill>
                  <a:srgbClr val="DE372A"/>
                </a:solidFill>
                <a:latin typeface="Calibri" panose="020F0502020204030204" pitchFamily="34" charset="0"/>
                <a:cs typeface="Calibri" panose="020F0502020204030204" pitchFamily="34" charset="0"/>
              </a:rPr>
              <a:t>20kHz signal Detected</a:t>
            </a:r>
          </a:p>
        </p:txBody>
      </p:sp>
    </p:spTree>
    <p:extLst>
      <p:ext uri="{BB962C8B-B14F-4D97-AF65-F5344CB8AC3E}">
        <p14:creationId xmlns:p14="http://schemas.microsoft.com/office/powerpoint/2010/main" val="4061466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l="10615" r="8928"/>
          <a:stretch/>
        </p:blipFill>
        <p:spPr>
          <a:xfrm>
            <a:off x="6620933" y="1766031"/>
            <a:ext cx="5292660" cy="2213301"/>
          </a:xfrm>
          <a:prstGeom prst="rect">
            <a:avLst/>
          </a:prstGeom>
        </p:spPr>
      </p:pic>
      <p:pic>
        <p:nvPicPr>
          <p:cNvPr id="14" name="图片 13"/>
          <p:cNvPicPr>
            <a:picLocks noChangeAspect="1"/>
          </p:cNvPicPr>
          <p:nvPr/>
        </p:nvPicPr>
        <p:blipFill rotWithShape="1">
          <a:blip r:embed="rId4" cstate="print">
            <a:extLst>
              <a:ext uri="{28A0092B-C50C-407E-A947-70E740481C1C}">
                <a14:useLocalDpi xmlns:a14="http://schemas.microsoft.com/office/drawing/2010/main" val="0"/>
              </a:ext>
            </a:extLst>
          </a:blip>
          <a:srcRect l="11493" r="9004"/>
          <a:stretch/>
        </p:blipFill>
        <p:spPr>
          <a:xfrm>
            <a:off x="524934" y="1769524"/>
            <a:ext cx="5181600" cy="2192876"/>
          </a:xfrm>
          <a:prstGeom prst="rect">
            <a:avLst/>
          </a:prstGeom>
        </p:spPr>
      </p:pic>
      <p:sp>
        <p:nvSpPr>
          <p:cNvPr id="17" name="文本框 16"/>
          <p:cNvSpPr txBox="1"/>
          <p:nvPr/>
        </p:nvSpPr>
        <p:spPr>
          <a:xfrm>
            <a:off x="489032" y="449015"/>
            <a:ext cx="4803879" cy="584775"/>
          </a:xfrm>
          <a:prstGeom prst="rect">
            <a:avLst/>
          </a:prstGeom>
          <a:noFill/>
        </p:spPr>
        <p:txBody>
          <a:bodyPr wrap="none" rtlCol="0">
            <a:spAutoFit/>
          </a:bodyPr>
          <a:lstStyle/>
          <a:p>
            <a:pPr>
              <a:defRPr/>
            </a:pP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AI Series - Questions to Ask</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30" name="圆角矩形 29"/>
          <p:cNvSpPr/>
          <p:nvPr/>
        </p:nvSpPr>
        <p:spPr>
          <a:xfrm>
            <a:off x="285810" y="4168588"/>
            <a:ext cx="11541109" cy="2590800"/>
          </a:xfrm>
          <a:prstGeom prst="roundRect">
            <a:avLst>
              <a:gd name="adj" fmla="val 4527"/>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6"/>
          <p:cNvSpPr/>
          <p:nvPr/>
        </p:nvSpPr>
        <p:spPr>
          <a:xfrm>
            <a:off x="282882" y="4133178"/>
            <a:ext cx="11541565" cy="415498"/>
          </a:xfrm>
          <a:prstGeom prst="rect">
            <a:avLst/>
          </a:prstGeom>
          <a:solidFill>
            <a:srgbClr val="E5414C"/>
          </a:solidFill>
        </p:spPr>
        <p:txBody>
          <a:bodyPr wrap="square">
            <a:spAutoFit/>
          </a:bodyPr>
          <a:lstStyle/>
          <a:p>
            <a:pPr>
              <a:lnSpc>
                <a:spcPct val="150000"/>
              </a:lnSpc>
              <a:defRPr/>
            </a:pPr>
            <a:r>
              <a:rPr lang="en-US" altLang="zh-CN"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rPr>
              <a:t>The difference in the number of microphones</a:t>
            </a:r>
            <a:endParaRPr lang="zh-CN" altLang="en-US"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15" name="文本框 14"/>
          <p:cNvSpPr txBox="1"/>
          <p:nvPr/>
        </p:nvSpPr>
        <p:spPr>
          <a:xfrm>
            <a:off x="537883" y="1120589"/>
            <a:ext cx="1336007" cy="646331"/>
          </a:xfrm>
          <a:prstGeom prst="rect">
            <a:avLst/>
          </a:prstGeom>
          <a:noFill/>
        </p:spPr>
        <p:txBody>
          <a:bodyPr wrap="none" rtlCol="0">
            <a:spAutoFit/>
          </a:bodyPr>
          <a:lstStyle/>
          <a:p>
            <a:r>
              <a:rPr lang="en-US" altLang="zh-CN" b="1" dirty="0">
                <a:solidFill>
                  <a:srgbClr val="DE372A"/>
                </a:solidFill>
                <a:latin typeface="Calibri" panose="020F0502020204030204" pitchFamily="34" charset="0"/>
                <a:cs typeface="Calibri" panose="020F0502020204030204" pitchFamily="34" charset="0"/>
              </a:rPr>
              <a:t>64</a:t>
            </a:r>
          </a:p>
          <a:p>
            <a:r>
              <a:rPr lang="en-US" altLang="zh-CN" dirty="0">
                <a:solidFill>
                  <a:srgbClr val="DE372A"/>
                </a:solidFill>
                <a:latin typeface="Calibri" panose="020F0502020204030204" pitchFamily="34" charset="0"/>
                <a:cs typeface="Calibri" panose="020F0502020204030204" pitchFamily="34" charset="0"/>
              </a:rPr>
              <a:t>microphone</a:t>
            </a:r>
            <a:endParaRPr lang="zh-CN" altLang="en-US" dirty="0">
              <a:solidFill>
                <a:srgbClr val="DE372A"/>
              </a:solidFill>
              <a:latin typeface="Calibri" panose="020F0502020204030204" pitchFamily="34" charset="0"/>
              <a:cs typeface="Calibri" panose="020F0502020204030204" pitchFamily="34" charset="0"/>
            </a:endParaRPr>
          </a:p>
        </p:txBody>
      </p:sp>
      <p:sp>
        <p:nvSpPr>
          <p:cNvPr id="23" name="文本框 22"/>
          <p:cNvSpPr txBox="1"/>
          <p:nvPr/>
        </p:nvSpPr>
        <p:spPr>
          <a:xfrm>
            <a:off x="6194611" y="1120589"/>
            <a:ext cx="1336007" cy="646331"/>
          </a:xfrm>
          <a:prstGeom prst="rect">
            <a:avLst/>
          </a:prstGeom>
          <a:noFill/>
        </p:spPr>
        <p:txBody>
          <a:bodyPr wrap="none" rtlCol="0">
            <a:spAutoFit/>
          </a:bodyPr>
          <a:lstStyle/>
          <a:p>
            <a:r>
              <a:rPr lang="en-US" altLang="zh-CN" b="1" dirty="0">
                <a:solidFill>
                  <a:srgbClr val="DE372A"/>
                </a:solidFill>
                <a:latin typeface="Calibri" panose="020F0502020204030204" pitchFamily="34" charset="0"/>
                <a:cs typeface="Calibri" panose="020F0502020204030204" pitchFamily="34" charset="0"/>
              </a:rPr>
              <a:t>136</a:t>
            </a:r>
          </a:p>
          <a:p>
            <a:r>
              <a:rPr lang="en-US" altLang="zh-CN" dirty="0">
                <a:solidFill>
                  <a:srgbClr val="DE372A"/>
                </a:solidFill>
                <a:latin typeface="Calibri" panose="020F0502020204030204" pitchFamily="34" charset="0"/>
                <a:cs typeface="Calibri" panose="020F0502020204030204" pitchFamily="34" charset="0"/>
              </a:rPr>
              <a:t>microphone</a:t>
            </a:r>
            <a:endParaRPr lang="zh-CN" altLang="en-US" dirty="0">
              <a:solidFill>
                <a:srgbClr val="DE372A"/>
              </a:solidFill>
              <a:latin typeface="Calibri" panose="020F0502020204030204" pitchFamily="34" charset="0"/>
              <a:cs typeface="Calibri" panose="020F0502020204030204" pitchFamily="34" charset="0"/>
            </a:endParaRPr>
          </a:p>
        </p:txBody>
      </p:sp>
      <p:sp>
        <p:nvSpPr>
          <p:cNvPr id="2" name="矩形 1"/>
          <p:cNvSpPr/>
          <p:nvPr/>
        </p:nvSpPr>
        <p:spPr>
          <a:xfrm>
            <a:off x="313265" y="4811805"/>
            <a:ext cx="11353801" cy="1708160"/>
          </a:xfrm>
          <a:prstGeom prst="rect">
            <a:avLst/>
          </a:prstGeom>
        </p:spPr>
        <p:txBody>
          <a:bodyPr wrap="square">
            <a:spAutoFit/>
          </a:bodyPr>
          <a:lstStyle/>
          <a:p>
            <a:pPr>
              <a:lnSpc>
                <a:spcPct val="150000"/>
              </a:lnSpc>
            </a:pPr>
            <a:r>
              <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This chart illustrates how the number of microphones affects the ability to "see" issues. With 136 microphones, the AI76 can easily identify three noise peaks generated by a leak, while the AI56, with 64 microphones, can detect two noise peaks. In contrast, a camera with only 32 microphones can observe just one peak.</a:t>
            </a:r>
            <a:endPar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a:p>
            <a:pPr>
              <a:lnSpc>
                <a:spcPct val="150000"/>
              </a:lnSpc>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The AI56 is equipped with 64 microphones, allowing it to perform detection in most typical environments. In contrast, the AI76 boasts 136 microphones, enabling its unrestricted use in a wide range of scenarios</a:t>
            </a:r>
            <a:endPar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18" name="文本框 17"/>
          <p:cNvSpPr txBox="1"/>
          <p:nvPr/>
        </p:nvSpPr>
        <p:spPr>
          <a:xfrm>
            <a:off x="10338468" y="2159996"/>
            <a:ext cx="1692665" cy="276999"/>
          </a:xfrm>
          <a:prstGeom prst="rect">
            <a:avLst/>
          </a:prstGeom>
          <a:noFill/>
        </p:spPr>
        <p:txBody>
          <a:bodyPr wrap="square" rtlCol="0">
            <a:spAutoFit/>
          </a:bodyPr>
          <a:lstStyle/>
          <a:p>
            <a:r>
              <a:rPr lang="en-US" altLang="zh-CN" sz="1200" dirty="0">
                <a:solidFill>
                  <a:srgbClr val="DE372A"/>
                </a:solidFill>
                <a:latin typeface="Calibri" panose="020F0502020204030204" pitchFamily="34" charset="0"/>
                <a:cs typeface="Calibri" panose="020F0502020204030204" pitchFamily="34" charset="0"/>
              </a:rPr>
              <a:t>20kHz signal Detected</a:t>
            </a:r>
          </a:p>
        </p:txBody>
      </p:sp>
      <p:sp>
        <p:nvSpPr>
          <p:cNvPr id="19" name="文本框 18"/>
          <p:cNvSpPr txBox="1"/>
          <p:nvPr/>
        </p:nvSpPr>
        <p:spPr>
          <a:xfrm>
            <a:off x="4149334" y="2473263"/>
            <a:ext cx="1972066" cy="276999"/>
          </a:xfrm>
          <a:prstGeom prst="rect">
            <a:avLst/>
          </a:prstGeom>
          <a:noFill/>
        </p:spPr>
        <p:txBody>
          <a:bodyPr wrap="square" rtlCol="0">
            <a:spAutoFit/>
          </a:bodyPr>
          <a:lstStyle/>
          <a:p>
            <a:r>
              <a:rPr lang="en-US" altLang="zh-CN" sz="1200" dirty="0">
                <a:solidFill>
                  <a:srgbClr val="DE372A"/>
                </a:solidFill>
                <a:latin typeface="Calibri" panose="020F0502020204030204" pitchFamily="34" charset="0"/>
                <a:cs typeface="Calibri" panose="020F0502020204030204" pitchFamily="34" charset="0"/>
              </a:rPr>
              <a:t>23kHz signal Detected</a:t>
            </a:r>
          </a:p>
        </p:txBody>
      </p:sp>
      <p:sp>
        <p:nvSpPr>
          <p:cNvPr id="20" name="文本框 19"/>
          <p:cNvSpPr txBox="1"/>
          <p:nvPr/>
        </p:nvSpPr>
        <p:spPr>
          <a:xfrm>
            <a:off x="3852334" y="2930464"/>
            <a:ext cx="2497666" cy="461665"/>
          </a:xfrm>
          <a:prstGeom prst="rect">
            <a:avLst/>
          </a:prstGeom>
          <a:noFill/>
        </p:spPr>
        <p:txBody>
          <a:bodyPr wrap="square" rtlCol="0">
            <a:spAutoFit/>
          </a:bodyPr>
          <a:lstStyle/>
          <a:p>
            <a:r>
              <a:rPr lang="en-US" altLang="zh-CN" sz="1200" dirty="0">
                <a:solidFill>
                  <a:srgbClr val="DE372A"/>
                </a:solidFill>
                <a:latin typeface="Calibri" panose="020F0502020204030204" pitchFamily="34" charset="0"/>
                <a:cs typeface="Calibri" panose="020F0502020204030204" pitchFamily="34" charset="0"/>
              </a:rPr>
              <a:t>Microphone Noise reduced</a:t>
            </a:r>
          </a:p>
          <a:p>
            <a:r>
              <a:rPr lang="en-US" altLang="zh-CN" sz="1200" dirty="0">
                <a:solidFill>
                  <a:srgbClr val="DE372A"/>
                </a:solidFill>
                <a:latin typeface="Calibri" panose="020F0502020204030204" pitchFamily="34" charset="0"/>
                <a:cs typeface="Calibri" panose="020F0502020204030204" pitchFamily="34" charset="0"/>
              </a:rPr>
              <a:t>By 18.1dB</a:t>
            </a:r>
            <a:endParaRPr lang="zh-CN" altLang="en-US" sz="1200" dirty="0">
              <a:solidFill>
                <a:srgbClr val="DE372A"/>
              </a:solidFill>
              <a:latin typeface="Calibri" panose="020F0502020204030204" pitchFamily="34" charset="0"/>
              <a:cs typeface="Calibri" panose="020F0502020204030204" pitchFamily="34" charset="0"/>
            </a:endParaRPr>
          </a:p>
        </p:txBody>
      </p:sp>
      <p:sp>
        <p:nvSpPr>
          <p:cNvPr id="21" name="文本框 20"/>
          <p:cNvSpPr txBox="1"/>
          <p:nvPr/>
        </p:nvSpPr>
        <p:spPr>
          <a:xfrm>
            <a:off x="4140869" y="2202329"/>
            <a:ext cx="1692665" cy="276999"/>
          </a:xfrm>
          <a:prstGeom prst="rect">
            <a:avLst/>
          </a:prstGeom>
          <a:noFill/>
        </p:spPr>
        <p:txBody>
          <a:bodyPr wrap="square" rtlCol="0">
            <a:spAutoFit/>
          </a:bodyPr>
          <a:lstStyle/>
          <a:p>
            <a:r>
              <a:rPr lang="en-US" altLang="zh-CN" sz="1200" dirty="0">
                <a:solidFill>
                  <a:srgbClr val="DE372A"/>
                </a:solidFill>
                <a:latin typeface="Calibri" panose="020F0502020204030204" pitchFamily="34" charset="0"/>
                <a:cs typeface="Calibri" panose="020F0502020204030204" pitchFamily="34" charset="0"/>
              </a:rPr>
              <a:t>20kHz signal Detected</a:t>
            </a:r>
          </a:p>
        </p:txBody>
      </p:sp>
      <p:sp>
        <p:nvSpPr>
          <p:cNvPr id="22" name="文本框 21"/>
          <p:cNvSpPr txBox="1"/>
          <p:nvPr/>
        </p:nvSpPr>
        <p:spPr>
          <a:xfrm>
            <a:off x="10346934" y="2481730"/>
            <a:ext cx="1972066" cy="276999"/>
          </a:xfrm>
          <a:prstGeom prst="rect">
            <a:avLst/>
          </a:prstGeom>
          <a:noFill/>
        </p:spPr>
        <p:txBody>
          <a:bodyPr wrap="square" rtlCol="0">
            <a:spAutoFit/>
          </a:bodyPr>
          <a:lstStyle/>
          <a:p>
            <a:r>
              <a:rPr lang="en-US" altLang="zh-CN" sz="1200" dirty="0">
                <a:solidFill>
                  <a:srgbClr val="DE372A"/>
                </a:solidFill>
                <a:latin typeface="Calibri" panose="020F0502020204030204" pitchFamily="34" charset="0"/>
                <a:cs typeface="Calibri" panose="020F0502020204030204" pitchFamily="34" charset="0"/>
              </a:rPr>
              <a:t>23kHz signal Detected</a:t>
            </a:r>
          </a:p>
        </p:txBody>
      </p:sp>
      <p:sp>
        <p:nvSpPr>
          <p:cNvPr id="24" name="文本框 23"/>
          <p:cNvSpPr txBox="1"/>
          <p:nvPr/>
        </p:nvSpPr>
        <p:spPr>
          <a:xfrm>
            <a:off x="10355401" y="2667996"/>
            <a:ext cx="1972066" cy="276999"/>
          </a:xfrm>
          <a:prstGeom prst="rect">
            <a:avLst/>
          </a:prstGeom>
          <a:noFill/>
        </p:spPr>
        <p:txBody>
          <a:bodyPr wrap="square" rtlCol="0">
            <a:spAutoFit/>
          </a:bodyPr>
          <a:lstStyle/>
          <a:p>
            <a:r>
              <a:rPr lang="en-US" altLang="zh-CN" sz="1200" dirty="0">
                <a:solidFill>
                  <a:srgbClr val="DE372A"/>
                </a:solidFill>
                <a:latin typeface="Calibri" panose="020F0502020204030204" pitchFamily="34" charset="0"/>
                <a:cs typeface="Calibri" panose="020F0502020204030204" pitchFamily="34" charset="0"/>
              </a:rPr>
              <a:t>25kHz signal Detected</a:t>
            </a:r>
          </a:p>
        </p:txBody>
      </p:sp>
      <p:sp>
        <p:nvSpPr>
          <p:cNvPr id="26" name="文本框 25"/>
          <p:cNvSpPr txBox="1"/>
          <p:nvPr/>
        </p:nvSpPr>
        <p:spPr>
          <a:xfrm>
            <a:off x="9982201" y="3023597"/>
            <a:ext cx="2497666" cy="461665"/>
          </a:xfrm>
          <a:prstGeom prst="rect">
            <a:avLst/>
          </a:prstGeom>
          <a:noFill/>
        </p:spPr>
        <p:txBody>
          <a:bodyPr wrap="square" rtlCol="0">
            <a:spAutoFit/>
          </a:bodyPr>
          <a:lstStyle/>
          <a:p>
            <a:r>
              <a:rPr lang="en-US" altLang="zh-CN" sz="1200" dirty="0">
                <a:solidFill>
                  <a:srgbClr val="DE372A"/>
                </a:solidFill>
                <a:latin typeface="Calibri" panose="020F0502020204030204" pitchFamily="34" charset="0"/>
                <a:cs typeface="Calibri" panose="020F0502020204030204" pitchFamily="34" charset="0"/>
              </a:rPr>
              <a:t>Microphone Noise reduced</a:t>
            </a:r>
          </a:p>
          <a:p>
            <a:r>
              <a:rPr lang="en-US" altLang="zh-CN" sz="1200" dirty="0">
                <a:solidFill>
                  <a:srgbClr val="DE372A"/>
                </a:solidFill>
                <a:latin typeface="Calibri" panose="020F0502020204030204" pitchFamily="34" charset="0"/>
                <a:cs typeface="Calibri" panose="020F0502020204030204" pitchFamily="34" charset="0"/>
              </a:rPr>
              <a:t>By 21.1dB</a:t>
            </a:r>
            <a:endParaRPr lang="zh-CN" altLang="en-US" sz="1200" dirty="0">
              <a:solidFill>
                <a:srgbClr val="DE372A"/>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37283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8324" y="449015"/>
            <a:ext cx="3593676" cy="584775"/>
          </a:xfrm>
          <a:prstGeom prst="rect">
            <a:avLst/>
          </a:prstGeom>
          <a:noFill/>
        </p:spPr>
        <p:txBody>
          <a:bodyPr wrap="none" rtlCol="0">
            <a:spAutoFit/>
          </a:bodyPr>
          <a:lstStyle/>
          <a:p>
            <a:pPr>
              <a:defRPr/>
            </a:pP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 Series - Overview</a:t>
            </a:r>
            <a:endParaRPr kumimoji="0" lang="en-US" altLang="zh-CN" sz="32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90204" pitchFamily="34" charset="0"/>
              <a:sym typeface="微软雅黑" panose="020B0503020204020204" pitchFamily="34" charset="-122"/>
            </a:endParaRPr>
          </a:p>
        </p:txBody>
      </p:sp>
      <p:sp>
        <p:nvSpPr>
          <p:cNvPr id="11" name="文本框 10"/>
          <p:cNvSpPr txBox="1"/>
          <p:nvPr/>
        </p:nvSpPr>
        <p:spPr>
          <a:xfrm>
            <a:off x="469088" y="945215"/>
            <a:ext cx="896399" cy="338554"/>
          </a:xfrm>
          <a:prstGeom prst="rect">
            <a:avLst/>
          </a:prstGeom>
          <a:noFill/>
        </p:spPr>
        <p:txBody>
          <a:bodyPr wrap="none" rtlCol="0">
            <a:spAutoFit/>
          </a:bodyPr>
          <a:lstStyle/>
          <a:p>
            <a:pPr lvl="0">
              <a:defRPr/>
            </a:pPr>
            <a:r>
              <a:rPr lang="en-US" altLang="zh-CN" sz="16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Call outs</a:t>
            </a:r>
            <a:endParaRPr lang="en-US" altLang="zh-CN" sz="16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grpSp>
        <p:nvGrpSpPr>
          <p:cNvPr id="10" name="组合 9"/>
          <p:cNvGrpSpPr/>
          <p:nvPr/>
        </p:nvGrpSpPr>
        <p:grpSpPr>
          <a:xfrm>
            <a:off x="895243" y="1283769"/>
            <a:ext cx="10181308" cy="5090654"/>
            <a:chOff x="948406" y="1283769"/>
            <a:chExt cx="10181308" cy="5090654"/>
          </a:xfrm>
        </p:grpSpPr>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406" y="1283769"/>
              <a:ext cx="5090654" cy="5090654"/>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39060" y="1283769"/>
              <a:ext cx="5090654" cy="5090654"/>
            </a:xfrm>
            <a:prstGeom prst="rect">
              <a:avLst/>
            </a:prstGeom>
          </p:spPr>
        </p:pic>
        <p:sp>
          <p:nvSpPr>
            <p:cNvPr id="14" name="矩形 13"/>
            <p:cNvSpPr/>
            <p:nvPr/>
          </p:nvSpPr>
          <p:spPr>
            <a:xfrm>
              <a:off x="4539343" y="5852160"/>
              <a:ext cx="1254035" cy="40494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b="1" dirty="0">
                  <a:latin typeface="微软雅黑" panose="020B0503020204020204" pitchFamily="34" charset="-122"/>
                  <a:ea typeface="微软雅黑" panose="020B0503020204020204" pitchFamily="34" charset="-122"/>
                </a:rPr>
                <a:t>AI Series</a:t>
              </a:r>
              <a:endParaRPr lang="zh-CN" altLang="en-US" b="1" dirty="0">
                <a:latin typeface="微软雅黑" panose="020B0503020204020204" pitchFamily="34" charset="-122"/>
                <a:ea typeface="微软雅黑" panose="020B0503020204020204" pitchFamily="34" charset="-122"/>
              </a:endParaRPr>
            </a:p>
          </p:txBody>
        </p:sp>
        <p:sp>
          <p:nvSpPr>
            <p:cNvPr id="15" name="矩形 14"/>
            <p:cNvSpPr/>
            <p:nvPr/>
          </p:nvSpPr>
          <p:spPr>
            <a:xfrm>
              <a:off x="9629997" y="5852160"/>
              <a:ext cx="1254035" cy="40494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b="1" dirty="0">
                  <a:latin typeface="微软雅黑" panose="020B0503020204020204" pitchFamily="34" charset="-122"/>
                  <a:ea typeface="微软雅黑" panose="020B0503020204020204" pitchFamily="34" charset="-122"/>
                </a:rPr>
                <a:t>AI Series</a:t>
              </a:r>
              <a:endParaRPr lang="zh-CN" altLang="en-US" b="1" dirty="0">
                <a:latin typeface="微软雅黑" panose="020B0503020204020204" pitchFamily="34" charset="-122"/>
                <a:ea typeface="微软雅黑" panose="020B0503020204020204" pitchFamily="34" charset="-122"/>
              </a:endParaRPr>
            </a:p>
          </p:txBody>
        </p:sp>
        <p:sp>
          <p:nvSpPr>
            <p:cNvPr id="16" name="矩形 15"/>
            <p:cNvSpPr/>
            <p:nvPr/>
          </p:nvSpPr>
          <p:spPr>
            <a:xfrm>
              <a:off x="6284742" y="3004458"/>
              <a:ext cx="1066801" cy="2220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zh-CN" altLang="zh-CN" sz="1200" dirty="0">
                  <a:latin typeface="微软雅黑" panose="020B0503020204020204" pitchFamily="34" charset="-122"/>
                  <a:ea typeface="微软雅黑" panose="020B0503020204020204" pitchFamily="34" charset="-122"/>
                </a:rPr>
                <a:t>Visiual lens</a:t>
              </a:r>
              <a:endParaRPr lang="zh-CN" altLang="en-US" sz="1200" b="1" dirty="0">
                <a:latin typeface="微软雅黑" panose="020B0503020204020204" pitchFamily="34" charset="-122"/>
                <a:ea typeface="微软雅黑" panose="020B0503020204020204" pitchFamily="34" charset="-122"/>
              </a:endParaRPr>
            </a:p>
          </p:txBody>
        </p:sp>
      </p:grpSp>
      <p:pic>
        <p:nvPicPr>
          <p:cNvPr id="4" name="图片 3"/>
          <p:cNvPicPr>
            <a:picLocks noChangeAspect="1"/>
          </p:cNvPicPr>
          <p:nvPr/>
        </p:nvPicPr>
        <p:blipFill>
          <a:blip r:embed="rId5"/>
          <a:stretch>
            <a:fillRect/>
          </a:stretch>
        </p:blipFill>
        <p:spPr>
          <a:xfrm>
            <a:off x="1201147" y="5041272"/>
            <a:ext cx="1304925" cy="390525"/>
          </a:xfrm>
          <a:prstGeom prst="rect">
            <a:avLst/>
          </a:prstGeom>
        </p:spPr>
      </p:pic>
      <p:sp>
        <p:nvSpPr>
          <p:cNvPr id="3" name="矩形 2"/>
          <p:cNvSpPr/>
          <p:nvPr/>
        </p:nvSpPr>
        <p:spPr>
          <a:xfrm>
            <a:off x="968887" y="5083768"/>
            <a:ext cx="1983107" cy="307777"/>
          </a:xfrm>
          <a:prstGeom prst="rect">
            <a:avLst/>
          </a:prstGeom>
        </p:spPr>
        <p:txBody>
          <a:bodyPr wrap="none">
            <a:spAutoFit/>
          </a:bodyPr>
          <a:lstStyle/>
          <a:p>
            <a:r>
              <a:rPr lang="en-US" altLang="zh-CN" sz="1400" dirty="0">
                <a:solidFill>
                  <a:schemeClr val="bg1"/>
                </a:solidFill>
                <a:latin typeface="Calibri" panose="020F0502020204030204" pitchFamily="34" charset="0"/>
                <a:cs typeface="Calibri" panose="020F0502020204030204" pitchFamily="34" charset="0"/>
              </a:rPr>
              <a:t>Interchangeable Battery </a:t>
            </a:r>
            <a:endParaRPr lang="zh-CN" altLang="en-US" sz="1400" dirty="0">
              <a:solidFill>
                <a:schemeClr val="bg1"/>
              </a:solidFill>
            </a:endParaRPr>
          </a:p>
        </p:txBody>
      </p:sp>
    </p:spTree>
    <p:extLst>
      <p:ext uri="{BB962C8B-B14F-4D97-AF65-F5344CB8AC3E}">
        <p14:creationId xmlns:p14="http://schemas.microsoft.com/office/powerpoint/2010/main" val="22335425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20460" y="1542474"/>
            <a:ext cx="11904177" cy="4849090"/>
          </a:xfrm>
          <a:prstGeom prst="roundRect">
            <a:avLst/>
          </a:prstGeom>
          <a:solidFill>
            <a:srgbClr val="EDEDE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ln w="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2"/>
          <p:cNvSpPr txBox="1"/>
          <p:nvPr/>
        </p:nvSpPr>
        <p:spPr>
          <a:xfrm>
            <a:off x="478324" y="990935"/>
            <a:ext cx="1638462" cy="338554"/>
          </a:xfrm>
          <a:prstGeom prst="rect">
            <a:avLst/>
          </a:prstGeom>
          <a:noFill/>
        </p:spPr>
        <p:txBody>
          <a:bodyPr wrap="none" rtlCol="0">
            <a:spAutoFit/>
          </a:bodyPr>
          <a:lstStyle/>
          <a:p>
            <a:pPr lvl="0">
              <a:defRPr/>
            </a:pPr>
            <a:r>
              <a:rPr lang="en-US" altLang="zh-CN" sz="16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What’s in the box</a:t>
            </a:r>
            <a:endParaRPr lang="en-US" altLang="zh-CN" sz="16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8" name="文本框 7"/>
          <p:cNvSpPr txBox="1"/>
          <p:nvPr/>
        </p:nvSpPr>
        <p:spPr>
          <a:xfrm>
            <a:off x="478324" y="449015"/>
            <a:ext cx="3593676" cy="584775"/>
          </a:xfrm>
          <a:prstGeom prst="rect">
            <a:avLst/>
          </a:prstGeom>
          <a:noFill/>
        </p:spPr>
        <p:txBody>
          <a:bodyPr wrap="none" rtlCol="0">
            <a:spAutoFit/>
          </a:bodyPr>
          <a:lstStyle/>
          <a:p>
            <a:pPr>
              <a:defRPr/>
            </a:pP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 Series - Overview</a:t>
            </a:r>
            <a:endParaRPr kumimoji="0" lang="en-US" altLang="zh-CN" sz="32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90204" pitchFamily="34" charset="0"/>
              <a:sym typeface="微软雅黑" panose="020B0503020204020204" pitchFamily="34" charset="-122"/>
            </a:endParaRPr>
          </a:p>
        </p:txBody>
      </p:sp>
      <p:pic>
        <p:nvPicPr>
          <p:cNvPr id="2" name="图片 1"/>
          <p:cNvPicPr>
            <a:picLocks noChangeAspect="1"/>
          </p:cNvPicPr>
          <p:nvPr/>
        </p:nvPicPr>
        <p:blipFill>
          <a:blip r:embed="rId3"/>
          <a:stretch>
            <a:fillRect/>
          </a:stretch>
        </p:blipFill>
        <p:spPr>
          <a:xfrm>
            <a:off x="1715134" y="1604737"/>
            <a:ext cx="8852412" cy="4725724"/>
          </a:xfrm>
          <a:prstGeom prst="rect">
            <a:avLst/>
          </a:prstGeom>
        </p:spPr>
      </p:pic>
    </p:spTree>
    <p:extLst>
      <p:ext uri="{BB962C8B-B14F-4D97-AF65-F5344CB8AC3E}">
        <p14:creationId xmlns:p14="http://schemas.microsoft.com/office/powerpoint/2010/main" val="3202677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2559" y="1260613"/>
            <a:ext cx="11481805" cy="705258"/>
          </a:xfrm>
          <a:prstGeom prst="rect">
            <a:avLst/>
          </a:prstGeom>
        </p:spPr>
        <p:txBody>
          <a:bodyPr wrap="square">
            <a:spAutoFit/>
          </a:bodyPr>
          <a:lstStyle/>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With Low-noise MEMS microphones and an adjustable bandwidth range from 2 kHz to 96 kHz. </a:t>
            </a:r>
          </a:p>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The HIKMICRO AI series provides an easy and effective way to instantly locate gas leak detection and partial discharge from high-voltage systems.</a:t>
            </a:r>
            <a:endPar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8" name="文本框 7"/>
          <p:cNvSpPr txBox="1"/>
          <p:nvPr/>
        </p:nvSpPr>
        <p:spPr>
          <a:xfrm>
            <a:off x="482501" y="579644"/>
            <a:ext cx="11889730"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a:t>
            </a:r>
            <a:r>
              <a:rPr kumimoji="0" lang="en-US" altLang="zh-CN" sz="3200" b="1" i="0" u="none" strike="noStrike" kern="1200" cap="none" spc="0" normalizeH="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Series</a:t>
            </a: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Low-noise MEMS Microphones And Adjustable Bandwidth</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8980" y="2321698"/>
            <a:ext cx="3923584" cy="3923584"/>
          </a:xfrm>
          <a:prstGeom prst="rect">
            <a:avLst/>
          </a:prstGeom>
        </p:spPr>
      </p:pic>
      <p:sp>
        <p:nvSpPr>
          <p:cNvPr id="26" name="文本框 25"/>
          <p:cNvSpPr txBox="1"/>
          <p:nvPr/>
        </p:nvSpPr>
        <p:spPr>
          <a:xfrm>
            <a:off x="780999" y="3828151"/>
            <a:ext cx="2832763" cy="369332"/>
          </a:xfrm>
          <a:prstGeom prst="rect">
            <a:avLst/>
          </a:prstGeom>
          <a:noFill/>
        </p:spPr>
        <p:txBody>
          <a:bodyPr wrap="none" rtlCol="0">
            <a:spAutoFit/>
          </a:bodyPr>
          <a:lstStyle/>
          <a:p>
            <a:r>
              <a:rPr lang="en-US" altLang="zh-CN"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rPr>
              <a:t>Partial </a:t>
            </a:r>
            <a:r>
              <a:rPr lang="en-US" altLang="zh-CN" b="1" dirty="0">
                <a:solidFill>
                  <a:srgbClr val="E5414C"/>
                </a:solidFill>
                <a:latin typeface="Calibri" panose="020F0502020204030204" pitchFamily="34" charset="0"/>
                <a:ea typeface="微软雅黑" panose="020B0503020204020204" pitchFamily="34" charset="-122"/>
                <a:cs typeface="Calibri" panose="020F0502020204030204" pitchFamily="34" charset="0"/>
              </a:rPr>
              <a:t>Discharge</a:t>
            </a:r>
            <a:r>
              <a:rPr lang="en-US" altLang="zh-CN"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rPr>
              <a:t> Inspection</a:t>
            </a:r>
            <a:endParaRPr lang="zh-CN" altLang="en-US"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endParaRPr>
          </a:p>
        </p:txBody>
      </p:sp>
      <p:sp>
        <p:nvSpPr>
          <p:cNvPr id="27" name="矩形 26"/>
          <p:cNvSpPr/>
          <p:nvPr/>
        </p:nvSpPr>
        <p:spPr>
          <a:xfrm>
            <a:off x="599169" y="5997140"/>
            <a:ext cx="3299942" cy="369332"/>
          </a:xfrm>
          <a:prstGeom prst="rect">
            <a:avLst/>
          </a:prstGeom>
        </p:spPr>
        <p:txBody>
          <a:bodyPr wrap="none">
            <a:spAutoFit/>
          </a:bodyPr>
          <a:lstStyle/>
          <a:p>
            <a:r>
              <a:rPr lang="en-US" altLang="zh-CN"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rPr>
              <a:t>Compressed Gas Leak Inspection</a:t>
            </a:r>
            <a:endParaRPr lang="zh-CN" altLang="en-US" b="1" dirty="0">
              <a:gradFill>
                <a:gsLst>
                  <a:gs pos="5000">
                    <a:srgbClr val="EA592D"/>
                  </a:gs>
                  <a:gs pos="100000">
                    <a:srgbClr val="DF2771"/>
                  </a:gs>
                </a:gsLst>
                <a:lin ang="16200000" scaled="0"/>
              </a:gradFill>
              <a:latin typeface="Calibri" panose="020F0502020204030204" pitchFamily="34" charset="0"/>
              <a:ea typeface="微软雅黑" panose="020B0503020204020204" pitchFamily="34" charset="-122"/>
              <a:cs typeface="Calibri" panose="020F0502020204030204" pitchFamily="34" charset="0"/>
            </a:endParaRPr>
          </a:p>
        </p:txBody>
      </p:sp>
      <p:sp>
        <p:nvSpPr>
          <p:cNvPr id="28" name="右箭头 27"/>
          <p:cNvSpPr/>
          <p:nvPr/>
        </p:nvSpPr>
        <p:spPr>
          <a:xfrm rot="1371570">
            <a:off x="3808854" y="2818827"/>
            <a:ext cx="990028" cy="3162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右箭头 28"/>
          <p:cNvSpPr/>
          <p:nvPr/>
        </p:nvSpPr>
        <p:spPr>
          <a:xfrm rot="20265535">
            <a:off x="3816875" y="4380640"/>
            <a:ext cx="990028" cy="3162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右箭头 29"/>
          <p:cNvSpPr/>
          <p:nvPr/>
        </p:nvSpPr>
        <p:spPr>
          <a:xfrm>
            <a:off x="6683830" y="2878985"/>
            <a:ext cx="990028" cy="3162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右箭头 30"/>
          <p:cNvSpPr/>
          <p:nvPr/>
        </p:nvSpPr>
        <p:spPr>
          <a:xfrm>
            <a:off x="6719352" y="4248294"/>
            <a:ext cx="990028" cy="3162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 name="图片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05537" y="4234772"/>
            <a:ext cx="3028520" cy="1817112"/>
          </a:xfrm>
          <a:prstGeom prst="rect">
            <a:avLst/>
          </a:prstGeom>
        </p:spPr>
      </p:pic>
      <p:pic>
        <p:nvPicPr>
          <p:cNvPr id="33" name="图片 32"/>
          <p:cNvPicPr>
            <a:picLocks noChangeAspect="1"/>
          </p:cNvPicPr>
          <p:nvPr/>
        </p:nvPicPr>
        <p:blipFill>
          <a:blip r:embed="rId5"/>
          <a:stretch>
            <a:fillRect/>
          </a:stretch>
        </p:blipFill>
        <p:spPr>
          <a:xfrm>
            <a:off x="810880" y="4319944"/>
            <a:ext cx="2748888" cy="1537715"/>
          </a:xfrm>
          <a:prstGeom prst="rect">
            <a:avLst/>
          </a:prstGeom>
        </p:spPr>
      </p:pic>
      <p:pic>
        <p:nvPicPr>
          <p:cNvPr id="34" name="图片 33"/>
          <p:cNvPicPr>
            <a:picLocks noChangeAspect="1"/>
          </p:cNvPicPr>
          <p:nvPr/>
        </p:nvPicPr>
        <p:blipFill>
          <a:blip r:embed="rId6"/>
          <a:stretch>
            <a:fillRect/>
          </a:stretch>
        </p:blipFill>
        <p:spPr>
          <a:xfrm>
            <a:off x="803610" y="2178144"/>
            <a:ext cx="2786251" cy="1534457"/>
          </a:xfrm>
          <a:prstGeom prst="rect">
            <a:avLst/>
          </a:prstGeom>
        </p:spPr>
      </p:pic>
      <p:pic>
        <p:nvPicPr>
          <p:cNvPr id="35" name="图片 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78036" y="2212092"/>
            <a:ext cx="3042271" cy="1825362"/>
          </a:xfrm>
          <a:prstGeom prst="rect">
            <a:avLst/>
          </a:prstGeom>
        </p:spPr>
      </p:pic>
      <p:sp>
        <p:nvSpPr>
          <p:cNvPr id="36" name="矩形 35"/>
          <p:cNvSpPr/>
          <p:nvPr/>
        </p:nvSpPr>
        <p:spPr>
          <a:xfrm>
            <a:off x="1482969" y="4820299"/>
            <a:ext cx="6096000" cy="923330"/>
          </a:xfrm>
          <a:prstGeom prst="rect">
            <a:avLst/>
          </a:prstGeom>
        </p:spPr>
        <p:txBody>
          <a:bodyPr>
            <a:spAutoFit/>
          </a:bodyPr>
          <a:lstStyle/>
          <a:p>
            <a:pPr algn="ctr"/>
            <a:r>
              <a:rPr lang="en-US" altLang="zh-CN"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“Hear”</a:t>
            </a:r>
          </a:p>
          <a:p>
            <a:pPr algn="ctr"/>
            <a:r>
              <a:rPr lang="en-US" altLang="zh-CN"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“Identify”</a:t>
            </a:r>
          </a:p>
          <a:p>
            <a:pPr algn="ctr"/>
            <a:r>
              <a:rPr lang="en-US" altLang="zh-CN"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SOUND</a:t>
            </a:r>
          </a:p>
        </p:txBody>
      </p:sp>
      <p:sp>
        <p:nvSpPr>
          <p:cNvPr id="37" name="Rectangle 10"/>
          <p:cNvSpPr/>
          <p:nvPr/>
        </p:nvSpPr>
        <p:spPr>
          <a:xfrm>
            <a:off x="6777641" y="4665447"/>
            <a:ext cx="962507" cy="1200329"/>
          </a:xfrm>
          <a:prstGeom prst="rect">
            <a:avLst/>
          </a:prstGeom>
          <a:noFill/>
        </p:spPr>
        <p:txBody>
          <a:bodyPr wrap="none" lIns="91440" tIns="45720" rIns="91440" bIns="45720">
            <a:spAutoFit/>
          </a:bodyPr>
          <a:lstStyle/>
          <a:p>
            <a:pPr algn="ctr"/>
            <a:r>
              <a:rPr lang="en-US"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Convert</a:t>
            </a:r>
          </a:p>
          <a:p>
            <a:pPr algn="ctr"/>
            <a:r>
              <a:rPr lang="en-US"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Into</a:t>
            </a:r>
          </a:p>
          <a:p>
            <a:pPr algn="ctr"/>
            <a:r>
              <a:rPr lang="en-US"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VISUAL</a:t>
            </a:r>
          </a:p>
          <a:p>
            <a:pPr algn="ctr"/>
            <a:r>
              <a:rPr lang="en-US"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DISPLAY</a:t>
            </a:r>
          </a:p>
        </p:txBody>
      </p:sp>
    </p:spTree>
    <p:extLst>
      <p:ext uri="{BB962C8B-B14F-4D97-AF65-F5344CB8AC3E}">
        <p14:creationId xmlns:p14="http://schemas.microsoft.com/office/powerpoint/2010/main" val="1316621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9"/>
          <p:cNvSpPr/>
          <p:nvPr/>
        </p:nvSpPr>
        <p:spPr>
          <a:xfrm>
            <a:off x="5609492" y="2398181"/>
            <a:ext cx="6286500" cy="3053049"/>
          </a:xfrm>
          <a:prstGeom prst="roundRect">
            <a:avLst>
              <a:gd name="adj" fmla="val 4527"/>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矩形 3"/>
          <p:cNvSpPr/>
          <p:nvPr/>
        </p:nvSpPr>
        <p:spPr>
          <a:xfrm>
            <a:off x="1211959" y="1048512"/>
            <a:ext cx="9768082" cy="738664"/>
          </a:xfrm>
          <a:prstGeom prst="rect">
            <a:avLst/>
          </a:prstGeom>
        </p:spPr>
        <p:txBody>
          <a:bodyPr wrap="square">
            <a:spAutoFit/>
          </a:bodyPr>
          <a:lstStyle/>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The HIKMICRO AI series offers real-time estimated leak rate, and leak cost for gas leak detection. Even in noisy environments, the AI series can filter the noise to “visualize” sound with a large 4.3" LCD touch screen.</a:t>
            </a:r>
          </a:p>
        </p:txBody>
      </p:sp>
      <p:sp>
        <p:nvSpPr>
          <p:cNvPr id="8" name="文本框 7"/>
          <p:cNvSpPr txBox="1"/>
          <p:nvPr/>
        </p:nvSpPr>
        <p:spPr>
          <a:xfrm>
            <a:off x="489032" y="449015"/>
            <a:ext cx="7787453"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a:t>
            </a:r>
            <a:r>
              <a:rPr kumimoji="0" lang="en-US" altLang="zh-CN" sz="3200" b="1" i="0" u="none" strike="noStrike" kern="1200" cap="none" spc="0" normalizeH="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Series</a:t>
            </a: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Real-time Display Of Leakage Data</a:t>
            </a:r>
          </a:p>
        </p:txBody>
      </p:sp>
      <p:sp>
        <p:nvSpPr>
          <p:cNvPr id="3" name="矩形 2"/>
          <p:cNvSpPr/>
          <p:nvPr/>
        </p:nvSpPr>
        <p:spPr>
          <a:xfrm>
            <a:off x="6274100" y="2660630"/>
            <a:ext cx="5430704" cy="307777"/>
          </a:xfrm>
          <a:prstGeom prst="rect">
            <a:avLst/>
          </a:prstGeom>
        </p:spPr>
        <p:txBody>
          <a:bodyPr wrap="square">
            <a:spAutoFit/>
          </a:bodyPr>
          <a:lstStyle/>
          <a:p>
            <a:r>
              <a:rPr lang="zh-CN" altLang="en-US" sz="14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What is the minimum pressure requirement for </a:t>
            </a:r>
            <a:r>
              <a:rPr lang="en-US" altLang="zh-CN" sz="14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gas leak detection</a:t>
            </a:r>
            <a:r>
              <a:rPr lang="zh-CN" altLang="en-US" sz="14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a:t>
            </a:r>
          </a:p>
        </p:txBody>
      </p:sp>
      <p:sp>
        <p:nvSpPr>
          <p:cNvPr id="5" name="矩形 4"/>
          <p:cNvSpPr/>
          <p:nvPr/>
        </p:nvSpPr>
        <p:spPr>
          <a:xfrm>
            <a:off x="6284106" y="2979406"/>
            <a:ext cx="5174513" cy="523220"/>
          </a:xfrm>
          <a:prstGeom prst="rect">
            <a:avLst/>
          </a:prstGeom>
        </p:spPr>
        <p:txBody>
          <a:bodyPr wrap="square">
            <a:spAutoFit/>
          </a:bodyPr>
          <a:lstStyle/>
          <a:p>
            <a:r>
              <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Subject to </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the </a:t>
            </a:r>
            <a:r>
              <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datasheet, if lower than nominal pressure, actual field measurement is required</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a:t>
            </a:r>
            <a:endPar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25" name="矩形 24"/>
          <p:cNvSpPr/>
          <p:nvPr/>
        </p:nvSpPr>
        <p:spPr>
          <a:xfrm rot="2700000" flipV="1">
            <a:off x="5955066" y="2734100"/>
            <a:ext cx="229208" cy="230803"/>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1" name="图片 10"/>
          <p:cNvPicPr>
            <a:picLocks noChangeAspect="1"/>
          </p:cNvPicPr>
          <p:nvPr/>
        </p:nvPicPr>
        <p:blipFill>
          <a:blip r:embed="rId3"/>
          <a:stretch>
            <a:fillRect/>
          </a:stretch>
        </p:blipFill>
        <p:spPr>
          <a:xfrm>
            <a:off x="382381" y="2424501"/>
            <a:ext cx="4974893" cy="3067360"/>
          </a:xfrm>
          <a:prstGeom prst="rect">
            <a:avLst/>
          </a:prstGeom>
        </p:spPr>
      </p:pic>
      <p:graphicFrame>
        <p:nvGraphicFramePr>
          <p:cNvPr id="12" name="表格 11"/>
          <p:cNvGraphicFramePr>
            <a:graphicFrameLocks noGrp="1"/>
          </p:cNvGraphicFramePr>
          <p:nvPr>
            <p:extLst>
              <p:ext uri="{D42A27DB-BD31-4B8C-83A1-F6EECF244321}">
                <p14:modId xmlns:p14="http://schemas.microsoft.com/office/powerpoint/2010/main" val="3980126248"/>
              </p:ext>
            </p:extLst>
          </p:nvPr>
        </p:nvGraphicFramePr>
        <p:xfrm>
          <a:off x="5616569" y="3774741"/>
          <a:ext cx="6288216" cy="1546035"/>
        </p:xfrm>
        <a:graphic>
          <a:graphicData uri="http://schemas.openxmlformats.org/drawingml/2006/table">
            <a:tbl>
              <a:tblPr firstRow="1" bandRow="1">
                <a:tableStyleId>{5C22544A-7EE6-4342-B048-85BDC9FD1C3A}</a:tableStyleId>
              </a:tblPr>
              <a:tblGrid>
                <a:gridCol w="1567529">
                  <a:extLst>
                    <a:ext uri="{9D8B030D-6E8A-4147-A177-3AD203B41FA5}">
                      <a16:colId xmlns:a16="http://schemas.microsoft.com/office/drawing/2014/main" val="59576579"/>
                    </a:ext>
                  </a:extLst>
                </a:gridCol>
                <a:gridCol w="2300082">
                  <a:extLst>
                    <a:ext uri="{9D8B030D-6E8A-4147-A177-3AD203B41FA5}">
                      <a16:colId xmlns:a16="http://schemas.microsoft.com/office/drawing/2014/main" val="2353080683"/>
                    </a:ext>
                  </a:extLst>
                </a:gridCol>
                <a:gridCol w="2420605">
                  <a:extLst>
                    <a:ext uri="{9D8B030D-6E8A-4147-A177-3AD203B41FA5}">
                      <a16:colId xmlns:a16="http://schemas.microsoft.com/office/drawing/2014/main" val="1676852720"/>
                    </a:ext>
                  </a:extLst>
                </a:gridCol>
              </a:tblGrid>
              <a:tr h="2405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9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Specifications</a:t>
                      </a:r>
                    </a:p>
                  </a:txBody>
                  <a:tcPr marL="79455" marR="79455" marT="39727" marB="39727">
                    <a:gradFill>
                      <a:gsLst>
                        <a:gs pos="5000">
                          <a:srgbClr val="EA592D"/>
                        </a:gs>
                        <a:gs pos="100000">
                          <a:srgbClr val="DF2771"/>
                        </a:gs>
                      </a:gsLst>
                      <a:lin ang="13800000" scaled="0"/>
                    </a:gradFill>
                  </a:tcPr>
                </a:tc>
                <a:tc>
                  <a:txBody>
                    <a:bodyPr/>
                    <a:lstStyle/>
                    <a:p>
                      <a:pPr marL="0" algn="l" defTabSz="914400" rtl="0" eaLnBrk="1" latinLnBrk="0" hangingPunct="1"/>
                      <a:r>
                        <a:rPr lang="en-US" altLang="zh-CN" sz="900" b="1" kern="1200" dirty="0">
                          <a:solidFill>
                            <a:schemeClr val="lt1"/>
                          </a:solidFill>
                          <a:latin typeface="微软雅黑" panose="020B0503020204020204" pitchFamily="34" charset="-122"/>
                          <a:ea typeface="微软雅黑" panose="020B0503020204020204" pitchFamily="34" charset="-122"/>
                          <a:cs typeface="+mn-cs"/>
                        </a:rPr>
                        <a:t>AI56</a:t>
                      </a:r>
                      <a:endParaRPr lang="zh-CN" altLang="en-US" sz="900" b="1" kern="1200" dirty="0">
                        <a:solidFill>
                          <a:schemeClr val="lt1"/>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79455" marR="79455" marT="39727" marB="39727">
                    <a:gradFill>
                      <a:gsLst>
                        <a:gs pos="5000">
                          <a:srgbClr val="EA592D"/>
                        </a:gs>
                        <a:gs pos="100000">
                          <a:srgbClr val="DF2771"/>
                        </a:gs>
                      </a:gsLst>
                      <a:lin ang="13800000" scaled="0"/>
                    </a:gradFill>
                  </a:tcPr>
                </a:tc>
                <a:tc>
                  <a:txBody>
                    <a:bodyPr/>
                    <a:lstStyle/>
                    <a:p>
                      <a:pPr marL="0" algn="l" defTabSz="914400" rtl="0" eaLnBrk="1" latinLnBrk="0" hangingPunct="1"/>
                      <a:r>
                        <a:rPr lang="en-US" altLang="zh-CN" sz="900" b="1" kern="1200" dirty="0">
                          <a:solidFill>
                            <a:schemeClr val="lt1"/>
                          </a:solidFill>
                          <a:latin typeface="微软雅黑" panose="020B0503020204020204" pitchFamily="34" charset="-122"/>
                          <a:ea typeface="微软雅黑" panose="020B0503020204020204" pitchFamily="34" charset="-122"/>
                          <a:cs typeface="+mn-cs"/>
                          <a:sym typeface="微软雅黑" panose="020B0503020204020204" pitchFamily="34" charset="-122"/>
                        </a:rPr>
                        <a:t>AI76</a:t>
                      </a:r>
                      <a:endParaRPr lang="zh-CN" altLang="en-US" sz="900" b="1" kern="1200" dirty="0">
                        <a:solidFill>
                          <a:schemeClr val="lt1"/>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txBody>
                  <a:tcPr marL="79455" marR="79455" marT="39727" marB="39727">
                    <a:gradFill>
                      <a:gsLst>
                        <a:gs pos="5000">
                          <a:srgbClr val="EA592D"/>
                        </a:gs>
                        <a:gs pos="100000">
                          <a:srgbClr val="DF2771"/>
                        </a:gs>
                      </a:gsLst>
                      <a:lin ang="13800000" scaled="0"/>
                    </a:gradFill>
                  </a:tcPr>
                </a:tc>
                <a:extLst>
                  <a:ext uri="{0D108BD9-81ED-4DB2-BD59-A6C34878D82A}">
                    <a16:rowId xmlns:a16="http://schemas.microsoft.com/office/drawing/2014/main" val="3933600336"/>
                  </a:ext>
                </a:extLst>
              </a:tr>
              <a:tr h="494478">
                <a:tc>
                  <a:txBody>
                    <a:bodyPr/>
                    <a:lstStyle/>
                    <a:p>
                      <a:pPr marL="0" algn="l" defTabSz="914400" rtl="0" eaLnBrk="1" latinLnBrk="0" hangingPunct="1"/>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Leak Rate</a:t>
                      </a:r>
                      <a:endParaRPr lang="zh-CN" altLang="en-US"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&gt;0.008 l/min @ 6 bar from 0.5 m (1.64 </a:t>
                      </a:r>
                      <a:r>
                        <a:rPr lang="en-US" altLang="zh-CN" sz="1200" b="0" kern="1200" dirty="0" err="1">
                          <a:solidFill>
                            <a:srgbClr val="333333"/>
                          </a:solidFill>
                          <a:latin typeface="Calibri" panose="020F0502020204030204" pitchFamily="34" charset="0"/>
                          <a:ea typeface="微软雅黑" panose="020B0503020204020204" pitchFamily="34" charset="-122"/>
                          <a:cs typeface="Calibri" panose="020F0502020204030204" pitchFamily="34" charset="0"/>
                        </a:rPr>
                        <a:t>ft</a:t>
                      </a: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a:t>
                      </a:r>
                      <a:b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b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&gt;0.013 l/min @ 5 bar from 1 m (3.28 </a:t>
                      </a:r>
                      <a:r>
                        <a:rPr lang="en-US" altLang="zh-CN" sz="1200" b="0" kern="1200" dirty="0" err="1">
                          <a:solidFill>
                            <a:srgbClr val="333333"/>
                          </a:solidFill>
                          <a:latin typeface="Calibri" panose="020F0502020204030204" pitchFamily="34" charset="0"/>
                          <a:ea typeface="微软雅黑" panose="020B0503020204020204" pitchFamily="34" charset="-122"/>
                          <a:cs typeface="Calibri" panose="020F0502020204030204" pitchFamily="34" charset="0"/>
                        </a:rPr>
                        <a:t>ft</a:t>
                      </a: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a:t>
                      </a: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&gt;0.0047 l/min @ 6 bar from 0.5 m (1.64 </a:t>
                      </a:r>
                      <a:r>
                        <a:rPr lang="en-US" altLang="zh-CN" sz="1200" b="0" kern="1200" dirty="0" err="1">
                          <a:solidFill>
                            <a:srgbClr val="333333"/>
                          </a:solidFill>
                          <a:latin typeface="Calibri" panose="020F0502020204030204" pitchFamily="34" charset="0"/>
                          <a:ea typeface="微软雅黑" panose="020B0503020204020204" pitchFamily="34" charset="-122"/>
                          <a:cs typeface="Calibri" panose="020F0502020204030204" pitchFamily="34" charset="0"/>
                        </a:rPr>
                        <a:t>ft</a:t>
                      </a: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a:t>
                      </a:r>
                      <a:b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b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&gt;0.0073 l/min @ 5 bar from 1 m (3.28 </a:t>
                      </a:r>
                      <a:r>
                        <a:rPr lang="en-US" altLang="zh-CN" sz="1200" b="0" kern="1200" dirty="0" err="1">
                          <a:solidFill>
                            <a:srgbClr val="333333"/>
                          </a:solidFill>
                          <a:latin typeface="Calibri" panose="020F0502020204030204" pitchFamily="34" charset="0"/>
                          <a:ea typeface="微软雅黑" panose="020B0503020204020204" pitchFamily="34" charset="-122"/>
                          <a:cs typeface="Calibri" panose="020F0502020204030204" pitchFamily="34" charset="0"/>
                        </a:rPr>
                        <a:t>ft</a:t>
                      </a: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a:t>
                      </a: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extLst>
                  <a:ext uri="{0D108BD9-81ED-4DB2-BD59-A6C34878D82A}">
                    <a16:rowId xmlns:a16="http://schemas.microsoft.com/office/drawing/2014/main" val="2427358606"/>
                  </a:ext>
                </a:extLst>
              </a:tr>
              <a:tr h="494478">
                <a:tc>
                  <a:txBody>
                    <a:bodyPr/>
                    <a:lstStyle/>
                    <a:p>
                      <a:pPr marL="0" algn="l" defTabSz="914400" rtl="0" eaLnBrk="1" latinLnBrk="0" hangingPunct="1"/>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Dynamic Range</a:t>
                      </a:r>
                      <a:endParaRPr lang="zh-CN" altLang="en-US"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Low Limit: &lt;-15dB</a:t>
                      </a:r>
                      <a:b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br>
                      <a:r>
                        <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rPr>
                        <a:t>High Limit: &gt;120dB</a:t>
                      </a: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kern="1200"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a:txBody>
                  <a:tcPr marL="79455" marR="79455" marT="39727" marB="39727" anchor="ctr">
                    <a:solidFill>
                      <a:schemeClr val="bg1">
                        <a:lumMod val="95000"/>
                      </a:schemeClr>
                    </a:solidFill>
                  </a:tcPr>
                </a:tc>
                <a:extLst>
                  <a:ext uri="{0D108BD9-81ED-4DB2-BD59-A6C34878D82A}">
                    <a16:rowId xmlns:a16="http://schemas.microsoft.com/office/drawing/2014/main" val="65016475"/>
                  </a:ext>
                </a:extLst>
              </a:tr>
            </a:tbl>
          </a:graphicData>
        </a:graphic>
      </p:graphicFrame>
    </p:spTree>
    <p:extLst>
      <p:ext uri="{BB962C8B-B14F-4D97-AF65-F5344CB8AC3E}">
        <p14:creationId xmlns:p14="http://schemas.microsoft.com/office/powerpoint/2010/main" val="2140373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11959" y="1048512"/>
            <a:ext cx="9768082" cy="738664"/>
          </a:xfrm>
          <a:prstGeom prst="rect">
            <a:avLst/>
          </a:prstGeom>
        </p:spPr>
        <p:txBody>
          <a:bodyPr wrap="square">
            <a:spAutoFit/>
          </a:bodyPr>
          <a:lstStyle/>
          <a:p>
            <a:pPr algn="ctr">
              <a:lnSpc>
                <a:spcPct val="150000"/>
              </a:lnSpc>
              <a:defRPr/>
            </a:pPr>
            <a:r>
              <a:rPr lang="en-US" altLang="zh-CN" sz="14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Introducing the Newly Upgraded AI Series</a:t>
            </a:r>
          </a:p>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Enhanced with cost calculation and result display features for gas leak detection, making the AI Series more powerful than ever!</a:t>
            </a:r>
          </a:p>
        </p:txBody>
      </p:sp>
      <p:sp>
        <p:nvSpPr>
          <p:cNvPr id="8" name="文本框 7"/>
          <p:cNvSpPr txBox="1"/>
          <p:nvPr/>
        </p:nvSpPr>
        <p:spPr>
          <a:xfrm>
            <a:off x="489032" y="449015"/>
            <a:ext cx="3337773"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a:t>
            </a:r>
            <a:r>
              <a:rPr kumimoji="0" lang="en-US" altLang="zh-CN" sz="3200" b="1" i="0" u="none" strike="noStrike" kern="1200" cap="none" spc="0" normalizeH="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Series</a:t>
            </a: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V5.5.79</a:t>
            </a:r>
          </a:p>
        </p:txBody>
      </p:sp>
      <p:pic>
        <p:nvPicPr>
          <p:cNvPr id="2" name="图片 1"/>
          <p:cNvPicPr>
            <a:picLocks noChangeAspect="1"/>
          </p:cNvPicPr>
          <p:nvPr/>
        </p:nvPicPr>
        <p:blipFill>
          <a:blip r:embed="rId3"/>
          <a:stretch>
            <a:fillRect/>
          </a:stretch>
        </p:blipFill>
        <p:spPr>
          <a:xfrm>
            <a:off x="1009650" y="2036278"/>
            <a:ext cx="4289713" cy="4226318"/>
          </a:xfrm>
          <a:prstGeom prst="rect">
            <a:avLst/>
          </a:prstGeom>
        </p:spPr>
      </p:pic>
      <p:pic>
        <p:nvPicPr>
          <p:cNvPr id="3" name="图片 2"/>
          <p:cNvPicPr>
            <a:picLocks noChangeAspect="1"/>
          </p:cNvPicPr>
          <p:nvPr/>
        </p:nvPicPr>
        <p:blipFill>
          <a:blip r:embed="rId4"/>
          <a:stretch>
            <a:fillRect/>
          </a:stretch>
        </p:blipFill>
        <p:spPr>
          <a:xfrm>
            <a:off x="5469082" y="2063028"/>
            <a:ext cx="3124200" cy="1304925"/>
          </a:xfrm>
          <a:prstGeom prst="rect">
            <a:avLst/>
          </a:prstGeom>
        </p:spPr>
      </p:pic>
      <p:pic>
        <p:nvPicPr>
          <p:cNvPr id="5" name="图片 4"/>
          <p:cNvPicPr>
            <a:picLocks noChangeAspect="1"/>
          </p:cNvPicPr>
          <p:nvPr/>
        </p:nvPicPr>
        <p:blipFill>
          <a:blip r:embed="rId5"/>
          <a:stretch>
            <a:fillRect/>
          </a:stretch>
        </p:blipFill>
        <p:spPr>
          <a:xfrm>
            <a:off x="5471246" y="3500004"/>
            <a:ext cx="3132427" cy="1561453"/>
          </a:xfrm>
          <a:prstGeom prst="rect">
            <a:avLst/>
          </a:prstGeom>
        </p:spPr>
      </p:pic>
      <p:sp>
        <p:nvSpPr>
          <p:cNvPr id="6" name="矩形 5"/>
          <p:cNvSpPr/>
          <p:nvPr/>
        </p:nvSpPr>
        <p:spPr>
          <a:xfrm>
            <a:off x="7235579" y="5571898"/>
            <a:ext cx="4225259" cy="584775"/>
          </a:xfrm>
          <a:prstGeom prst="rect">
            <a:avLst/>
          </a:prstGeom>
        </p:spPr>
        <p:txBody>
          <a:bodyPr wrap="none">
            <a:spAutoFit/>
          </a:bodyPr>
          <a:lstStyle/>
          <a:p>
            <a:r>
              <a:rPr lang="en-US" sz="3200" b="1" dirty="0">
                <a:solidFill>
                  <a:srgbClr val="DE372A"/>
                </a:solidFill>
                <a:latin typeface="Calibri" panose="020F0502020204030204" pitchFamily="34" charset="0"/>
                <a:cs typeface="Calibri" panose="020F0502020204030204" pitchFamily="34" charset="0"/>
              </a:rPr>
              <a:t>Save money and energy</a:t>
            </a:r>
          </a:p>
        </p:txBody>
      </p:sp>
    </p:spTree>
    <p:extLst>
      <p:ext uri="{BB962C8B-B14F-4D97-AF65-F5344CB8AC3E}">
        <p14:creationId xmlns:p14="http://schemas.microsoft.com/office/powerpoint/2010/main" val="14441271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11959" y="1048512"/>
            <a:ext cx="9768082" cy="738664"/>
          </a:xfrm>
          <a:prstGeom prst="rect">
            <a:avLst/>
          </a:prstGeom>
        </p:spPr>
        <p:txBody>
          <a:bodyPr wrap="square">
            <a:spAutoFit/>
          </a:bodyPr>
          <a:lstStyle/>
          <a:p>
            <a:pPr algn="ctr">
              <a:lnSpc>
                <a:spcPct val="150000"/>
              </a:lnSpc>
              <a:defRPr/>
            </a:pPr>
            <a:r>
              <a:rPr lang="en-US" altLang="zh-CN" sz="14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Introducing the Newly Upgraded AI Series</a:t>
            </a:r>
          </a:p>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Now featuring leak type and system pressure settings for enhanced accuracy.</a:t>
            </a:r>
          </a:p>
        </p:txBody>
      </p:sp>
      <p:sp>
        <p:nvSpPr>
          <p:cNvPr id="8" name="文本框 7"/>
          <p:cNvSpPr txBox="1"/>
          <p:nvPr/>
        </p:nvSpPr>
        <p:spPr>
          <a:xfrm>
            <a:off x="489032" y="449015"/>
            <a:ext cx="3337773"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a:t>
            </a:r>
            <a:r>
              <a:rPr kumimoji="0" lang="en-US" altLang="zh-CN" sz="3200" b="1" i="0" u="none" strike="noStrike" kern="1200" cap="none" spc="0" normalizeH="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Series</a:t>
            </a: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V5.5.79</a:t>
            </a:r>
          </a:p>
        </p:txBody>
      </p:sp>
      <p:pic>
        <p:nvPicPr>
          <p:cNvPr id="7" name="图片 6"/>
          <p:cNvPicPr>
            <a:picLocks noChangeAspect="1"/>
          </p:cNvPicPr>
          <p:nvPr/>
        </p:nvPicPr>
        <p:blipFill>
          <a:blip r:embed="rId3"/>
          <a:stretch>
            <a:fillRect/>
          </a:stretch>
        </p:blipFill>
        <p:spPr>
          <a:xfrm>
            <a:off x="1421823" y="2074701"/>
            <a:ext cx="4032522" cy="4007444"/>
          </a:xfrm>
          <a:prstGeom prst="rect">
            <a:avLst/>
          </a:prstGeom>
        </p:spPr>
      </p:pic>
      <p:sp>
        <p:nvSpPr>
          <p:cNvPr id="9" name="矩形 8"/>
          <p:cNvSpPr/>
          <p:nvPr/>
        </p:nvSpPr>
        <p:spPr>
          <a:xfrm>
            <a:off x="5853545" y="5094054"/>
            <a:ext cx="5562600" cy="800219"/>
          </a:xfrm>
          <a:prstGeom prst="rect">
            <a:avLst/>
          </a:prstGeom>
        </p:spPr>
        <p:txBody>
          <a:bodyPr wrap="square">
            <a:spAutoFit/>
          </a:bodyPr>
          <a:lstStyle/>
          <a:p>
            <a:r>
              <a:rPr lang="en-US"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With V5.5.79</a:t>
            </a:r>
            <a:r>
              <a:rPr 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AI series now can configure according to target type: </a:t>
            </a:r>
          </a:p>
          <a:p>
            <a:r>
              <a:rPr 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metal pipes, threaded pipes, quick pipe joints, and more. </a:t>
            </a:r>
          </a:p>
          <a:p>
            <a:r>
              <a:rPr 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Specific </a:t>
            </a:r>
            <a:r>
              <a:rPr lang="en-US" sz="1400" dirty="0" err="1">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algo's</a:t>
            </a:r>
            <a:r>
              <a:rPr 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are used for each target type to improve accuracy.</a:t>
            </a:r>
          </a:p>
        </p:txBody>
      </p:sp>
      <p:pic>
        <p:nvPicPr>
          <p:cNvPr id="10" name="图片 9"/>
          <p:cNvPicPr>
            <a:picLocks noChangeAspect="1"/>
          </p:cNvPicPr>
          <p:nvPr/>
        </p:nvPicPr>
        <p:blipFill>
          <a:blip r:embed="rId4"/>
          <a:stretch>
            <a:fillRect/>
          </a:stretch>
        </p:blipFill>
        <p:spPr>
          <a:xfrm>
            <a:off x="7022090" y="2388902"/>
            <a:ext cx="2565255" cy="2532493"/>
          </a:xfrm>
          <a:prstGeom prst="rect">
            <a:avLst/>
          </a:prstGeom>
        </p:spPr>
      </p:pic>
    </p:spTree>
    <p:extLst>
      <p:ext uri="{BB962C8B-B14F-4D97-AF65-F5344CB8AC3E}">
        <p14:creationId xmlns:p14="http://schemas.microsoft.com/office/powerpoint/2010/main" val="21177659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8498" y="1030003"/>
            <a:ext cx="10399789" cy="705258"/>
          </a:xfrm>
          <a:prstGeom prst="rect">
            <a:avLst/>
          </a:prstGeom>
        </p:spPr>
        <p:txBody>
          <a:bodyPr wrap="square">
            <a:spAutoFit/>
          </a:bodyPr>
          <a:lstStyle/>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When placed in Partial Discharge mode, the AI series identifies corona, floating, surface, or particle discharge on high voltage systems that can lead to equipment failure. This is instantly displayed onscreen and can be saved for documentation and reporting.</a:t>
            </a:r>
          </a:p>
        </p:txBody>
      </p:sp>
      <p:sp>
        <p:nvSpPr>
          <p:cNvPr id="8" name="文本框 7"/>
          <p:cNvSpPr txBox="1"/>
          <p:nvPr/>
        </p:nvSpPr>
        <p:spPr>
          <a:xfrm>
            <a:off x="489032" y="449015"/>
            <a:ext cx="7680885"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a:t>
            </a:r>
            <a:r>
              <a:rPr kumimoji="0" lang="en-US" altLang="zh-CN" sz="3200" b="1" i="0" u="none" strike="noStrike" kern="1200" cap="none" spc="0" normalizeH="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Series</a:t>
            </a: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Smart Partial Discharge Detection</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3" name="图片 2"/>
          <p:cNvPicPr>
            <a:picLocks noChangeAspect="1"/>
          </p:cNvPicPr>
          <p:nvPr/>
        </p:nvPicPr>
        <p:blipFill>
          <a:blip r:embed="rId3"/>
          <a:stretch>
            <a:fillRect/>
          </a:stretch>
        </p:blipFill>
        <p:spPr>
          <a:xfrm>
            <a:off x="1347807" y="2158520"/>
            <a:ext cx="9519485" cy="4333890"/>
          </a:xfrm>
          <a:prstGeom prst="rect">
            <a:avLst/>
          </a:prstGeom>
        </p:spPr>
      </p:pic>
    </p:spTree>
    <p:extLst>
      <p:ext uri="{BB962C8B-B14F-4D97-AF65-F5344CB8AC3E}">
        <p14:creationId xmlns:p14="http://schemas.microsoft.com/office/powerpoint/2010/main" val="24185338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24323" y="1051807"/>
            <a:ext cx="11144005" cy="738664"/>
          </a:xfrm>
          <a:prstGeom prst="rect">
            <a:avLst/>
          </a:prstGeom>
        </p:spPr>
        <p:txBody>
          <a:bodyPr wrap="square">
            <a:spAutoFit/>
          </a:bodyPr>
          <a:lstStyle/>
          <a:p>
            <a:pPr algn="ctr">
              <a:lnSpc>
                <a:spcPct val="150000"/>
              </a:lnSpc>
              <a:defRPr/>
            </a:pPr>
            <a:r>
              <a:rPr lang="en-US" altLang="zh-CN" sz="14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Gas Leak Analysis</a:t>
            </a:r>
          </a:p>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Adjustable detection parameters, cost calculation and result display, and more adjustable detection parameters for better accuracy.</a:t>
            </a:r>
          </a:p>
        </p:txBody>
      </p:sp>
      <p:sp>
        <p:nvSpPr>
          <p:cNvPr id="8" name="文本框 7"/>
          <p:cNvSpPr txBox="1"/>
          <p:nvPr/>
        </p:nvSpPr>
        <p:spPr>
          <a:xfrm>
            <a:off x="489032" y="449015"/>
            <a:ext cx="4960973" cy="584775"/>
          </a:xfrm>
          <a:prstGeom prst="rect">
            <a:avLst/>
          </a:prstGeom>
          <a:noFill/>
        </p:spPr>
        <p:txBody>
          <a:bodyPr wrap="none" rtlCol="0">
            <a:spAutoFit/>
          </a:bodyPr>
          <a:lstStyle/>
          <a:p>
            <a:pPr lvl="0">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a:t>
            </a:r>
            <a:r>
              <a:rPr kumimoji="0" lang="en-US" altLang="zh-CN" sz="3200" b="1" i="0" u="none" strike="noStrike" kern="1200" cap="none" spc="0" normalizeH="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Series</a:t>
            </a: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Analyzer Acoustic</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5" name="图片 4"/>
          <p:cNvPicPr>
            <a:picLocks noChangeAspect="1"/>
          </p:cNvPicPr>
          <p:nvPr/>
        </p:nvPicPr>
        <p:blipFill>
          <a:blip r:embed="rId3"/>
          <a:stretch>
            <a:fillRect/>
          </a:stretch>
        </p:blipFill>
        <p:spPr>
          <a:xfrm>
            <a:off x="2054804" y="1971764"/>
            <a:ext cx="8273761" cy="4561954"/>
          </a:xfrm>
          <a:prstGeom prst="rect">
            <a:avLst/>
          </a:prstGeom>
        </p:spPr>
      </p:pic>
    </p:spTree>
    <p:extLst>
      <p:ext uri="{BB962C8B-B14F-4D97-AF65-F5344CB8AC3E}">
        <p14:creationId xmlns:p14="http://schemas.microsoft.com/office/powerpoint/2010/main" val="8522807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24323" y="1051807"/>
            <a:ext cx="11144005" cy="705258"/>
          </a:xfrm>
          <a:prstGeom prst="rect">
            <a:avLst/>
          </a:prstGeom>
        </p:spPr>
        <p:txBody>
          <a:bodyPr wrap="square">
            <a:spAutoFit/>
          </a:bodyPr>
          <a:lstStyle/>
          <a:p>
            <a:pPr algn="ctr">
              <a:lnSpc>
                <a:spcPct val="150000"/>
              </a:lnSpc>
              <a:defRPr/>
            </a:pPr>
            <a:r>
              <a:rPr lang="en-US" altLang="zh-CN" sz="14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Partial Discharge Analysis </a:t>
            </a:r>
          </a:p>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Analyzer Acoustic software utilizes field images and data to classify the type and severity of the partial discharge. </a:t>
            </a:r>
          </a:p>
        </p:txBody>
      </p:sp>
      <p:sp>
        <p:nvSpPr>
          <p:cNvPr id="8" name="文本框 7"/>
          <p:cNvSpPr txBox="1"/>
          <p:nvPr/>
        </p:nvSpPr>
        <p:spPr>
          <a:xfrm>
            <a:off x="489032" y="449015"/>
            <a:ext cx="4960973" cy="584775"/>
          </a:xfrm>
          <a:prstGeom prst="rect">
            <a:avLst/>
          </a:prstGeom>
          <a:noFill/>
        </p:spPr>
        <p:txBody>
          <a:bodyPr wrap="none" rtlCol="0">
            <a:spAutoFit/>
          </a:bodyPr>
          <a:lstStyle/>
          <a:p>
            <a:pPr lvl="0">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a:t>
            </a:r>
            <a:r>
              <a:rPr kumimoji="0" lang="en-US" altLang="zh-CN" sz="3200" b="1" i="0" u="none" strike="noStrike" kern="1200" cap="none" spc="0" normalizeH="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Series</a:t>
            </a: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Analyzer Acoustic</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2" name="图片 1"/>
          <p:cNvPicPr>
            <a:picLocks noChangeAspect="1"/>
          </p:cNvPicPr>
          <p:nvPr/>
        </p:nvPicPr>
        <p:blipFill>
          <a:blip r:embed="rId3"/>
          <a:stretch>
            <a:fillRect/>
          </a:stretch>
        </p:blipFill>
        <p:spPr>
          <a:xfrm>
            <a:off x="2115849" y="1839882"/>
            <a:ext cx="8178079" cy="4714617"/>
          </a:xfrm>
          <a:prstGeom prst="rect">
            <a:avLst/>
          </a:prstGeom>
        </p:spPr>
      </p:pic>
    </p:spTree>
    <p:extLst>
      <p:ext uri="{BB962C8B-B14F-4D97-AF65-F5344CB8AC3E}">
        <p14:creationId xmlns:p14="http://schemas.microsoft.com/office/powerpoint/2010/main" val="19799234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24323" y="1051807"/>
            <a:ext cx="11144005" cy="1061829"/>
          </a:xfrm>
          <a:prstGeom prst="rect">
            <a:avLst/>
          </a:prstGeom>
        </p:spPr>
        <p:txBody>
          <a:bodyPr wrap="square">
            <a:spAutoFit/>
          </a:bodyPr>
          <a:lstStyle/>
          <a:p>
            <a:pPr algn="ctr">
              <a:lnSpc>
                <a:spcPct val="150000"/>
              </a:lnSpc>
              <a:defRPr/>
            </a:pPr>
            <a:r>
              <a:rPr lang="en-US" altLang="zh-CN" sz="14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Quickly Generate Reports </a:t>
            </a:r>
          </a:p>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Simply import images from the camera to quantify issues, analyze field images, highlight concerns, and create reports for repairs, field audits, or energy rebate programs.</a:t>
            </a:r>
          </a:p>
        </p:txBody>
      </p:sp>
      <p:sp>
        <p:nvSpPr>
          <p:cNvPr id="8" name="文本框 7"/>
          <p:cNvSpPr txBox="1"/>
          <p:nvPr/>
        </p:nvSpPr>
        <p:spPr>
          <a:xfrm>
            <a:off x="489032" y="449015"/>
            <a:ext cx="4960973" cy="584775"/>
          </a:xfrm>
          <a:prstGeom prst="rect">
            <a:avLst/>
          </a:prstGeom>
          <a:noFill/>
        </p:spPr>
        <p:txBody>
          <a:bodyPr wrap="none" rtlCol="0">
            <a:spAutoFit/>
          </a:bodyPr>
          <a:lstStyle/>
          <a:p>
            <a:pPr lvl="0">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a:t>
            </a:r>
            <a:r>
              <a:rPr kumimoji="0" lang="en-US" altLang="zh-CN" sz="3200" b="1" i="0" u="none" strike="noStrike" kern="1200" cap="none" spc="0" normalizeH="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Series</a:t>
            </a: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Analyzer Acoustic</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3" name="图片 2"/>
          <p:cNvPicPr>
            <a:picLocks noChangeAspect="1"/>
          </p:cNvPicPr>
          <p:nvPr/>
        </p:nvPicPr>
        <p:blipFill>
          <a:blip r:embed="rId3"/>
          <a:stretch>
            <a:fillRect/>
          </a:stretch>
        </p:blipFill>
        <p:spPr>
          <a:xfrm>
            <a:off x="1823728" y="2068219"/>
            <a:ext cx="8719582" cy="4367590"/>
          </a:xfrm>
          <a:prstGeom prst="rect">
            <a:avLst/>
          </a:prstGeom>
        </p:spPr>
      </p:pic>
    </p:spTree>
    <p:extLst>
      <p:ext uri="{BB962C8B-B14F-4D97-AF65-F5344CB8AC3E}">
        <p14:creationId xmlns:p14="http://schemas.microsoft.com/office/powerpoint/2010/main" val="2125524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24323" y="1051807"/>
            <a:ext cx="10381134" cy="705258"/>
          </a:xfrm>
          <a:prstGeom prst="rect">
            <a:avLst/>
          </a:prstGeom>
        </p:spPr>
        <p:txBody>
          <a:bodyPr wrap="square">
            <a:spAutoFit/>
          </a:bodyPr>
          <a:lstStyle/>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Includes 3 interchangeable Li-ion batteries and a dual bay charger to provide you with up to 10 hours with AI56, and 6 hours with AI76 of operation.  You can stay powered up for even the longest inspections.</a:t>
            </a:r>
            <a:endPar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8" name="文本框 7"/>
          <p:cNvSpPr txBox="1"/>
          <p:nvPr/>
        </p:nvSpPr>
        <p:spPr>
          <a:xfrm>
            <a:off x="489032" y="449015"/>
            <a:ext cx="7366889"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a:t>
            </a:r>
            <a:r>
              <a:rPr kumimoji="0" lang="en-US" altLang="zh-CN" sz="3200" b="1" i="0" u="none" strike="noStrike" kern="1200" cap="none" spc="0" normalizeH="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Series</a:t>
            </a: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Interchangeable Battery System</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2" name="图片 1"/>
          <p:cNvPicPr>
            <a:picLocks noChangeAspect="1"/>
          </p:cNvPicPr>
          <p:nvPr/>
        </p:nvPicPr>
        <p:blipFill>
          <a:blip r:embed="rId3"/>
          <a:stretch>
            <a:fillRect/>
          </a:stretch>
        </p:blipFill>
        <p:spPr>
          <a:xfrm>
            <a:off x="1677066" y="2089800"/>
            <a:ext cx="8750611" cy="4555005"/>
          </a:xfrm>
          <a:prstGeom prst="rect">
            <a:avLst/>
          </a:prstGeom>
        </p:spPr>
      </p:pic>
    </p:spTree>
    <p:extLst>
      <p:ext uri="{BB962C8B-B14F-4D97-AF65-F5344CB8AC3E}">
        <p14:creationId xmlns:p14="http://schemas.microsoft.com/office/powerpoint/2010/main" val="34356157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74546" y="1215093"/>
            <a:ext cx="10381134" cy="382092"/>
          </a:xfrm>
          <a:prstGeom prst="rect">
            <a:avLst/>
          </a:prstGeom>
        </p:spPr>
        <p:txBody>
          <a:bodyPr wrap="square">
            <a:spAutoFit/>
          </a:bodyPr>
          <a:lstStyle/>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In addition to supporting voice, text annotations to the image helps to improve inspection efficiency and productivity.</a:t>
            </a:r>
            <a:endPar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8" name="文本框 7"/>
          <p:cNvSpPr txBox="1"/>
          <p:nvPr/>
        </p:nvSpPr>
        <p:spPr>
          <a:xfrm>
            <a:off x="489032" y="449015"/>
            <a:ext cx="6249018" cy="584775"/>
          </a:xfrm>
          <a:prstGeom prst="rect">
            <a:avLst/>
          </a:prstGeom>
          <a:noFill/>
        </p:spPr>
        <p:txBody>
          <a:bodyPr wrap="none" rtlCol="0">
            <a:spAutoFit/>
          </a:bodyPr>
          <a:lstStyle/>
          <a:p>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a:t>
            </a:r>
            <a:r>
              <a:rPr kumimoji="0" lang="en-US" altLang="zh-CN" sz="3200" b="1" i="0" u="none" strike="noStrike" kern="1200" cap="none" spc="0" normalizeH="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Series</a:t>
            </a: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Voice &amp; Text Annotations</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56508" y="2025966"/>
            <a:ext cx="8921932" cy="4182156"/>
          </a:xfrm>
          <a:prstGeom prst="rect">
            <a:avLst/>
          </a:prstGeom>
        </p:spPr>
      </p:pic>
    </p:spTree>
    <p:extLst>
      <p:ext uri="{BB962C8B-B14F-4D97-AF65-F5344CB8AC3E}">
        <p14:creationId xmlns:p14="http://schemas.microsoft.com/office/powerpoint/2010/main" val="36485570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973497" y="1855736"/>
            <a:ext cx="497923" cy="27052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文本框 1"/>
          <p:cNvSpPr txBox="1"/>
          <p:nvPr/>
        </p:nvSpPr>
        <p:spPr>
          <a:xfrm>
            <a:off x="478324" y="449015"/>
            <a:ext cx="4527393" cy="584775"/>
          </a:xfrm>
          <a:prstGeom prst="rect">
            <a:avLst/>
          </a:prstGeom>
          <a:noFill/>
        </p:spPr>
        <p:txBody>
          <a:bodyPr wrap="none" rtlCol="0">
            <a:spAutoFit/>
          </a:bodyPr>
          <a:lstStyle/>
          <a:p>
            <a:pPr>
              <a:defRPr/>
            </a:pP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 Series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mn-ea"/>
              </a:rPr>
              <a:t>More Features</a:t>
            </a:r>
            <a:endPar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grpSp>
        <p:nvGrpSpPr>
          <p:cNvPr id="61" name="组合 60"/>
          <p:cNvGrpSpPr/>
          <p:nvPr/>
        </p:nvGrpSpPr>
        <p:grpSpPr>
          <a:xfrm>
            <a:off x="739307" y="4052115"/>
            <a:ext cx="5047539" cy="748923"/>
            <a:chOff x="598117" y="5524115"/>
            <a:chExt cx="5047539" cy="748923"/>
          </a:xfrm>
        </p:grpSpPr>
        <p:sp>
          <p:nvSpPr>
            <p:cNvPr id="75" name="矩形 74"/>
            <p:cNvSpPr/>
            <p:nvPr/>
          </p:nvSpPr>
          <p:spPr>
            <a:xfrm>
              <a:off x="1333314" y="5524115"/>
              <a:ext cx="4312342" cy="748923"/>
            </a:xfrm>
            <a:prstGeom prst="rect">
              <a:avLst/>
            </a:prstGeom>
          </p:spPr>
          <p:txBody>
            <a:bodyPr wrap="square">
              <a:spAutoFit/>
            </a:bodyPr>
            <a:lstStyle/>
            <a:p>
              <a:pPr>
                <a:spcAft>
                  <a:spcPts val="800"/>
                </a:spcAft>
                <a:defRPr/>
              </a:pPr>
              <a:r>
                <a:rPr lang="en-US" altLang="zh-CN" sz="14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4.3" LCD Touch Screen</a:t>
              </a:r>
            </a:p>
            <a:p>
              <a:pPr lvl="0">
                <a:spcAft>
                  <a:spcPts val="800"/>
                </a:spcAft>
                <a:defRPr/>
              </a:pPr>
              <a:r>
                <a:rPr lang="en-US" altLang="zh-CN"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By using a 4.3" LCD touch screen, the results presented on top of a digital picture allows you to quickly find the source of the problems. </a:t>
              </a:r>
            </a:p>
          </p:txBody>
        </p:sp>
        <p:sp>
          <p:nvSpPr>
            <p:cNvPr id="76" name="矩形 75"/>
            <p:cNvSpPr/>
            <p:nvPr/>
          </p:nvSpPr>
          <p:spPr>
            <a:xfrm rot="2700000" flipV="1">
              <a:off x="598117" y="5646330"/>
              <a:ext cx="343169" cy="343169"/>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0" name="组合 29"/>
          <p:cNvGrpSpPr/>
          <p:nvPr/>
        </p:nvGrpSpPr>
        <p:grpSpPr>
          <a:xfrm>
            <a:off x="738694" y="5498527"/>
            <a:ext cx="4904460" cy="748923"/>
            <a:chOff x="6232557" y="5535309"/>
            <a:chExt cx="4904460" cy="748923"/>
          </a:xfrm>
        </p:grpSpPr>
        <p:sp>
          <p:nvSpPr>
            <p:cNvPr id="31" name="矩形 30"/>
            <p:cNvSpPr/>
            <p:nvPr/>
          </p:nvSpPr>
          <p:spPr>
            <a:xfrm>
              <a:off x="6866668" y="5535309"/>
              <a:ext cx="4270349" cy="748923"/>
            </a:xfrm>
            <a:prstGeom prst="rect">
              <a:avLst/>
            </a:prstGeom>
          </p:spPr>
          <p:txBody>
            <a:bodyPr wrap="square">
              <a:spAutoFit/>
            </a:bodyPr>
            <a:lstStyle/>
            <a:p>
              <a:pPr lvl="0">
                <a:spcAft>
                  <a:spcPts val="800"/>
                </a:spcAft>
                <a:defRPr/>
              </a:pPr>
              <a:r>
                <a:rPr lang="en-US" altLang="zh-CN" sz="14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8 Color Palettes</a:t>
              </a:r>
            </a:p>
            <a:p>
              <a:pPr lvl="0">
                <a:spcAft>
                  <a:spcPts val="800"/>
                </a:spcAft>
                <a:defRPr/>
              </a:pPr>
              <a:r>
                <a:rPr lang="en-US" altLang="zh-CN"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View 8 color palettes give different image display options: White Black, Black White, Rainbow, Fusion, </a:t>
              </a:r>
              <a:r>
                <a:rPr lang="en-US" altLang="zh-CN" sz="1100" dirty="0" err="1">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Ironbow</a:t>
              </a:r>
              <a:r>
                <a:rPr lang="en-US" altLang="zh-CN"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Red Black, Rain, Blue Red</a:t>
              </a:r>
              <a:endParaRPr lang="en-US" altLang="zh-CN"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32" name="矩形 31"/>
            <p:cNvSpPr/>
            <p:nvPr/>
          </p:nvSpPr>
          <p:spPr>
            <a:xfrm rot="2700000" flipV="1">
              <a:off x="6232557" y="5604594"/>
              <a:ext cx="334536" cy="334536"/>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35" name="图片 34"/>
          <p:cNvPicPr>
            <a:picLocks noChangeAspect="1"/>
          </p:cNvPicPr>
          <p:nvPr/>
        </p:nvPicPr>
        <p:blipFill>
          <a:blip r:embed="rId3"/>
          <a:stretch>
            <a:fillRect/>
          </a:stretch>
        </p:blipFill>
        <p:spPr>
          <a:xfrm rot="5400000">
            <a:off x="569247" y="1330468"/>
            <a:ext cx="2391109" cy="2067213"/>
          </a:xfrm>
          <a:prstGeom prst="rect">
            <a:avLst/>
          </a:prstGeom>
        </p:spPr>
      </p:pic>
      <p:grpSp>
        <p:nvGrpSpPr>
          <p:cNvPr id="36" name="组合 35"/>
          <p:cNvGrpSpPr/>
          <p:nvPr/>
        </p:nvGrpSpPr>
        <p:grpSpPr>
          <a:xfrm>
            <a:off x="3140257" y="1301647"/>
            <a:ext cx="3920257" cy="2146929"/>
            <a:chOff x="7500638" y="4316555"/>
            <a:chExt cx="3920257" cy="2146929"/>
          </a:xfrm>
        </p:grpSpPr>
        <p:grpSp>
          <p:nvGrpSpPr>
            <p:cNvPr id="37" name="组合 36"/>
            <p:cNvGrpSpPr/>
            <p:nvPr/>
          </p:nvGrpSpPr>
          <p:grpSpPr>
            <a:xfrm>
              <a:off x="8023811" y="4316555"/>
              <a:ext cx="3397084" cy="587859"/>
              <a:chOff x="6188764" y="1341064"/>
              <a:chExt cx="3397084" cy="587859"/>
            </a:xfrm>
          </p:grpSpPr>
          <p:sp>
            <p:nvSpPr>
              <p:cNvPr id="54" name="矩形 53"/>
              <p:cNvSpPr/>
              <p:nvPr/>
            </p:nvSpPr>
            <p:spPr>
              <a:xfrm>
                <a:off x="6188764" y="1341064"/>
                <a:ext cx="1836465" cy="307777"/>
              </a:xfrm>
              <a:prstGeom prst="rect">
                <a:avLst/>
              </a:prstGeom>
            </p:spPr>
            <p:txBody>
              <a:bodyPr wrap="none">
                <a:spAutoFit/>
              </a:bodyPr>
              <a:lstStyle/>
              <a:p>
                <a:r>
                  <a:rPr lang="en-US" altLang="zh-CN" sz="14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Micro HDMI Interface </a:t>
                </a:r>
                <a:endParaRPr lang="zh-CN" altLang="en-US" sz="14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55" name="矩形 54"/>
              <p:cNvSpPr/>
              <p:nvPr/>
            </p:nvSpPr>
            <p:spPr>
              <a:xfrm>
                <a:off x="6188764" y="1667313"/>
                <a:ext cx="3397084" cy="261610"/>
              </a:xfrm>
              <a:prstGeom prst="rect">
                <a:avLst/>
              </a:prstGeom>
            </p:spPr>
            <p:txBody>
              <a:bodyPr wrap="none">
                <a:spAutoFit/>
              </a:bodyPr>
              <a:lstStyle/>
              <a:p>
                <a:r>
                  <a:rPr lang="en-US" altLang="zh-CN"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Display the image and menu interface via HDMI output. </a:t>
                </a:r>
                <a:endParaRPr lang="zh-CN" altLang="en-US"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grpSp>
        <p:grpSp>
          <p:nvGrpSpPr>
            <p:cNvPr id="39" name="组合 38"/>
            <p:cNvGrpSpPr/>
            <p:nvPr/>
          </p:nvGrpSpPr>
          <p:grpSpPr>
            <a:xfrm>
              <a:off x="8056468" y="5072657"/>
              <a:ext cx="3211135" cy="601251"/>
              <a:chOff x="6188764" y="2075998"/>
              <a:chExt cx="3211135" cy="601251"/>
            </a:xfrm>
          </p:grpSpPr>
          <p:sp>
            <p:nvSpPr>
              <p:cNvPr id="52" name="矩形 51"/>
              <p:cNvSpPr/>
              <p:nvPr/>
            </p:nvSpPr>
            <p:spPr>
              <a:xfrm>
                <a:off x="6188764" y="2075998"/>
                <a:ext cx="1430648" cy="307777"/>
              </a:xfrm>
              <a:prstGeom prst="rect">
                <a:avLst/>
              </a:prstGeom>
            </p:spPr>
            <p:txBody>
              <a:bodyPr wrap="none">
                <a:spAutoFit/>
              </a:bodyPr>
              <a:lstStyle/>
              <a:p>
                <a:r>
                  <a:rPr lang="en-US" altLang="zh-CN" sz="14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Type-C Interface </a:t>
                </a:r>
                <a:endParaRPr lang="zh-CN" altLang="en-US" sz="14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53" name="矩形 52"/>
              <p:cNvSpPr/>
              <p:nvPr/>
            </p:nvSpPr>
            <p:spPr>
              <a:xfrm>
                <a:off x="6188764" y="2415639"/>
                <a:ext cx="3211135" cy="261610"/>
              </a:xfrm>
              <a:prstGeom prst="rect">
                <a:avLst/>
              </a:prstGeom>
            </p:spPr>
            <p:txBody>
              <a:bodyPr wrap="none">
                <a:spAutoFit/>
              </a:bodyPr>
              <a:lstStyle/>
              <a:p>
                <a:r>
                  <a:rPr lang="en-US" altLang="zh-CN"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Charge the device or export files with supplied cable.</a:t>
                </a:r>
                <a:endParaRPr lang="zh-CN" altLang="en-US"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grpSp>
        <p:grpSp>
          <p:nvGrpSpPr>
            <p:cNvPr id="40" name="组合 39"/>
            <p:cNvGrpSpPr/>
            <p:nvPr/>
          </p:nvGrpSpPr>
          <p:grpSpPr>
            <a:xfrm>
              <a:off x="8082400" y="5886798"/>
              <a:ext cx="1263487" cy="576686"/>
              <a:chOff x="6208164" y="2866446"/>
              <a:chExt cx="1263487" cy="576686"/>
            </a:xfrm>
          </p:grpSpPr>
          <p:sp>
            <p:nvSpPr>
              <p:cNvPr id="50" name="矩形 49"/>
              <p:cNvSpPr/>
              <p:nvPr/>
            </p:nvSpPr>
            <p:spPr>
              <a:xfrm>
                <a:off x="6217448" y="2866446"/>
                <a:ext cx="1133067" cy="307777"/>
              </a:xfrm>
              <a:prstGeom prst="rect">
                <a:avLst/>
              </a:prstGeom>
            </p:spPr>
            <p:txBody>
              <a:bodyPr wrap="none">
                <a:spAutoFit/>
              </a:bodyPr>
              <a:lstStyle/>
              <a:p>
                <a:r>
                  <a:rPr lang="en-US" altLang="zh-CN" sz="14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SD Card Slot </a:t>
                </a:r>
                <a:endParaRPr lang="zh-CN" altLang="en-US" sz="14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51" name="矩形 50"/>
              <p:cNvSpPr/>
              <p:nvPr/>
            </p:nvSpPr>
            <p:spPr>
              <a:xfrm>
                <a:off x="6208164" y="3181522"/>
                <a:ext cx="1263487" cy="261610"/>
              </a:xfrm>
              <a:prstGeom prst="rect">
                <a:avLst/>
              </a:prstGeom>
            </p:spPr>
            <p:txBody>
              <a:bodyPr wrap="none">
                <a:spAutoFit/>
              </a:bodyPr>
              <a:lstStyle/>
              <a:p>
                <a:r>
                  <a:rPr lang="en-US" altLang="zh-CN"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Insert SD card in it.</a:t>
                </a:r>
                <a:endParaRPr lang="zh-CN" altLang="en-US"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grpSp>
        <p:grpSp>
          <p:nvGrpSpPr>
            <p:cNvPr id="41" name="组合 40"/>
            <p:cNvGrpSpPr/>
            <p:nvPr/>
          </p:nvGrpSpPr>
          <p:grpSpPr>
            <a:xfrm>
              <a:off x="7500638" y="4430313"/>
              <a:ext cx="376265" cy="304299"/>
              <a:chOff x="5306363" y="1455459"/>
              <a:chExt cx="593534" cy="480012"/>
            </a:xfrm>
          </p:grpSpPr>
          <p:sp>
            <p:nvSpPr>
              <p:cNvPr id="48" name="矩形 47"/>
              <p:cNvSpPr/>
              <p:nvPr/>
            </p:nvSpPr>
            <p:spPr>
              <a:xfrm rot="2700000" flipV="1">
                <a:off x="5306363" y="1514116"/>
                <a:ext cx="368957" cy="368957"/>
              </a:xfrm>
              <a:prstGeom prst="rect">
                <a:avLst/>
              </a:prstGeom>
              <a:noFill/>
              <a:ln w="22225">
                <a:gradFill>
                  <a:gsLst>
                    <a:gs pos="0">
                      <a:srgbClr val="EA592D"/>
                    </a:gs>
                    <a:gs pos="18000">
                      <a:srgbClr val="E64548"/>
                    </a:gs>
                    <a:gs pos="100000">
                      <a:srgbClr val="DF277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矩形 48"/>
              <p:cNvSpPr/>
              <p:nvPr/>
            </p:nvSpPr>
            <p:spPr>
              <a:xfrm rot="2700000" flipV="1">
                <a:off x="5419885" y="1455459"/>
                <a:ext cx="480012" cy="480012"/>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2" name="组合 41"/>
            <p:cNvGrpSpPr/>
            <p:nvPr/>
          </p:nvGrpSpPr>
          <p:grpSpPr>
            <a:xfrm>
              <a:off x="7551319" y="5193241"/>
              <a:ext cx="376266" cy="304299"/>
              <a:chOff x="5357045" y="2205324"/>
              <a:chExt cx="593536" cy="480012"/>
            </a:xfrm>
          </p:grpSpPr>
          <p:sp>
            <p:nvSpPr>
              <p:cNvPr id="46" name="矩形 45"/>
              <p:cNvSpPr/>
              <p:nvPr/>
            </p:nvSpPr>
            <p:spPr>
              <a:xfrm rot="2700000" flipV="1">
                <a:off x="5357045" y="2260852"/>
                <a:ext cx="368957" cy="368957"/>
              </a:xfrm>
              <a:prstGeom prst="rect">
                <a:avLst/>
              </a:prstGeom>
              <a:noFill/>
              <a:ln w="22225">
                <a:gradFill>
                  <a:gsLst>
                    <a:gs pos="0">
                      <a:srgbClr val="EA592D"/>
                    </a:gs>
                    <a:gs pos="18000">
                      <a:srgbClr val="E64548"/>
                    </a:gs>
                    <a:gs pos="100000">
                      <a:srgbClr val="DF277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矩形 46"/>
              <p:cNvSpPr/>
              <p:nvPr/>
            </p:nvSpPr>
            <p:spPr>
              <a:xfrm rot="2700000" flipV="1">
                <a:off x="5470569" y="2205324"/>
                <a:ext cx="480012" cy="480012"/>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3" name="组合 42"/>
            <p:cNvGrpSpPr/>
            <p:nvPr/>
          </p:nvGrpSpPr>
          <p:grpSpPr>
            <a:xfrm>
              <a:off x="7557397" y="5983689"/>
              <a:ext cx="376266" cy="304299"/>
              <a:chOff x="5357045" y="2205324"/>
              <a:chExt cx="593536" cy="480012"/>
            </a:xfrm>
          </p:grpSpPr>
          <p:sp>
            <p:nvSpPr>
              <p:cNvPr id="44" name="矩形 43"/>
              <p:cNvSpPr/>
              <p:nvPr/>
            </p:nvSpPr>
            <p:spPr>
              <a:xfrm rot="2700000" flipV="1">
                <a:off x="5357045" y="2260852"/>
                <a:ext cx="368957" cy="368957"/>
              </a:xfrm>
              <a:prstGeom prst="rect">
                <a:avLst/>
              </a:prstGeom>
              <a:noFill/>
              <a:ln w="22225">
                <a:gradFill>
                  <a:gsLst>
                    <a:gs pos="0">
                      <a:srgbClr val="EA592D"/>
                    </a:gs>
                    <a:gs pos="18000">
                      <a:srgbClr val="E64548"/>
                    </a:gs>
                    <a:gs pos="100000">
                      <a:srgbClr val="DF277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矩形 44"/>
              <p:cNvSpPr/>
              <p:nvPr/>
            </p:nvSpPr>
            <p:spPr>
              <a:xfrm rot="2700000" flipV="1">
                <a:off x="5470569" y="2205324"/>
                <a:ext cx="480012" cy="480012"/>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56" name="组合 55"/>
          <p:cNvGrpSpPr/>
          <p:nvPr/>
        </p:nvGrpSpPr>
        <p:grpSpPr>
          <a:xfrm>
            <a:off x="5992962" y="5472796"/>
            <a:ext cx="5730952" cy="748923"/>
            <a:chOff x="636723" y="5445738"/>
            <a:chExt cx="5730952" cy="748923"/>
          </a:xfrm>
        </p:grpSpPr>
        <p:sp>
          <p:nvSpPr>
            <p:cNvPr id="57" name="矩形 56"/>
            <p:cNvSpPr/>
            <p:nvPr/>
          </p:nvSpPr>
          <p:spPr>
            <a:xfrm>
              <a:off x="1128227" y="5445738"/>
              <a:ext cx="5239448" cy="748923"/>
            </a:xfrm>
            <a:prstGeom prst="rect">
              <a:avLst/>
            </a:prstGeom>
          </p:spPr>
          <p:txBody>
            <a:bodyPr wrap="square">
              <a:spAutoFit/>
            </a:bodyPr>
            <a:lstStyle/>
            <a:p>
              <a:pPr>
                <a:spcAft>
                  <a:spcPts val="800"/>
                </a:spcAft>
                <a:defRPr/>
              </a:pPr>
              <a:r>
                <a:rPr lang="en-US" altLang="zh-CN" sz="14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Maximize Energy Savings</a:t>
              </a:r>
            </a:p>
            <a:p>
              <a:pPr>
                <a:spcAft>
                  <a:spcPts val="800"/>
                </a:spcAft>
                <a:defRPr/>
              </a:pPr>
              <a:r>
                <a:rPr lang="en-US" altLang="zh-CN"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Adopting this lightweight and easy-to-use tool, you can discover the potential safety risks, minimize troubleshooting, and save extra costs of equipment failures and downtime.</a:t>
              </a:r>
            </a:p>
          </p:txBody>
        </p:sp>
        <p:sp>
          <p:nvSpPr>
            <p:cNvPr id="58" name="矩形 57"/>
            <p:cNvSpPr/>
            <p:nvPr/>
          </p:nvSpPr>
          <p:spPr>
            <a:xfrm rot="2700000" flipV="1">
              <a:off x="636723" y="5549859"/>
              <a:ext cx="331271" cy="331271"/>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1" name="组合 20"/>
          <p:cNvGrpSpPr/>
          <p:nvPr/>
        </p:nvGrpSpPr>
        <p:grpSpPr>
          <a:xfrm>
            <a:off x="5913097" y="4256386"/>
            <a:ext cx="5484245" cy="748923"/>
            <a:chOff x="1238436" y="1676769"/>
            <a:chExt cx="5484245" cy="748923"/>
          </a:xfrm>
        </p:grpSpPr>
        <p:sp>
          <p:nvSpPr>
            <p:cNvPr id="25" name="矩形 24"/>
            <p:cNvSpPr/>
            <p:nvPr/>
          </p:nvSpPr>
          <p:spPr>
            <a:xfrm>
              <a:off x="1962430" y="1676769"/>
              <a:ext cx="4760251" cy="748923"/>
            </a:xfrm>
            <a:prstGeom prst="rect">
              <a:avLst/>
            </a:prstGeom>
          </p:spPr>
          <p:txBody>
            <a:bodyPr wrap="square">
              <a:spAutoFit/>
            </a:bodyPr>
            <a:lstStyle/>
            <a:p>
              <a:pPr>
                <a:spcAft>
                  <a:spcPts val="800"/>
                </a:spcAft>
                <a:defRPr/>
              </a:pPr>
              <a:r>
                <a:rPr lang="en-US" altLang="zh-CN" sz="14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Light Weight</a:t>
              </a:r>
            </a:p>
            <a:p>
              <a:pPr>
                <a:spcAft>
                  <a:spcPts val="800"/>
                </a:spcAft>
                <a:defRPr/>
              </a:pPr>
              <a:r>
                <a:rPr lang="en-US" altLang="zh-CN" sz="11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One-handed operation, more convenient to use, you can complete the detection work by yourself, a device is a professional team.</a:t>
              </a:r>
            </a:p>
          </p:txBody>
        </p:sp>
        <p:grpSp>
          <p:nvGrpSpPr>
            <p:cNvPr id="26" name="组合 25"/>
            <p:cNvGrpSpPr/>
            <p:nvPr/>
          </p:nvGrpSpPr>
          <p:grpSpPr>
            <a:xfrm>
              <a:off x="1241217" y="1730064"/>
              <a:ext cx="715831" cy="427392"/>
              <a:chOff x="1352154" y="1810545"/>
              <a:chExt cx="604892" cy="361155"/>
            </a:xfrm>
          </p:grpSpPr>
          <p:sp>
            <p:nvSpPr>
              <p:cNvPr id="28" name="矩形 27"/>
              <p:cNvSpPr/>
              <p:nvPr/>
            </p:nvSpPr>
            <p:spPr>
              <a:xfrm rot="2700000" flipV="1">
                <a:off x="1352154" y="1810545"/>
                <a:ext cx="359685" cy="359685"/>
              </a:xfrm>
              <a:prstGeom prst="rect">
                <a:avLst/>
              </a:prstGeom>
              <a:noFill/>
              <a:ln w="22225">
                <a:gradFill>
                  <a:gsLst>
                    <a:gs pos="0">
                      <a:srgbClr val="EA592D"/>
                    </a:gs>
                    <a:gs pos="18000">
                      <a:srgbClr val="E64548"/>
                    </a:gs>
                    <a:gs pos="100000">
                      <a:srgbClr val="DF277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28"/>
              <p:cNvSpPr/>
              <p:nvPr/>
            </p:nvSpPr>
            <p:spPr>
              <a:xfrm>
                <a:off x="1536290" y="1943100"/>
                <a:ext cx="420756"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 name="文本框 26"/>
            <p:cNvSpPr txBox="1"/>
            <p:nvPr/>
          </p:nvSpPr>
          <p:spPr>
            <a:xfrm>
              <a:off x="1238436" y="1824572"/>
              <a:ext cx="585417"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00" b="1" i="0" u="none" strike="noStrike" kern="1200" cap="none" spc="0" normalizeH="0" baseline="0" noProof="0" dirty="0">
                  <a:ln>
                    <a:noFill/>
                  </a:ln>
                  <a:gradFill>
                    <a:gsLst>
                      <a:gs pos="0">
                        <a:srgbClr val="EA592D"/>
                      </a:gs>
                      <a:gs pos="18000">
                        <a:srgbClr val="E64548"/>
                      </a:gs>
                      <a:gs pos="100000">
                        <a:srgbClr val="DF2771"/>
                      </a:gs>
                    </a:gsLst>
                    <a:lin ang="0" scaled="0"/>
                  </a:gradFill>
                  <a:effectLst/>
                  <a:uLnTx/>
                  <a:uFillTx/>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Light.</a:t>
              </a:r>
              <a:endParaRPr kumimoji="0" lang="zh-CN" altLang="en-US" sz="600" b="0" i="0" u="none" strike="noStrike" kern="1200" cap="none" spc="0" normalizeH="0" baseline="0" noProof="0" dirty="0">
                <a:ln>
                  <a:noFill/>
                </a:ln>
                <a:gradFill>
                  <a:gsLst>
                    <a:gs pos="0">
                      <a:srgbClr val="EA592D"/>
                    </a:gs>
                    <a:gs pos="18000">
                      <a:srgbClr val="E64548"/>
                    </a:gs>
                    <a:gs pos="100000">
                      <a:srgbClr val="DF2771"/>
                    </a:gs>
                  </a:gsLst>
                  <a:lin ang="0" scaled="0"/>
                </a:gra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35411" y="1223758"/>
            <a:ext cx="4189238" cy="2357642"/>
          </a:xfrm>
          <a:prstGeom prst="rect">
            <a:avLst/>
          </a:prstGeom>
        </p:spPr>
      </p:pic>
    </p:spTree>
    <p:extLst>
      <p:ext uri="{BB962C8B-B14F-4D97-AF65-F5344CB8AC3E}">
        <p14:creationId xmlns:p14="http://schemas.microsoft.com/office/powerpoint/2010/main" val="31696438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圆角矩形 24"/>
          <p:cNvSpPr/>
          <p:nvPr/>
        </p:nvSpPr>
        <p:spPr>
          <a:xfrm>
            <a:off x="190287" y="4078225"/>
            <a:ext cx="11904177" cy="2505456"/>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ln w="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圆角矩形 23"/>
          <p:cNvSpPr/>
          <p:nvPr/>
        </p:nvSpPr>
        <p:spPr>
          <a:xfrm>
            <a:off x="147615" y="1195209"/>
            <a:ext cx="11904177" cy="259040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ln w="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组合 1"/>
          <p:cNvGrpSpPr/>
          <p:nvPr/>
        </p:nvGrpSpPr>
        <p:grpSpPr>
          <a:xfrm>
            <a:off x="380391" y="4180344"/>
            <a:ext cx="11811609" cy="2308324"/>
            <a:chOff x="236056" y="1324239"/>
            <a:chExt cx="11811609" cy="2308324"/>
          </a:xfrm>
        </p:grpSpPr>
        <p:sp>
          <p:nvSpPr>
            <p:cNvPr id="5" name="矩形 4"/>
            <p:cNvSpPr/>
            <p:nvPr/>
          </p:nvSpPr>
          <p:spPr>
            <a:xfrm>
              <a:off x="236056" y="1360326"/>
              <a:ext cx="1223412" cy="507831"/>
            </a:xfrm>
            <a:prstGeom prst="rect">
              <a:avLst/>
            </a:prstGeom>
          </p:spPr>
          <p:txBody>
            <a:bodyPr wrap="none">
              <a:spAutoFit/>
            </a:bodyPr>
            <a:lstStyle/>
            <a:p>
              <a:pPr lvl="0">
                <a:lnSpc>
                  <a:spcPct val="150000"/>
                </a:lnSpc>
                <a:defRPr/>
              </a:pPr>
              <a:r>
                <a:rPr lang="en-US" altLang="zh-CN" b="1"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Sensitivity</a:t>
              </a:r>
              <a:r>
                <a:rPr lang="en-US" altLang="zh-CN" b="1" dirty="0">
                  <a:solidFill>
                    <a:srgbClr val="E5424B">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p>
          </p:txBody>
        </p:sp>
        <p:sp>
          <p:nvSpPr>
            <p:cNvPr id="32" name="文本框 31"/>
            <p:cNvSpPr txBox="1"/>
            <p:nvPr/>
          </p:nvSpPr>
          <p:spPr>
            <a:xfrm>
              <a:off x="2418576" y="1381223"/>
              <a:ext cx="3644389" cy="156966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5 options.</a:t>
              </a:r>
            </a:p>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The higher the level, the more sensitive it will be and the faster the acoustic palette will move around.</a:t>
              </a:r>
              <a:endParaRPr lang="zh-CN" altLang="en-US" sz="16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6" name="图片 5"/>
            <p:cNvPicPr>
              <a:picLocks noChangeAspect="1"/>
            </p:cNvPicPr>
            <p:nvPr/>
          </p:nvPicPr>
          <p:blipFill>
            <a:blip r:embed="rId3"/>
            <a:stretch>
              <a:fillRect/>
            </a:stretch>
          </p:blipFill>
          <p:spPr>
            <a:xfrm>
              <a:off x="278260" y="2241151"/>
              <a:ext cx="2097294" cy="758820"/>
            </a:xfrm>
            <a:prstGeom prst="rect">
              <a:avLst/>
            </a:prstGeom>
          </p:spPr>
        </p:pic>
        <p:sp>
          <p:nvSpPr>
            <p:cNvPr id="39" name="矩形 38"/>
            <p:cNvSpPr/>
            <p:nvPr/>
          </p:nvSpPr>
          <p:spPr>
            <a:xfrm>
              <a:off x="5957760" y="1433478"/>
              <a:ext cx="1055097" cy="507831"/>
            </a:xfrm>
            <a:prstGeom prst="rect">
              <a:avLst/>
            </a:prstGeom>
          </p:spPr>
          <p:txBody>
            <a:bodyPr wrap="none">
              <a:spAutoFit/>
            </a:bodyPr>
            <a:lstStyle/>
            <a:p>
              <a:pPr>
                <a:lnSpc>
                  <a:spcPct val="150000"/>
                </a:lnSpc>
                <a:defRPr/>
              </a:pPr>
              <a:r>
                <a:rPr lang="en-US" altLang="zh-CN"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Distance</a:t>
              </a:r>
              <a:r>
                <a:rPr lang="en-US" altLang="zh-CN" b="1" dirty="0">
                  <a:solidFill>
                    <a:srgbClr val="E5424B">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p>
          </p:txBody>
        </p:sp>
        <p:sp>
          <p:nvSpPr>
            <p:cNvPr id="44" name="文本框 43"/>
            <p:cNvSpPr txBox="1"/>
            <p:nvPr/>
          </p:nvSpPr>
          <p:spPr>
            <a:xfrm>
              <a:off x="8377873" y="1324239"/>
              <a:ext cx="3669792" cy="230832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z="1600" dirty="0">
                  <a:solidFill>
                    <a:prstClr val="black">
                      <a:lumMod val="65000"/>
                      <a:lumOff val="35000"/>
                    </a:prst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Adjust the distance value by pressing/holding and or tapping the left/right arrow.</a:t>
              </a:r>
            </a:p>
            <a:p>
              <a:pPr marL="285750" indent="-285750">
                <a:lnSpc>
                  <a:spcPct val="150000"/>
                </a:lnSpc>
                <a:buFont typeface="Arial" panose="020B0604020202020204" pitchFamily="34" charset="0"/>
                <a:buChar char="•"/>
              </a:pPr>
              <a:r>
                <a:rPr lang="en-US" altLang="zh-CN" sz="1600" dirty="0">
                  <a:solidFill>
                    <a:prstClr val="black">
                      <a:lumMod val="65000"/>
                      <a:lumOff val="35000"/>
                    </a:prstClr>
                  </a:solidFill>
                  <a:latin typeface="Calibri" panose="020F0502020204030204" pitchFamily="34" charset="0"/>
                  <a:ea typeface="微软雅黑" panose="020B0503020204020204" pitchFamily="34" charset="-122"/>
                  <a:cs typeface="Calibri" panose="020F0502020204030204" pitchFamily="34" charset="0"/>
                </a:rPr>
                <a:t>You need to set this as accurately as possible and adjust as needed during the inspection if measuring LD values.</a:t>
              </a:r>
            </a:p>
          </p:txBody>
        </p:sp>
        <p:pic>
          <p:nvPicPr>
            <p:cNvPr id="16" name="图片 15"/>
            <p:cNvPicPr>
              <a:picLocks noChangeAspect="1"/>
            </p:cNvPicPr>
            <p:nvPr/>
          </p:nvPicPr>
          <p:blipFill>
            <a:blip r:embed="rId4"/>
            <a:stretch>
              <a:fillRect/>
            </a:stretch>
          </p:blipFill>
          <p:spPr>
            <a:xfrm>
              <a:off x="6025203" y="2261474"/>
              <a:ext cx="2337318" cy="729243"/>
            </a:xfrm>
            <a:prstGeom prst="rect">
              <a:avLst/>
            </a:prstGeom>
          </p:spPr>
        </p:pic>
      </p:grpSp>
      <p:grpSp>
        <p:nvGrpSpPr>
          <p:cNvPr id="8" name="组合 7"/>
          <p:cNvGrpSpPr/>
          <p:nvPr/>
        </p:nvGrpSpPr>
        <p:grpSpPr>
          <a:xfrm>
            <a:off x="496390" y="1150031"/>
            <a:ext cx="11399954" cy="2576323"/>
            <a:chOff x="411046" y="3807887"/>
            <a:chExt cx="11399954" cy="2576323"/>
          </a:xfrm>
        </p:grpSpPr>
        <p:sp>
          <p:nvSpPr>
            <p:cNvPr id="41" name="矩形 40"/>
            <p:cNvSpPr/>
            <p:nvPr/>
          </p:nvSpPr>
          <p:spPr>
            <a:xfrm>
              <a:off x="2705519" y="6037960"/>
              <a:ext cx="675185" cy="346249"/>
            </a:xfrm>
            <a:prstGeom prst="rect">
              <a:avLst/>
            </a:prstGeom>
          </p:spPr>
          <p:txBody>
            <a:bodyPr wrap="none">
              <a:spAutoFit/>
            </a:bodyPr>
            <a:lstStyle/>
            <a:p>
              <a:pPr lvl="0">
                <a:lnSpc>
                  <a:spcPct val="150000"/>
                </a:lnSpc>
                <a:defRPr/>
              </a:pPr>
              <a:r>
                <a:rPr lang="en-US" altLang="zh-CN" sz="1100"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Range 1</a:t>
              </a:r>
              <a:r>
                <a:rPr lang="en-US" altLang="zh-CN" sz="1100" dirty="0">
                  <a:solidFill>
                    <a:srgbClr val="E5424B">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p>
          </p:txBody>
        </p:sp>
        <p:sp>
          <p:nvSpPr>
            <p:cNvPr id="42" name="矩形 41"/>
            <p:cNvSpPr/>
            <p:nvPr/>
          </p:nvSpPr>
          <p:spPr>
            <a:xfrm>
              <a:off x="3931648" y="6030585"/>
              <a:ext cx="675185" cy="346249"/>
            </a:xfrm>
            <a:prstGeom prst="rect">
              <a:avLst/>
            </a:prstGeom>
          </p:spPr>
          <p:txBody>
            <a:bodyPr wrap="none">
              <a:spAutoFit/>
            </a:bodyPr>
            <a:lstStyle/>
            <a:p>
              <a:pPr lvl="0">
                <a:lnSpc>
                  <a:spcPct val="150000"/>
                </a:lnSpc>
                <a:defRPr/>
              </a:pPr>
              <a:r>
                <a:rPr lang="en-US" altLang="zh-CN" sz="1100"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Range 2</a:t>
              </a:r>
              <a:r>
                <a:rPr lang="en-US" altLang="zh-CN" sz="1100" dirty="0">
                  <a:solidFill>
                    <a:srgbClr val="E5424B">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p>
          </p:txBody>
        </p:sp>
        <p:sp>
          <p:nvSpPr>
            <p:cNvPr id="43" name="矩形 42"/>
            <p:cNvSpPr/>
            <p:nvPr/>
          </p:nvSpPr>
          <p:spPr>
            <a:xfrm>
              <a:off x="5201118" y="6037961"/>
              <a:ext cx="675185" cy="346249"/>
            </a:xfrm>
            <a:prstGeom prst="rect">
              <a:avLst/>
            </a:prstGeom>
          </p:spPr>
          <p:txBody>
            <a:bodyPr wrap="none">
              <a:spAutoFit/>
            </a:bodyPr>
            <a:lstStyle/>
            <a:p>
              <a:pPr lvl="0">
                <a:lnSpc>
                  <a:spcPct val="150000"/>
                </a:lnSpc>
                <a:defRPr/>
              </a:pPr>
              <a:r>
                <a:rPr lang="en-US" altLang="zh-CN" sz="1100" dirty="0">
                  <a:solidFill>
                    <a:schemeClr val="tx1">
                      <a:alpha val="80000"/>
                    </a:scheme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Range 3</a:t>
              </a:r>
              <a:r>
                <a:rPr lang="en-US" altLang="zh-CN" sz="1100" dirty="0">
                  <a:solidFill>
                    <a:srgbClr val="E5424B">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p>
          </p:txBody>
        </p:sp>
        <p:grpSp>
          <p:nvGrpSpPr>
            <p:cNvPr id="4" name="组合 3"/>
            <p:cNvGrpSpPr/>
            <p:nvPr/>
          </p:nvGrpSpPr>
          <p:grpSpPr>
            <a:xfrm>
              <a:off x="411046" y="3807887"/>
              <a:ext cx="11399954" cy="2379612"/>
              <a:chOff x="411046" y="3807887"/>
              <a:chExt cx="11399954" cy="2379612"/>
            </a:xfrm>
          </p:grpSpPr>
          <p:sp>
            <p:nvSpPr>
              <p:cNvPr id="34" name="矩形 33"/>
              <p:cNvSpPr/>
              <p:nvPr/>
            </p:nvSpPr>
            <p:spPr>
              <a:xfrm>
                <a:off x="411046" y="3807887"/>
                <a:ext cx="1870769" cy="507831"/>
              </a:xfrm>
              <a:prstGeom prst="rect">
                <a:avLst/>
              </a:prstGeom>
            </p:spPr>
            <p:txBody>
              <a:bodyPr wrap="none">
                <a:spAutoFit/>
              </a:bodyPr>
              <a:lstStyle/>
              <a:p>
                <a:pPr>
                  <a:lnSpc>
                    <a:spcPct val="150000"/>
                  </a:lnSpc>
                  <a:defRPr/>
                </a:pPr>
                <a:r>
                  <a:rPr lang="en-US" altLang="zh-CN"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Frequency Range</a:t>
                </a:r>
                <a:r>
                  <a:rPr lang="en-US" altLang="zh-CN" b="1" dirty="0">
                    <a:solidFill>
                      <a:srgbClr val="E5424B">
                        <a:alpha val="80000"/>
                      </a:srgb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a:t>
                </a:r>
              </a:p>
            </p:txBody>
          </p:sp>
          <p:sp>
            <p:nvSpPr>
              <p:cNvPr id="36" name="文本框 35"/>
              <p:cNvSpPr txBox="1"/>
              <p:nvPr/>
            </p:nvSpPr>
            <p:spPr>
              <a:xfrm>
                <a:off x="2453026" y="4266795"/>
                <a:ext cx="3743741" cy="46166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z="1600" dirty="0">
                    <a:solidFill>
                      <a:prstClr val="black">
                        <a:lumMod val="65000"/>
                        <a:lumOff val="35000"/>
                      </a:prst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3 options. (Preset &amp; Changeable)</a:t>
                </a:r>
                <a:endParaRPr lang="zh-CN" altLang="en-US" sz="16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7" name="图片 6"/>
              <p:cNvPicPr>
                <a:picLocks noChangeAspect="1"/>
              </p:cNvPicPr>
              <p:nvPr/>
            </p:nvPicPr>
            <p:blipFill rotWithShape="1">
              <a:blip r:embed="rId5"/>
              <a:srcRect l="5159" t="61534" r="17415"/>
              <a:stretch/>
            </p:blipFill>
            <p:spPr>
              <a:xfrm>
                <a:off x="466576" y="4862448"/>
                <a:ext cx="1922472" cy="763125"/>
              </a:xfrm>
              <a:prstGeom prst="rect">
                <a:avLst/>
              </a:prstGeom>
            </p:spPr>
          </p:pic>
          <p:pic>
            <p:nvPicPr>
              <p:cNvPr id="10" name="图片 9"/>
              <p:cNvPicPr>
                <a:picLocks noChangeAspect="1"/>
              </p:cNvPicPr>
              <p:nvPr/>
            </p:nvPicPr>
            <p:blipFill rotWithShape="1">
              <a:blip r:embed="rId6"/>
              <a:srcRect l="82960" t="40167" b="13932"/>
              <a:stretch/>
            </p:blipFill>
            <p:spPr>
              <a:xfrm>
                <a:off x="2793902" y="4863555"/>
                <a:ext cx="521000" cy="1202348"/>
              </a:xfrm>
              <a:prstGeom prst="rect">
                <a:avLst/>
              </a:prstGeom>
            </p:spPr>
          </p:pic>
          <p:pic>
            <p:nvPicPr>
              <p:cNvPr id="11" name="图片 10"/>
              <p:cNvPicPr>
                <a:picLocks noChangeAspect="1"/>
              </p:cNvPicPr>
              <p:nvPr/>
            </p:nvPicPr>
            <p:blipFill rotWithShape="1">
              <a:blip r:embed="rId7"/>
              <a:srcRect l="82271" t="32658" r="639" b="15623"/>
              <a:stretch/>
            </p:blipFill>
            <p:spPr>
              <a:xfrm>
                <a:off x="4050576" y="4863555"/>
                <a:ext cx="539923" cy="1202347"/>
              </a:xfrm>
              <a:prstGeom prst="rect">
                <a:avLst/>
              </a:prstGeom>
            </p:spPr>
          </p:pic>
          <p:pic>
            <p:nvPicPr>
              <p:cNvPr id="12" name="图片 11"/>
              <p:cNvPicPr>
                <a:picLocks noChangeAspect="1"/>
              </p:cNvPicPr>
              <p:nvPr/>
            </p:nvPicPr>
            <p:blipFill rotWithShape="1">
              <a:blip r:embed="rId8"/>
              <a:srcRect l="82155" t="45816" r="-37" b="7476"/>
              <a:stretch/>
            </p:blipFill>
            <p:spPr>
              <a:xfrm>
                <a:off x="5316528" y="4863555"/>
                <a:ext cx="523190" cy="1174406"/>
              </a:xfrm>
              <a:prstGeom prst="rect">
                <a:avLst/>
              </a:prstGeom>
            </p:spPr>
          </p:pic>
          <p:sp>
            <p:nvSpPr>
              <p:cNvPr id="54" name="Rectangle 3"/>
              <p:cNvSpPr/>
              <p:nvPr/>
            </p:nvSpPr>
            <p:spPr>
              <a:xfrm>
                <a:off x="6087147" y="4248507"/>
                <a:ext cx="5723853" cy="1938992"/>
              </a:xfrm>
              <a:prstGeom prst="rect">
                <a:avLst/>
              </a:prstGeom>
            </p:spPr>
            <p:txBody>
              <a:bodyPr wrap="square">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zh-CN" sz="16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微软雅黑" panose="020B0503020204020204" pitchFamily="34" charset="-122"/>
                    <a:cs typeface="Calibri" panose="020F0502020204030204" pitchFamily="34" charset="0"/>
                  </a:rPr>
                  <a:t>Press or hold to change x kHz.</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zh-CN" sz="16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微软雅黑" panose="020B0503020204020204" pitchFamily="34" charset="-122"/>
                    <a:cs typeface="Calibri" panose="020F0502020204030204" pitchFamily="34" charset="0"/>
                  </a:rPr>
                  <a:t>Max. span of the frequency range is 24 kHz.</a:t>
                </a:r>
              </a:p>
              <a:p>
                <a:pPr marL="285750" indent="-285750">
                  <a:lnSpc>
                    <a:spcPct val="150000"/>
                  </a:lnSpc>
                  <a:buFont typeface="Arial" panose="020B0604020202020204" pitchFamily="34" charset="0"/>
                  <a:buChar char="•"/>
                  <a:defRPr/>
                </a:pPr>
                <a:r>
                  <a:rPr lang="en-US" altLang="zh-CN" sz="1600" dirty="0">
                    <a:solidFill>
                      <a:prstClr val="black">
                        <a:lumMod val="65000"/>
                        <a:lumOff val="35000"/>
                      </a:prst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Using Touch Screen/Buttons to adjust the frequency range.</a:t>
                </a:r>
              </a:p>
              <a:p>
                <a:pPr marL="285750" indent="-285750">
                  <a:lnSpc>
                    <a:spcPct val="150000"/>
                  </a:lnSpc>
                  <a:buFont typeface="Arial" panose="020B0604020202020204" pitchFamily="34" charset="0"/>
                  <a:buChar char="•"/>
                  <a:defRPr/>
                </a:pPr>
                <a:r>
                  <a:rPr lang="en-US" altLang="zh-CN" sz="1600" dirty="0">
                    <a:solidFill>
                      <a:prstClr val="black">
                        <a:lumMod val="65000"/>
                        <a:lumOff val="35000"/>
                      </a:prst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The AI56 offers 3 options for LD/PD to help you do the detection quickly, and you can also be self-adjusted.</a:t>
                </a:r>
                <a:endParaRPr kumimoji="0" lang="en-US" altLang="zh-CN" sz="1600" b="1"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微软雅黑" panose="020B0503020204020204" pitchFamily="34" charset="-122"/>
                  <a:cs typeface="Calibri" panose="020F0502020204030204" pitchFamily="34" charset="0"/>
                </a:endParaRPr>
              </a:p>
            </p:txBody>
          </p:sp>
        </p:grpSp>
      </p:grpSp>
      <p:sp>
        <p:nvSpPr>
          <p:cNvPr id="23" name="文本框 22"/>
          <p:cNvSpPr txBox="1"/>
          <p:nvPr/>
        </p:nvSpPr>
        <p:spPr>
          <a:xfrm>
            <a:off x="479888" y="485591"/>
            <a:ext cx="7378943" cy="584775"/>
          </a:xfrm>
          <a:prstGeom prst="rect">
            <a:avLst/>
          </a:prstGeom>
          <a:noFill/>
        </p:spPr>
        <p:txBody>
          <a:bodyPr wrap="none" rtlCol="0">
            <a:spAutoFit/>
          </a:bodyPr>
          <a:lstStyle/>
          <a:p>
            <a:pPr lvl="0">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Series</a:t>
            </a: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Acoustic Spectrum Of Detection</a:t>
            </a:r>
            <a:endPar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Tree>
    <p:extLst>
      <p:ext uri="{BB962C8B-B14F-4D97-AF65-F5344CB8AC3E}">
        <p14:creationId xmlns:p14="http://schemas.microsoft.com/office/powerpoint/2010/main" val="25463799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a:xfrm>
            <a:off x="143043" y="998220"/>
            <a:ext cx="11904177" cy="5670803"/>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ln w="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2"/>
          <p:cNvSpPr txBox="1"/>
          <p:nvPr/>
        </p:nvSpPr>
        <p:spPr>
          <a:xfrm>
            <a:off x="558696" y="1115769"/>
            <a:ext cx="7768799" cy="423449"/>
          </a:xfrm>
          <a:prstGeom prst="rect">
            <a:avLst/>
          </a:prstGeom>
          <a:noFill/>
        </p:spPr>
        <p:txBody>
          <a:bodyPr wrap="square" rtlCol="0">
            <a:spAutoFit/>
          </a:bodyPr>
          <a:lstStyle/>
          <a:p>
            <a:pPr>
              <a:lnSpc>
                <a:spcPct val="150000"/>
              </a:lnSpc>
            </a:pPr>
            <a:r>
              <a:rPr lang="en-US" altLang="zh-CN" sz="1600"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Settings &gt;&gt;Acoustic Settings &gt;&gt; Gas Leak Settings</a:t>
            </a:r>
            <a:r>
              <a:rPr lang="en-US" altLang="zh-CN" sz="16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 </a:t>
            </a:r>
            <a:r>
              <a:rPr lang="en-US" altLang="zh-CN" sz="1600" b="1" dirty="0">
                <a:solidFill>
                  <a:srgbClr val="FF0000"/>
                </a:solidFill>
                <a:latin typeface="Calibri" panose="020F0502020204030204" pitchFamily="34" charset="0"/>
                <a:ea typeface="微软雅黑" panose="020B0503020204020204" pitchFamily="34" charset="-122"/>
                <a:cs typeface="Calibri" panose="020F0502020204030204" pitchFamily="34" charset="0"/>
              </a:rPr>
              <a:t>Unit Price</a:t>
            </a:r>
            <a:r>
              <a:rPr lang="en-US" altLang="zh-CN" sz="16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 </a:t>
            </a:r>
            <a:r>
              <a:rPr lang="en-US" altLang="zh-CN" sz="1600" b="1" dirty="0">
                <a:solidFill>
                  <a:srgbClr val="FF0000"/>
                </a:solidFill>
                <a:latin typeface="Calibri" panose="020F0502020204030204" pitchFamily="34" charset="0"/>
                <a:ea typeface="微软雅黑" panose="020B0503020204020204" pitchFamily="34" charset="-122"/>
                <a:cs typeface="Calibri" panose="020F0502020204030204" pitchFamily="34" charset="0"/>
              </a:rPr>
              <a:t>Time Unit </a:t>
            </a:r>
            <a:r>
              <a:rPr lang="en-US" altLang="zh-CN" sz="16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and </a:t>
            </a:r>
            <a:r>
              <a:rPr lang="en-US" altLang="zh-CN" sz="1600" b="1" dirty="0">
                <a:solidFill>
                  <a:srgbClr val="FF0000"/>
                </a:solidFill>
                <a:latin typeface="Calibri" panose="020F0502020204030204" pitchFamily="34" charset="0"/>
                <a:ea typeface="微软雅黑" panose="020B0503020204020204" pitchFamily="34" charset="-122"/>
                <a:cs typeface="Calibri" panose="020F0502020204030204" pitchFamily="34" charset="0"/>
              </a:rPr>
              <a:t>Currency</a:t>
            </a:r>
            <a:r>
              <a:rPr lang="en-US" altLang="zh-CN" sz="16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a:t>
            </a:r>
          </a:p>
        </p:txBody>
      </p:sp>
      <p:sp>
        <p:nvSpPr>
          <p:cNvPr id="9" name="矩形 8"/>
          <p:cNvSpPr/>
          <p:nvPr/>
        </p:nvSpPr>
        <p:spPr>
          <a:xfrm>
            <a:off x="3589853" y="5316920"/>
            <a:ext cx="4929307" cy="1061829"/>
          </a:xfrm>
          <a:prstGeom prst="rect">
            <a:avLst/>
          </a:prstGeom>
        </p:spPr>
        <p:txBody>
          <a:bodyPr wrap="square">
            <a:spAutoFit/>
          </a:bodyPr>
          <a:lstStyle/>
          <a:p>
            <a:pPr algn="ctr">
              <a:lnSpc>
                <a:spcPct val="150000"/>
              </a:lnSpc>
            </a:pPr>
            <a:r>
              <a:rPr lang="en-US" altLang="zh-CN" sz="1400" dirty="0">
                <a:solidFill>
                  <a:srgbClr val="FF0000"/>
                </a:solidFill>
                <a:latin typeface="Calibri" panose="020F0502020204030204" pitchFamily="34" charset="0"/>
                <a:ea typeface="微软雅黑" panose="020B0503020204020204" pitchFamily="34" charset="-122"/>
                <a:cs typeface="Calibri" panose="020F0502020204030204" pitchFamily="34" charset="0"/>
              </a:rPr>
              <a:t>Time Unit: </a:t>
            </a:r>
          </a:p>
          <a:p>
            <a:pPr marL="285750" indent="-285750" algn="ctr">
              <a:lnSpc>
                <a:spcPct val="150000"/>
              </a:lnSpc>
              <a:buFont typeface="Arial" panose="020B0604020202020204" pitchFamily="34" charset="0"/>
              <a:buChar char="•"/>
            </a:pPr>
            <a:r>
              <a:rPr lang="en-US" altLang="zh-CN" sz="14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The preferred unit time range for leak cost estimation </a:t>
            </a:r>
          </a:p>
          <a:p>
            <a:pPr marL="285750" indent="-285750" algn="ctr">
              <a:lnSpc>
                <a:spcPct val="150000"/>
              </a:lnSpc>
              <a:buFont typeface="Arial" panose="020B0604020202020204" pitchFamily="34" charset="0"/>
              <a:buChar char="•"/>
            </a:pPr>
            <a:r>
              <a:rPr lang="en-US" altLang="zh-CN" sz="14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Tap to select the unit.</a:t>
            </a:r>
          </a:p>
        </p:txBody>
      </p:sp>
      <p:sp>
        <p:nvSpPr>
          <p:cNvPr id="11" name="矩形 10"/>
          <p:cNvSpPr/>
          <p:nvPr/>
        </p:nvSpPr>
        <p:spPr>
          <a:xfrm>
            <a:off x="-478162" y="5316920"/>
            <a:ext cx="5286382" cy="1061829"/>
          </a:xfrm>
          <a:prstGeom prst="rect">
            <a:avLst/>
          </a:prstGeom>
        </p:spPr>
        <p:txBody>
          <a:bodyPr wrap="square">
            <a:spAutoFit/>
          </a:bodyPr>
          <a:lstStyle/>
          <a:p>
            <a:pPr algn="ctr">
              <a:lnSpc>
                <a:spcPct val="150000"/>
              </a:lnSpc>
            </a:pPr>
            <a:r>
              <a:rPr lang="en-US" altLang="zh-CN" sz="1400" dirty="0">
                <a:solidFill>
                  <a:srgbClr val="FF0000"/>
                </a:solidFill>
                <a:latin typeface="Calibri" panose="020F0502020204030204" pitchFamily="34" charset="0"/>
                <a:cs typeface="Calibri" panose="020F0502020204030204" pitchFamily="34" charset="0"/>
              </a:rPr>
              <a:t> </a:t>
            </a:r>
            <a:r>
              <a:rPr lang="en-US" altLang="zh-CN" sz="1400" dirty="0">
                <a:solidFill>
                  <a:srgbClr val="FF0000"/>
                </a:solidFill>
                <a:latin typeface="Calibri" panose="020F0502020204030204" pitchFamily="34" charset="0"/>
                <a:ea typeface="微软雅黑" panose="020B0503020204020204" pitchFamily="34" charset="-122"/>
                <a:cs typeface="Calibri" panose="020F0502020204030204" pitchFamily="34" charset="0"/>
              </a:rPr>
              <a:t>Unit Price: </a:t>
            </a:r>
          </a:p>
          <a:p>
            <a:pPr marL="285750" indent="-285750" algn="ctr">
              <a:lnSpc>
                <a:spcPct val="150000"/>
              </a:lnSpc>
              <a:buFont typeface="Arial" panose="020B0604020202020204" pitchFamily="34" charset="0"/>
              <a:buChar char="•"/>
            </a:pPr>
            <a:r>
              <a:rPr lang="en-US" altLang="zh-CN" sz="14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 The price of the target gas per unit</a:t>
            </a:r>
          </a:p>
          <a:p>
            <a:pPr marL="285750" indent="-285750" algn="ctr">
              <a:lnSpc>
                <a:spcPct val="150000"/>
              </a:lnSpc>
              <a:buFont typeface="Arial" panose="020B0604020202020204" pitchFamily="34" charset="0"/>
              <a:buChar char="•"/>
            </a:pPr>
            <a:r>
              <a:rPr lang="en-US" altLang="zh-CN" sz="14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 Enter any required price from 0 to 9, 999, 999.</a:t>
            </a:r>
          </a:p>
        </p:txBody>
      </p:sp>
      <p:sp>
        <p:nvSpPr>
          <p:cNvPr id="14" name="矩形 13"/>
          <p:cNvSpPr/>
          <p:nvPr/>
        </p:nvSpPr>
        <p:spPr>
          <a:xfrm>
            <a:off x="7664912" y="5315396"/>
            <a:ext cx="4816648" cy="1061829"/>
          </a:xfrm>
          <a:prstGeom prst="rect">
            <a:avLst/>
          </a:prstGeom>
        </p:spPr>
        <p:txBody>
          <a:bodyPr wrap="square">
            <a:spAutoFit/>
          </a:bodyPr>
          <a:lstStyle/>
          <a:p>
            <a:pPr algn="ctr">
              <a:lnSpc>
                <a:spcPct val="150000"/>
              </a:lnSpc>
            </a:pPr>
            <a:r>
              <a:rPr lang="en-US" altLang="zh-CN" sz="1400" dirty="0">
                <a:solidFill>
                  <a:srgbClr val="FF0000"/>
                </a:solidFill>
                <a:latin typeface="Calibri" panose="020F0502020204030204" pitchFamily="34" charset="0"/>
                <a:ea typeface="微软雅黑" panose="020B0503020204020204" pitchFamily="34" charset="-122"/>
                <a:cs typeface="Calibri" panose="020F0502020204030204" pitchFamily="34" charset="0"/>
              </a:rPr>
              <a:t>Currency: </a:t>
            </a:r>
          </a:p>
          <a:p>
            <a:pPr marL="285750" indent="-285750" algn="ctr">
              <a:lnSpc>
                <a:spcPct val="150000"/>
              </a:lnSpc>
              <a:buFont typeface="Arial" panose="020B0604020202020204" pitchFamily="34" charset="0"/>
              <a:buChar char="•"/>
            </a:pPr>
            <a:r>
              <a:rPr lang="en-US" altLang="zh-CN" sz="14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The preferred currency for leak cost estimation</a:t>
            </a:r>
          </a:p>
          <a:p>
            <a:pPr marL="285750" indent="-285750" algn="ctr">
              <a:lnSpc>
                <a:spcPct val="150000"/>
              </a:lnSpc>
              <a:buFont typeface="Arial" panose="020B0604020202020204" pitchFamily="34" charset="0"/>
              <a:buChar char="•"/>
            </a:pPr>
            <a:r>
              <a:rPr lang="en-US" altLang="zh-CN" sz="14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Tap to select the currency.</a:t>
            </a:r>
          </a:p>
        </p:txBody>
      </p:sp>
      <p:sp>
        <p:nvSpPr>
          <p:cNvPr id="18" name="文本框 17"/>
          <p:cNvSpPr txBox="1"/>
          <p:nvPr/>
        </p:nvSpPr>
        <p:spPr>
          <a:xfrm>
            <a:off x="479888" y="485591"/>
            <a:ext cx="7303218" cy="584775"/>
          </a:xfrm>
          <a:prstGeom prst="rect">
            <a:avLst/>
          </a:prstGeom>
          <a:noFill/>
        </p:spPr>
        <p:txBody>
          <a:bodyPr wrap="none" rtlCol="0">
            <a:spAutoFit/>
          </a:bodyPr>
          <a:lstStyle/>
          <a:p>
            <a:pPr lvl="0">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Series</a:t>
            </a: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Leak Calculation Value Settings</a:t>
            </a:r>
            <a:endPar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sp>
        <p:nvSpPr>
          <p:cNvPr id="8" name="矩形 7"/>
          <p:cNvSpPr/>
          <p:nvPr/>
        </p:nvSpPr>
        <p:spPr>
          <a:xfrm>
            <a:off x="3966486" y="2224778"/>
            <a:ext cx="482649" cy="369332"/>
          </a:xfrm>
          <a:prstGeom prst="rect">
            <a:avLst/>
          </a:prstGeom>
        </p:spPr>
        <p:txBody>
          <a:bodyPr wrap="square">
            <a:spAutoFit/>
          </a:bodyPr>
          <a:lstStyle/>
          <a:p>
            <a:r>
              <a:rPr lang="en-US" altLang="zh-CN"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&gt;&gt;</a:t>
            </a:r>
            <a:endParaRPr lang="zh-CN" altLang="en-US" dirty="0"/>
          </a:p>
        </p:txBody>
      </p:sp>
      <p:sp>
        <p:nvSpPr>
          <p:cNvPr id="13" name="矩形 12"/>
          <p:cNvSpPr/>
          <p:nvPr/>
        </p:nvSpPr>
        <p:spPr>
          <a:xfrm>
            <a:off x="7064778" y="2035802"/>
            <a:ext cx="482649" cy="369332"/>
          </a:xfrm>
          <a:prstGeom prst="rect">
            <a:avLst/>
          </a:prstGeom>
        </p:spPr>
        <p:txBody>
          <a:bodyPr wrap="square">
            <a:spAutoFit/>
          </a:bodyPr>
          <a:lstStyle/>
          <a:p>
            <a:r>
              <a:rPr lang="en-US" altLang="zh-CN"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&gt;&gt;</a:t>
            </a:r>
            <a:endParaRPr lang="zh-CN" altLang="en-US" dirty="0"/>
          </a:p>
        </p:txBody>
      </p:sp>
      <p:pic>
        <p:nvPicPr>
          <p:cNvPr id="22" name="图片 21"/>
          <p:cNvPicPr>
            <a:picLocks noChangeAspect="1"/>
          </p:cNvPicPr>
          <p:nvPr/>
        </p:nvPicPr>
        <p:blipFill>
          <a:blip r:embed="rId3"/>
          <a:stretch>
            <a:fillRect/>
          </a:stretch>
        </p:blipFill>
        <p:spPr>
          <a:xfrm>
            <a:off x="807720" y="1701608"/>
            <a:ext cx="2835606" cy="1681672"/>
          </a:xfrm>
          <a:prstGeom prst="rect">
            <a:avLst/>
          </a:prstGeom>
        </p:spPr>
      </p:pic>
      <p:pic>
        <p:nvPicPr>
          <p:cNvPr id="23" name="图片 22"/>
          <p:cNvPicPr>
            <a:picLocks noChangeAspect="1"/>
          </p:cNvPicPr>
          <p:nvPr/>
        </p:nvPicPr>
        <p:blipFill>
          <a:blip r:embed="rId4"/>
          <a:stretch>
            <a:fillRect/>
          </a:stretch>
        </p:blipFill>
        <p:spPr>
          <a:xfrm>
            <a:off x="4589145" y="1687829"/>
            <a:ext cx="2879896" cy="1663939"/>
          </a:xfrm>
          <a:prstGeom prst="rect">
            <a:avLst/>
          </a:prstGeom>
        </p:spPr>
      </p:pic>
      <p:pic>
        <p:nvPicPr>
          <p:cNvPr id="24" name="图片 23"/>
          <p:cNvPicPr>
            <a:picLocks noChangeAspect="1"/>
          </p:cNvPicPr>
          <p:nvPr/>
        </p:nvPicPr>
        <p:blipFill rotWithShape="1">
          <a:blip r:embed="rId5"/>
          <a:srcRect r="2746"/>
          <a:stretch/>
        </p:blipFill>
        <p:spPr>
          <a:xfrm>
            <a:off x="8265795" y="1707832"/>
            <a:ext cx="3019425" cy="1667828"/>
          </a:xfrm>
          <a:prstGeom prst="rect">
            <a:avLst/>
          </a:prstGeom>
        </p:spPr>
      </p:pic>
      <p:sp>
        <p:nvSpPr>
          <p:cNvPr id="25" name="矩形 24"/>
          <p:cNvSpPr/>
          <p:nvPr/>
        </p:nvSpPr>
        <p:spPr>
          <a:xfrm>
            <a:off x="7700286" y="2217158"/>
            <a:ext cx="482649" cy="369332"/>
          </a:xfrm>
          <a:prstGeom prst="rect">
            <a:avLst/>
          </a:prstGeom>
        </p:spPr>
        <p:txBody>
          <a:bodyPr wrap="square">
            <a:spAutoFit/>
          </a:bodyPr>
          <a:lstStyle/>
          <a:p>
            <a:r>
              <a:rPr lang="en-US" altLang="zh-CN"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&gt;&gt;</a:t>
            </a:r>
            <a:endParaRPr lang="zh-CN" altLang="en-US" dirty="0"/>
          </a:p>
        </p:txBody>
      </p:sp>
      <p:pic>
        <p:nvPicPr>
          <p:cNvPr id="27" name="图片 26"/>
          <p:cNvPicPr>
            <a:picLocks noChangeAspect="1"/>
          </p:cNvPicPr>
          <p:nvPr/>
        </p:nvPicPr>
        <p:blipFill>
          <a:blip r:embed="rId6"/>
          <a:stretch>
            <a:fillRect/>
          </a:stretch>
        </p:blipFill>
        <p:spPr>
          <a:xfrm>
            <a:off x="814387" y="3449002"/>
            <a:ext cx="2827973" cy="1793897"/>
          </a:xfrm>
          <a:prstGeom prst="rect">
            <a:avLst/>
          </a:prstGeom>
        </p:spPr>
      </p:pic>
      <p:pic>
        <p:nvPicPr>
          <p:cNvPr id="30" name="图片 29"/>
          <p:cNvPicPr>
            <a:picLocks noChangeAspect="1"/>
          </p:cNvPicPr>
          <p:nvPr/>
        </p:nvPicPr>
        <p:blipFill rotWithShape="1">
          <a:blip r:embed="rId7"/>
          <a:srcRect b="4755"/>
          <a:stretch/>
        </p:blipFill>
        <p:spPr>
          <a:xfrm>
            <a:off x="8281035" y="3480933"/>
            <a:ext cx="3019425" cy="1746387"/>
          </a:xfrm>
          <a:prstGeom prst="rect">
            <a:avLst/>
          </a:prstGeom>
        </p:spPr>
      </p:pic>
      <p:pic>
        <p:nvPicPr>
          <p:cNvPr id="31" name="图片 30"/>
          <p:cNvPicPr>
            <a:picLocks noChangeAspect="1"/>
          </p:cNvPicPr>
          <p:nvPr/>
        </p:nvPicPr>
        <p:blipFill rotWithShape="1">
          <a:blip r:embed="rId8"/>
          <a:srcRect b="-8644"/>
          <a:stretch/>
        </p:blipFill>
        <p:spPr>
          <a:xfrm>
            <a:off x="4581525" y="3474719"/>
            <a:ext cx="2878455" cy="1937211"/>
          </a:xfrm>
          <a:prstGeom prst="rect">
            <a:avLst/>
          </a:prstGeom>
        </p:spPr>
      </p:pic>
      <p:sp>
        <p:nvSpPr>
          <p:cNvPr id="32" name="矩形 31"/>
          <p:cNvSpPr/>
          <p:nvPr/>
        </p:nvSpPr>
        <p:spPr>
          <a:xfrm>
            <a:off x="3943626" y="4084058"/>
            <a:ext cx="482649" cy="369332"/>
          </a:xfrm>
          <a:prstGeom prst="rect">
            <a:avLst/>
          </a:prstGeom>
        </p:spPr>
        <p:txBody>
          <a:bodyPr wrap="square">
            <a:spAutoFit/>
          </a:bodyPr>
          <a:lstStyle/>
          <a:p>
            <a:r>
              <a:rPr lang="en-US" altLang="zh-CN"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&gt;&gt;</a:t>
            </a:r>
            <a:endParaRPr lang="zh-CN" altLang="en-US" dirty="0"/>
          </a:p>
        </p:txBody>
      </p:sp>
      <p:sp>
        <p:nvSpPr>
          <p:cNvPr id="33" name="矩形 32"/>
          <p:cNvSpPr/>
          <p:nvPr/>
        </p:nvSpPr>
        <p:spPr>
          <a:xfrm>
            <a:off x="7700286" y="4084058"/>
            <a:ext cx="482649" cy="369332"/>
          </a:xfrm>
          <a:prstGeom prst="rect">
            <a:avLst/>
          </a:prstGeom>
        </p:spPr>
        <p:txBody>
          <a:bodyPr wrap="square">
            <a:spAutoFit/>
          </a:bodyPr>
          <a:lstStyle/>
          <a:p>
            <a:r>
              <a:rPr lang="en-US" altLang="zh-CN" b="1"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&gt;&gt;</a:t>
            </a:r>
            <a:endParaRPr lang="zh-CN" altLang="en-US" dirty="0"/>
          </a:p>
        </p:txBody>
      </p:sp>
    </p:spTree>
    <p:extLst>
      <p:ext uri="{BB962C8B-B14F-4D97-AF65-F5344CB8AC3E}">
        <p14:creationId xmlns:p14="http://schemas.microsoft.com/office/powerpoint/2010/main" val="13602904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9"/>
          <p:cNvSpPr/>
          <p:nvPr/>
        </p:nvSpPr>
        <p:spPr>
          <a:xfrm>
            <a:off x="6537960" y="2926238"/>
            <a:ext cx="5244368" cy="2702257"/>
          </a:xfrm>
          <a:prstGeom prst="roundRect">
            <a:avLst>
              <a:gd name="adj" fmla="val 4527"/>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矩形 3"/>
          <p:cNvSpPr/>
          <p:nvPr/>
        </p:nvSpPr>
        <p:spPr>
          <a:xfrm>
            <a:off x="2181669" y="1179141"/>
            <a:ext cx="8498523" cy="738664"/>
          </a:xfrm>
          <a:prstGeom prst="rect">
            <a:avLst/>
          </a:prstGeom>
        </p:spPr>
        <p:txBody>
          <a:bodyPr wrap="square">
            <a:spAutoFit/>
          </a:bodyPr>
          <a:lstStyle/>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The AI56 offers real-time estimated </a:t>
            </a:r>
            <a:r>
              <a:rPr lang="en-US" altLang="zh-CN" sz="1400" dirty="0">
                <a:solidFill>
                  <a:srgbClr val="FF0000">
                    <a:alpha val="80000"/>
                  </a:srgbClr>
                </a:solidFill>
                <a:latin typeface="Calibri" panose="020F0502020204030204" pitchFamily="34" charset="0"/>
                <a:ea typeface="微软雅黑" panose="020B0503020204020204" pitchFamily="34" charset="-122"/>
                <a:cs typeface="Calibri" panose="020F0502020204030204" pitchFamily="34" charset="0"/>
              </a:rPr>
              <a:t>leak rate, leak cost, and leak level </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for gas leak detection.</a:t>
            </a:r>
          </a:p>
          <a:p>
            <a:pPr algn="ctr">
              <a:lnSpc>
                <a:spcPct val="150000"/>
              </a:lnSpc>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AI56 can filter noise, to “visualize” sound with large 4.3" LCD touch screens even in noisy environments.</a:t>
            </a:r>
          </a:p>
        </p:txBody>
      </p:sp>
      <p:sp>
        <p:nvSpPr>
          <p:cNvPr id="8" name="文本框 7"/>
          <p:cNvSpPr txBox="1"/>
          <p:nvPr/>
        </p:nvSpPr>
        <p:spPr>
          <a:xfrm>
            <a:off x="489032" y="449015"/>
            <a:ext cx="7535396" cy="584775"/>
          </a:xfrm>
          <a:prstGeom prst="rect">
            <a:avLst/>
          </a:prstGeom>
          <a:noFill/>
        </p:spPr>
        <p:txBody>
          <a:bodyPr wrap="none" rtlCol="0">
            <a:spAutoFit/>
          </a:bodyPr>
          <a:lstStyle/>
          <a:p>
            <a:pPr>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Series</a:t>
            </a: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Gas Leak Detection Cost Analysis</a:t>
            </a:r>
          </a:p>
        </p:txBody>
      </p:sp>
      <p:pic>
        <p:nvPicPr>
          <p:cNvPr id="15" name="图片 14"/>
          <p:cNvPicPr>
            <a:picLocks noChangeAspect="1"/>
          </p:cNvPicPr>
          <p:nvPr/>
        </p:nvPicPr>
        <p:blipFill>
          <a:blip r:embed="rId3"/>
          <a:stretch>
            <a:fillRect/>
          </a:stretch>
        </p:blipFill>
        <p:spPr>
          <a:xfrm>
            <a:off x="150587" y="2260985"/>
            <a:ext cx="6375460" cy="3740270"/>
          </a:xfrm>
          <a:prstGeom prst="rect">
            <a:avLst/>
          </a:prstGeom>
        </p:spPr>
      </p:pic>
      <p:pic>
        <p:nvPicPr>
          <p:cNvPr id="2" name="图片 1"/>
          <p:cNvPicPr>
            <a:picLocks noChangeAspect="1"/>
          </p:cNvPicPr>
          <p:nvPr/>
        </p:nvPicPr>
        <p:blipFill>
          <a:blip r:embed="rId4"/>
          <a:stretch>
            <a:fillRect/>
          </a:stretch>
        </p:blipFill>
        <p:spPr>
          <a:xfrm>
            <a:off x="6586038" y="4518402"/>
            <a:ext cx="5164683" cy="815075"/>
          </a:xfrm>
          <a:prstGeom prst="rect">
            <a:avLst/>
          </a:prstGeom>
        </p:spPr>
      </p:pic>
      <p:sp>
        <p:nvSpPr>
          <p:cNvPr id="3" name="矩形 2"/>
          <p:cNvSpPr/>
          <p:nvPr/>
        </p:nvSpPr>
        <p:spPr>
          <a:xfrm>
            <a:off x="6834565" y="3187307"/>
            <a:ext cx="4874525" cy="523220"/>
          </a:xfrm>
          <a:prstGeom prst="rect">
            <a:avLst/>
          </a:prstGeom>
        </p:spPr>
        <p:txBody>
          <a:bodyPr wrap="square">
            <a:spAutoFit/>
          </a:bodyPr>
          <a:lstStyle/>
          <a:p>
            <a:r>
              <a:rPr lang="zh-CN" altLang="en-US" sz="14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What is the minimum pressure requirement for </a:t>
            </a:r>
            <a:r>
              <a:rPr lang="en-US" altLang="zh-CN" sz="14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gas leak detection</a:t>
            </a:r>
            <a:r>
              <a:rPr lang="zh-CN" altLang="en-US" sz="1400" b="1"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a:t>
            </a:r>
          </a:p>
        </p:txBody>
      </p:sp>
      <p:sp>
        <p:nvSpPr>
          <p:cNvPr id="5" name="矩形 4"/>
          <p:cNvSpPr/>
          <p:nvPr/>
        </p:nvSpPr>
        <p:spPr>
          <a:xfrm>
            <a:off x="6589594" y="3699513"/>
            <a:ext cx="4096603" cy="523220"/>
          </a:xfrm>
          <a:prstGeom prst="rect">
            <a:avLst/>
          </a:prstGeom>
        </p:spPr>
        <p:txBody>
          <a:bodyPr wrap="square">
            <a:spAutoFit/>
          </a:bodyPr>
          <a:lstStyle/>
          <a:p>
            <a:r>
              <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Subject to datasheet, if lower than nominal pressure, actual field measurement is required</a:t>
            </a:r>
          </a:p>
        </p:txBody>
      </p:sp>
      <p:sp>
        <p:nvSpPr>
          <p:cNvPr id="25" name="矩形 24"/>
          <p:cNvSpPr/>
          <p:nvPr/>
        </p:nvSpPr>
        <p:spPr>
          <a:xfrm rot="2700000" flipV="1">
            <a:off x="6603823" y="3244317"/>
            <a:ext cx="231542" cy="231542"/>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矩形 5"/>
          <p:cNvSpPr/>
          <p:nvPr/>
        </p:nvSpPr>
        <p:spPr>
          <a:xfrm>
            <a:off x="4739705" y="5569044"/>
            <a:ext cx="841664" cy="456072"/>
          </a:xfrm>
          <a:prstGeom prst="rect">
            <a:avLst/>
          </a:pr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箭头连接符 8"/>
          <p:cNvCxnSpPr/>
          <p:nvPr/>
        </p:nvCxnSpPr>
        <p:spPr>
          <a:xfrm>
            <a:off x="5592726" y="6025116"/>
            <a:ext cx="1134139" cy="106326"/>
          </a:xfrm>
          <a:prstGeom prst="straightConnector1">
            <a:avLst/>
          </a:prstGeom>
          <a:ln>
            <a:solidFill>
              <a:srgbClr val="E95335"/>
            </a:solidFill>
            <a:tailEnd type="triangle"/>
          </a:ln>
        </p:spPr>
        <p:style>
          <a:lnRef idx="3">
            <a:schemeClr val="dk1"/>
          </a:lnRef>
          <a:fillRef idx="0">
            <a:schemeClr val="dk1"/>
          </a:fillRef>
          <a:effectRef idx="2">
            <a:schemeClr val="dk1"/>
          </a:effectRef>
          <a:fontRef idx="minor">
            <a:schemeClr val="tx1"/>
          </a:fontRef>
        </p:style>
      </p:cxnSp>
      <p:sp>
        <p:nvSpPr>
          <p:cNvPr id="13" name="矩形 12"/>
          <p:cNvSpPr/>
          <p:nvPr/>
        </p:nvSpPr>
        <p:spPr>
          <a:xfrm>
            <a:off x="6736961" y="5952127"/>
            <a:ext cx="5201913" cy="523220"/>
          </a:xfrm>
          <a:prstGeom prst="rect">
            <a:avLst/>
          </a:prstGeom>
        </p:spPr>
        <p:txBody>
          <a:bodyPr wrap="square">
            <a:spAutoFit/>
          </a:bodyPr>
          <a:lstStyle/>
          <a:p>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The adjustment of the distance will not make the acoustic image disappear, but it will affect the leak rate.</a:t>
            </a:r>
            <a:endPar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35745232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a:xfrm>
            <a:off x="190287" y="2767585"/>
            <a:ext cx="11904177" cy="3971543"/>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ln w="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圆角矩形 14"/>
          <p:cNvSpPr/>
          <p:nvPr/>
        </p:nvSpPr>
        <p:spPr>
          <a:xfrm>
            <a:off x="147615" y="1097281"/>
            <a:ext cx="11904177" cy="1490471"/>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ln w="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文本框 1"/>
          <p:cNvSpPr txBox="1"/>
          <p:nvPr/>
        </p:nvSpPr>
        <p:spPr>
          <a:xfrm>
            <a:off x="478324" y="319707"/>
            <a:ext cx="6570004" cy="584775"/>
          </a:xfrm>
          <a:prstGeom prst="rect">
            <a:avLst/>
          </a:prstGeom>
          <a:noFill/>
        </p:spPr>
        <p:txBody>
          <a:bodyPr wrap="none" rtlCol="0">
            <a:spAutoFit/>
          </a:bodyPr>
          <a:lstStyle/>
          <a:p>
            <a:pPr lvl="0">
              <a:defRPr/>
            </a:pP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 Series - Partial Discharge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Detection</a:t>
            </a:r>
            <a:endPar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endParaRPr>
          </a:p>
        </p:txBody>
      </p:sp>
      <p:pic>
        <p:nvPicPr>
          <p:cNvPr id="4" name="图片 3"/>
          <p:cNvPicPr>
            <a:picLocks noChangeAspect="1"/>
          </p:cNvPicPr>
          <p:nvPr/>
        </p:nvPicPr>
        <p:blipFill>
          <a:blip r:embed="rId3">
            <a:clrChange>
              <a:clrFrom>
                <a:srgbClr val="FFFFFF"/>
              </a:clrFrom>
              <a:clrTo>
                <a:srgbClr val="FFFFFF">
                  <a:alpha val="0"/>
                </a:srgbClr>
              </a:clrTo>
            </a:clrChange>
          </a:blip>
          <a:stretch>
            <a:fillRect/>
          </a:stretch>
        </p:blipFill>
        <p:spPr>
          <a:xfrm>
            <a:off x="5605273" y="2909585"/>
            <a:ext cx="6426322" cy="3490956"/>
          </a:xfrm>
          <a:prstGeom prst="rect">
            <a:avLst/>
          </a:prstGeom>
        </p:spPr>
      </p:pic>
      <p:sp>
        <p:nvSpPr>
          <p:cNvPr id="6" name="文本框 5"/>
          <p:cNvSpPr txBox="1"/>
          <p:nvPr/>
        </p:nvSpPr>
        <p:spPr>
          <a:xfrm>
            <a:off x="5278613" y="1167849"/>
            <a:ext cx="6826825" cy="120032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Tap            to choose PD.</a:t>
            </a:r>
          </a:p>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Estimate partial discharge types based on sound frequency, and displaying the </a:t>
            </a:r>
            <a:r>
              <a:rPr lang="en-US" altLang="zh-CN" sz="1600" dirty="0">
                <a:solidFill>
                  <a:srgbClr val="FF0000"/>
                </a:solidFill>
                <a:latin typeface="Calibri" panose="020F0502020204030204" pitchFamily="34" charset="0"/>
                <a:ea typeface="微软雅黑" panose="020B0503020204020204" pitchFamily="34" charset="-122"/>
                <a:cs typeface="Calibri" panose="020F0502020204030204" pitchFamily="34" charset="0"/>
              </a:rPr>
              <a:t>real-time estimation </a:t>
            </a:r>
            <a:r>
              <a:rPr lang="en-US" altLang="zh-CN" sz="16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in live view for your reference. </a:t>
            </a:r>
          </a:p>
        </p:txBody>
      </p:sp>
      <p:pic>
        <p:nvPicPr>
          <p:cNvPr id="8" name="图片 7"/>
          <p:cNvPicPr>
            <a:picLocks noChangeAspect="1"/>
          </p:cNvPicPr>
          <p:nvPr/>
        </p:nvPicPr>
        <p:blipFill>
          <a:blip r:embed="rId4"/>
          <a:stretch>
            <a:fillRect/>
          </a:stretch>
        </p:blipFill>
        <p:spPr>
          <a:xfrm>
            <a:off x="1314392" y="3966683"/>
            <a:ext cx="267046" cy="280398"/>
          </a:xfrm>
          <a:prstGeom prst="rect">
            <a:avLst/>
          </a:prstGeom>
        </p:spPr>
      </p:pic>
      <p:pic>
        <p:nvPicPr>
          <p:cNvPr id="9" name="图片 8"/>
          <p:cNvPicPr>
            <a:picLocks noChangeAspect="1"/>
          </p:cNvPicPr>
          <p:nvPr/>
        </p:nvPicPr>
        <p:blipFill>
          <a:blip r:embed="rId5"/>
          <a:stretch>
            <a:fillRect/>
          </a:stretch>
        </p:blipFill>
        <p:spPr>
          <a:xfrm>
            <a:off x="656073" y="1313014"/>
            <a:ext cx="4477830" cy="961388"/>
          </a:xfrm>
          <a:prstGeom prst="rect">
            <a:avLst/>
          </a:prstGeom>
        </p:spPr>
      </p:pic>
      <p:sp>
        <p:nvSpPr>
          <p:cNvPr id="14" name="文本框 13"/>
          <p:cNvSpPr txBox="1"/>
          <p:nvPr/>
        </p:nvSpPr>
        <p:spPr>
          <a:xfrm>
            <a:off x="542021" y="5044479"/>
            <a:ext cx="6708926" cy="120032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z="1600" dirty="0">
                <a:solidFill>
                  <a:srgbClr val="FF0000"/>
                </a:solidFill>
                <a:latin typeface="Calibri" panose="020F0502020204030204" pitchFamily="34" charset="0"/>
                <a:ea typeface="微软雅黑" panose="020B0503020204020204" pitchFamily="34" charset="-122"/>
                <a:cs typeface="Calibri" panose="020F0502020204030204" pitchFamily="34" charset="0"/>
              </a:rPr>
              <a:t>PRPD</a:t>
            </a:r>
            <a:r>
              <a:rPr lang="en-US" altLang="zh-CN" sz="16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 shows the amplitude of the detected partial discharges plotted against the phase angle (x-axis).</a:t>
            </a:r>
          </a:p>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Tap the diagram to turn on/off.</a:t>
            </a:r>
            <a:endParaRPr lang="zh-CN" altLang="en-US" sz="16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17" name="图片 16"/>
          <p:cNvPicPr>
            <a:picLocks noChangeAspect="1"/>
          </p:cNvPicPr>
          <p:nvPr/>
        </p:nvPicPr>
        <p:blipFill>
          <a:blip r:embed="rId6"/>
          <a:stretch>
            <a:fillRect/>
          </a:stretch>
        </p:blipFill>
        <p:spPr>
          <a:xfrm>
            <a:off x="5972427" y="1270948"/>
            <a:ext cx="471275" cy="284273"/>
          </a:xfrm>
          <a:prstGeom prst="rect">
            <a:avLst/>
          </a:prstGeom>
        </p:spPr>
      </p:pic>
      <p:sp>
        <p:nvSpPr>
          <p:cNvPr id="3" name="矩形 2"/>
          <p:cNvSpPr/>
          <p:nvPr/>
        </p:nvSpPr>
        <p:spPr>
          <a:xfrm>
            <a:off x="557692" y="3867009"/>
            <a:ext cx="6117428" cy="792781"/>
          </a:xfrm>
          <a:prstGeom prst="rect">
            <a:avLst/>
          </a:prstGeom>
        </p:spPr>
        <p:txBody>
          <a:bodyPr wrap="square">
            <a:spAutoFit/>
          </a:bodyPr>
          <a:lstStyle/>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Tap          on the left to turn on/off the estimation display.</a:t>
            </a:r>
          </a:p>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Calibri" panose="020F0502020204030204" pitchFamily="34" charset="0"/>
                <a:ea typeface="微软雅黑" panose="020B0503020204020204" pitchFamily="34" charset="-122"/>
                <a:cs typeface="Calibri" panose="020F0502020204030204" pitchFamily="34" charset="0"/>
              </a:rPr>
              <a:t>The PD type is displayed on the upper middle of live view. </a:t>
            </a:r>
          </a:p>
        </p:txBody>
      </p:sp>
    </p:spTree>
    <p:extLst>
      <p:ext uri="{BB962C8B-B14F-4D97-AF65-F5344CB8AC3E}">
        <p14:creationId xmlns:p14="http://schemas.microsoft.com/office/powerpoint/2010/main" val="42519982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24323" y="1051807"/>
            <a:ext cx="11144005" cy="738664"/>
          </a:xfrm>
          <a:prstGeom prst="rect">
            <a:avLst/>
          </a:prstGeom>
        </p:spPr>
        <p:txBody>
          <a:bodyPr wrap="square">
            <a:spAutoFit/>
          </a:bodyPr>
          <a:lstStyle/>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Analyzer Acoustic software allows you to analyze and create reports based on field inspection images.  These reports can then be exported providing interested parties with in-depth analysis such as the size and energy cost of a compressed gas leak, or the partial discharge classification.</a:t>
            </a:r>
          </a:p>
        </p:txBody>
      </p:sp>
      <p:sp>
        <p:nvSpPr>
          <p:cNvPr id="8" name="文本框 7"/>
          <p:cNvSpPr txBox="1"/>
          <p:nvPr/>
        </p:nvSpPr>
        <p:spPr>
          <a:xfrm>
            <a:off x="489032" y="449015"/>
            <a:ext cx="6686382" cy="584775"/>
          </a:xfrm>
          <a:prstGeom prst="rect">
            <a:avLst/>
          </a:prstGeom>
          <a:noFill/>
        </p:spPr>
        <p:txBody>
          <a:bodyPr wrap="none" rtlCol="0">
            <a:spAutoFit/>
          </a:bodyPr>
          <a:lstStyle/>
          <a:p>
            <a:pPr lvl="0">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Series</a:t>
            </a: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Analyzer Acoustic Software </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6" name="图片 5"/>
          <p:cNvPicPr>
            <a:picLocks noChangeAspect="1"/>
          </p:cNvPicPr>
          <p:nvPr/>
        </p:nvPicPr>
        <p:blipFill>
          <a:blip r:embed="rId3"/>
          <a:stretch>
            <a:fillRect/>
          </a:stretch>
        </p:blipFill>
        <p:spPr>
          <a:xfrm>
            <a:off x="485289" y="2396931"/>
            <a:ext cx="1484154" cy="1105221"/>
          </a:xfrm>
          <a:prstGeom prst="rect">
            <a:avLst/>
          </a:prstGeom>
        </p:spPr>
      </p:pic>
      <p:sp>
        <p:nvSpPr>
          <p:cNvPr id="7" name="文本框 6"/>
          <p:cNvSpPr txBox="1"/>
          <p:nvPr/>
        </p:nvSpPr>
        <p:spPr>
          <a:xfrm>
            <a:off x="312865" y="3594470"/>
            <a:ext cx="1827360" cy="369332"/>
          </a:xfrm>
          <a:prstGeom prst="rect">
            <a:avLst/>
          </a:prstGeom>
          <a:noFill/>
        </p:spPr>
        <p:txBody>
          <a:bodyPr wrap="none" rtlCol="0">
            <a:spAutoFit/>
          </a:bodyPr>
          <a:lstStyle/>
          <a:p>
            <a:r>
              <a:rPr lang="en-US" altLang="zh-CN" dirty="0">
                <a:latin typeface="Calibri" panose="020F0502020204030204" pitchFamily="34" charset="0"/>
                <a:cs typeface="Calibri" panose="020F0502020204030204" pitchFamily="34" charset="0"/>
              </a:rPr>
              <a:t>Analyzer Acoustic</a:t>
            </a:r>
            <a:endParaRPr lang="zh-CN" altLang="en-US" dirty="0">
              <a:latin typeface="Calibri" panose="020F0502020204030204" pitchFamily="34" charset="0"/>
              <a:cs typeface="Calibri" panose="020F0502020204030204" pitchFamily="34" charset="0"/>
            </a:endParaRPr>
          </a:p>
        </p:txBody>
      </p:sp>
      <p:pic>
        <p:nvPicPr>
          <p:cNvPr id="9" name="图片 8"/>
          <p:cNvPicPr>
            <a:picLocks noChangeAspect="1"/>
          </p:cNvPicPr>
          <p:nvPr/>
        </p:nvPicPr>
        <p:blipFill>
          <a:blip r:embed="rId4"/>
          <a:stretch>
            <a:fillRect/>
          </a:stretch>
        </p:blipFill>
        <p:spPr>
          <a:xfrm>
            <a:off x="2257991" y="2180295"/>
            <a:ext cx="6611722" cy="4142095"/>
          </a:xfrm>
          <a:prstGeom prst="rect">
            <a:avLst/>
          </a:prstGeom>
        </p:spPr>
      </p:pic>
      <p:sp>
        <p:nvSpPr>
          <p:cNvPr id="10" name="矩形 9"/>
          <p:cNvSpPr/>
          <p:nvPr/>
        </p:nvSpPr>
        <p:spPr>
          <a:xfrm>
            <a:off x="9152806" y="3641405"/>
            <a:ext cx="2853266" cy="646331"/>
          </a:xfrm>
          <a:prstGeom prst="rect">
            <a:avLst/>
          </a:prstGeom>
        </p:spPr>
        <p:txBody>
          <a:bodyPr wrap="square">
            <a:spAutoFit/>
          </a:bodyPr>
          <a:lstStyle/>
          <a:p>
            <a:r>
              <a:rPr lang="en-US" altLang="zh-CN" dirty="0">
                <a:latin typeface="Calibri" panose="020F0502020204030204" pitchFamily="34" charset="0"/>
                <a:cs typeface="Calibri" panose="020F0502020204030204" pitchFamily="34" charset="0"/>
              </a:rPr>
              <a:t>Calculated discharge type and degree of certainty</a:t>
            </a:r>
            <a:endParaRPr lang="zh-CN" altLang="en-US" strike="sngStrike" dirty="0">
              <a:latin typeface="Calibri" panose="020F0502020204030204" pitchFamily="34" charset="0"/>
              <a:cs typeface="Calibri" panose="020F0502020204030204" pitchFamily="34" charset="0"/>
            </a:endParaRPr>
          </a:p>
        </p:txBody>
      </p:sp>
      <p:sp>
        <p:nvSpPr>
          <p:cNvPr id="16" name="矩形 15"/>
          <p:cNvSpPr/>
          <p:nvPr/>
        </p:nvSpPr>
        <p:spPr>
          <a:xfrm>
            <a:off x="9125651" y="2319484"/>
            <a:ext cx="3193494" cy="369332"/>
          </a:xfrm>
          <a:prstGeom prst="rect">
            <a:avLst/>
          </a:prstGeom>
        </p:spPr>
        <p:txBody>
          <a:bodyPr wrap="square">
            <a:spAutoFit/>
          </a:bodyPr>
          <a:lstStyle/>
          <a:p>
            <a:r>
              <a:rPr lang="en-US" altLang="zh-CN" dirty="0">
                <a:latin typeface="Calibri" panose="020F0502020204030204" pitchFamily="34" charset="0"/>
                <a:cs typeface="Calibri" panose="020F0502020204030204" pitchFamily="34" charset="0"/>
              </a:rPr>
              <a:t>Export to PDF</a:t>
            </a:r>
            <a:endParaRPr lang="zh-CN" altLang="en-US" dirty="0">
              <a:latin typeface="Calibri" panose="020F0502020204030204" pitchFamily="34" charset="0"/>
              <a:cs typeface="Calibri" panose="020F0502020204030204" pitchFamily="34" charset="0"/>
            </a:endParaRPr>
          </a:p>
        </p:txBody>
      </p:sp>
      <p:cxnSp>
        <p:nvCxnSpPr>
          <p:cNvPr id="3" name="直接箭头连接符 2"/>
          <p:cNvCxnSpPr>
            <a:endCxn id="16" idx="1"/>
          </p:cNvCxnSpPr>
          <p:nvPr/>
        </p:nvCxnSpPr>
        <p:spPr>
          <a:xfrm flipV="1">
            <a:off x="8816848" y="2504150"/>
            <a:ext cx="308803" cy="8141"/>
          </a:xfrm>
          <a:prstGeom prst="straightConnector1">
            <a:avLst/>
          </a:prstGeom>
          <a:ln>
            <a:solidFill>
              <a:srgbClr val="E95335"/>
            </a:solidFill>
            <a:tailEnd type="triangle"/>
          </a:ln>
        </p:spPr>
        <p:style>
          <a:lnRef idx="3">
            <a:schemeClr val="dk1"/>
          </a:lnRef>
          <a:fillRef idx="0">
            <a:schemeClr val="dk1"/>
          </a:fillRef>
          <a:effectRef idx="2">
            <a:schemeClr val="dk1"/>
          </a:effectRef>
          <a:fontRef idx="minor">
            <a:schemeClr val="tx1"/>
          </a:fontRef>
        </p:style>
      </p:cxnSp>
      <p:cxnSp>
        <p:nvCxnSpPr>
          <p:cNvPr id="14" name="直接箭头连接符 13"/>
          <p:cNvCxnSpPr/>
          <p:nvPr/>
        </p:nvCxnSpPr>
        <p:spPr>
          <a:xfrm flipV="1">
            <a:off x="8821466" y="3811095"/>
            <a:ext cx="308803" cy="8141"/>
          </a:xfrm>
          <a:prstGeom prst="straightConnector1">
            <a:avLst/>
          </a:prstGeom>
          <a:ln>
            <a:solidFill>
              <a:srgbClr val="E95335"/>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1988373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a:off x="6086336" y="4282913"/>
            <a:ext cx="5736449" cy="2062898"/>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ln w="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圆角矩形 13"/>
          <p:cNvSpPr/>
          <p:nvPr/>
        </p:nvSpPr>
        <p:spPr>
          <a:xfrm>
            <a:off x="6103618" y="2075470"/>
            <a:ext cx="5736449" cy="2062898"/>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ln w="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矩形 3"/>
          <p:cNvSpPr/>
          <p:nvPr/>
        </p:nvSpPr>
        <p:spPr>
          <a:xfrm>
            <a:off x="1238456" y="991782"/>
            <a:ext cx="9602369" cy="738664"/>
          </a:xfrm>
          <a:prstGeom prst="rect">
            <a:avLst/>
          </a:prstGeom>
        </p:spPr>
        <p:txBody>
          <a:bodyPr wrap="square">
            <a:spAutoFit/>
          </a:bodyPr>
          <a:lstStyle/>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Analyzer Acoustic software utilizes field images and data to classify the severity and cost of the gas leak.   </a:t>
            </a:r>
          </a:p>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This information can then be used to generate a report for documentation or corrective action.  </a:t>
            </a:r>
          </a:p>
        </p:txBody>
      </p:sp>
      <p:sp>
        <p:nvSpPr>
          <p:cNvPr id="8" name="文本框 7"/>
          <p:cNvSpPr txBox="1"/>
          <p:nvPr/>
        </p:nvSpPr>
        <p:spPr>
          <a:xfrm>
            <a:off x="489032" y="449015"/>
            <a:ext cx="5578130" cy="584775"/>
          </a:xfrm>
          <a:prstGeom prst="rect">
            <a:avLst/>
          </a:prstGeom>
          <a:noFill/>
        </p:spPr>
        <p:txBody>
          <a:bodyPr wrap="none" rtlCol="0">
            <a:spAutoFit/>
          </a:bodyPr>
          <a:lstStyle/>
          <a:p>
            <a:pPr lvl="0">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Series</a:t>
            </a: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Analyzer Acoustic LD </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2" name="矩形 1"/>
          <p:cNvSpPr/>
          <p:nvPr/>
        </p:nvSpPr>
        <p:spPr>
          <a:xfrm>
            <a:off x="6472943" y="3400096"/>
            <a:ext cx="5025390" cy="738664"/>
          </a:xfrm>
          <a:prstGeom prst="rect">
            <a:avLst/>
          </a:prstGeom>
        </p:spPr>
        <p:txBody>
          <a:bodyPr wrap="square">
            <a:spAutoFit/>
          </a:bodyPr>
          <a:lstStyle/>
          <a:p>
            <a:pPr lvl="0"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The signal is the signal strength received by the microphone during the capture time</a:t>
            </a:r>
          </a:p>
        </p:txBody>
      </p:sp>
      <p:sp>
        <p:nvSpPr>
          <p:cNvPr id="5" name="矩形 4"/>
          <p:cNvSpPr/>
          <p:nvPr/>
        </p:nvSpPr>
        <p:spPr>
          <a:xfrm>
            <a:off x="6679311" y="5864290"/>
            <a:ext cx="4755402" cy="415498"/>
          </a:xfrm>
          <a:prstGeom prst="rect">
            <a:avLst/>
          </a:prstGeom>
        </p:spPr>
        <p:txBody>
          <a:bodyPr wrap="square">
            <a:spAutoFit/>
          </a:bodyPr>
          <a:lstStyle/>
          <a:p>
            <a:pPr>
              <a:lnSpc>
                <a:spcPct val="150000"/>
              </a:lnSpc>
            </a:pPr>
            <a:r>
              <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The FFT is the </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bandwidth </a:t>
            </a:r>
            <a:r>
              <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you select during the inspection. </a:t>
            </a:r>
          </a:p>
        </p:txBody>
      </p:sp>
      <p:pic>
        <p:nvPicPr>
          <p:cNvPr id="9" name="图片 8"/>
          <p:cNvPicPr>
            <a:picLocks noChangeAspect="1"/>
          </p:cNvPicPr>
          <p:nvPr/>
        </p:nvPicPr>
        <p:blipFill>
          <a:blip r:embed="rId3"/>
          <a:stretch>
            <a:fillRect/>
          </a:stretch>
        </p:blipFill>
        <p:spPr>
          <a:xfrm>
            <a:off x="229421" y="1943336"/>
            <a:ext cx="5757200" cy="4423773"/>
          </a:xfrm>
          <a:prstGeom prst="rect">
            <a:avLst/>
          </a:prstGeom>
        </p:spPr>
      </p:pic>
      <p:pic>
        <p:nvPicPr>
          <p:cNvPr id="10" name="图片 9"/>
          <p:cNvPicPr>
            <a:picLocks noChangeAspect="1"/>
          </p:cNvPicPr>
          <p:nvPr/>
        </p:nvPicPr>
        <p:blipFill>
          <a:blip r:embed="rId4"/>
          <a:stretch>
            <a:fillRect/>
          </a:stretch>
        </p:blipFill>
        <p:spPr>
          <a:xfrm>
            <a:off x="6973133" y="2186329"/>
            <a:ext cx="3711443" cy="1245028"/>
          </a:xfrm>
          <a:prstGeom prst="rect">
            <a:avLst/>
          </a:prstGeom>
        </p:spPr>
      </p:pic>
      <p:pic>
        <p:nvPicPr>
          <p:cNvPr id="11" name="图片 10"/>
          <p:cNvPicPr>
            <a:picLocks noChangeAspect="1"/>
          </p:cNvPicPr>
          <p:nvPr/>
        </p:nvPicPr>
        <p:blipFill>
          <a:blip r:embed="rId5"/>
          <a:stretch>
            <a:fillRect/>
          </a:stretch>
        </p:blipFill>
        <p:spPr>
          <a:xfrm>
            <a:off x="6200234" y="4595222"/>
            <a:ext cx="3119312" cy="1004299"/>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84383" y="4515439"/>
            <a:ext cx="2105320" cy="1263192"/>
          </a:xfrm>
          <a:prstGeom prst="rect">
            <a:avLst/>
          </a:prstGeom>
        </p:spPr>
      </p:pic>
      <p:sp>
        <p:nvSpPr>
          <p:cNvPr id="13" name="圆角矩形 12"/>
          <p:cNvSpPr/>
          <p:nvPr/>
        </p:nvSpPr>
        <p:spPr>
          <a:xfrm>
            <a:off x="11029361" y="4402318"/>
            <a:ext cx="527901" cy="1489435"/>
          </a:xfrm>
          <a:prstGeom prst="roundRect">
            <a:avLst/>
          </a:prstGeom>
          <a:noFill/>
          <a:ln w="38100">
            <a:solidFill>
              <a:srgbClr val="E542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306736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26"/>
          <p:cNvSpPr/>
          <p:nvPr/>
        </p:nvSpPr>
        <p:spPr>
          <a:xfrm>
            <a:off x="6096000" y="4928616"/>
            <a:ext cx="5650992" cy="155448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ln w="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圆角矩形 25"/>
          <p:cNvSpPr/>
          <p:nvPr/>
        </p:nvSpPr>
        <p:spPr>
          <a:xfrm>
            <a:off x="6068568" y="3352801"/>
            <a:ext cx="5650992" cy="1456943"/>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ln w="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圆角矩形 19"/>
          <p:cNvSpPr/>
          <p:nvPr/>
        </p:nvSpPr>
        <p:spPr>
          <a:xfrm>
            <a:off x="6053328" y="1700785"/>
            <a:ext cx="5650992" cy="1545335"/>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ln w="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78083" y="3406558"/>
            <a:ext cx="1831874" cy="1099125"/>
          </a:xfrm>
          <a:prstGeom prst="rect">
            <a:avLst/>
          </a:prstGeom>
        </p:spPr>
      </p:pic>
      <p:sp>
        <p:nvSpPr>
          <p:cNvPr id="4" name="矩形 3"/>
          <p:cNvSpPr/>
          <p:nvPr/>
        </p:nvSpPr>
        <p:spPr>
          <a:xfrm>
            <a:off x="1335269" y="1008373"/>
            <a:ext cx="9180331" cy="705258"/>
          </a:xfrm>
          <a:prstGeom prst="rect">
            <a:avLst/>
          </a:prstGeom>
        </p:spPr>
        <p:txBody>
          <a:bodyPr wrap="square">
            <a:spAutoFit/>
          </a:bodyPr>
          <a:lstStyle/>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Analyzer Acoustic software utilizes field images and data to classify the type and severity of the partial discharge.  </a:t>
            </a:r>
          </a:p>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This information can then be used to generate a report for documentation or corrective action.  </a:t>
            </a:r>
          </a:p>
        </p:txBody>
      </p:sp>
      <p:sp>
        <p:nvSpPr>
          <p:cNvPr id="8" name="文本框 7"/>
          <p:cNvSpPr txBox="1"/>
          <p:nvPr/>
        </p:nvSpPr>
        <p:spPr>
          <a:xfrm>
            <a:off x="489032" y="449015"/>
            <a:ext cx="5623014" cy="584775"/>
          </a:xfrm>
          <a:prstGeom prst="rect">
            <a:avLst/>
          </a:prstGeom>
          <a:noFill/>
        </p:spPr>
        <p:txBody>
          <a:bodyPr wrap="none" rtlCol="0">
            <a:spAutoFit/>
          </a:bodyPr>
          <a:lstStyle/>
          <a:p>
            <a:pPr lvl="0">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Series</a:t>
            </a: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Analyzer Acoustic PD </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2" name="矩形 1"/>
          <p:cNvSpPr/>
          <p:nvPr/>
        </p:nvSpPr>
        <p:spPr>
          <a:xfrm>
            <a:off x="5718210" y="2608034"/>
            <a:ext cx="6473790" cy="705258"/>
          </a:xfrm>
          <a:prstGeom prst="rect">
            <a:avLst/>
          </a:prstGeom>
        </p:spPr>
        <p:txBody>
          <a:bodyPr wrap="square">
            <a:spAutoFit/>
          </a:bodyPr>
          <a:lstStyle/>
          <a:p>
            <a:pPr lvl="0"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The signal is the signal strength received by the microphone during </a:t>
            </a:r>
          </a:p>
          <a:p>
            <a:pPr lvl="0"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the capture time.</a:t>
            </a:r>
          </a:p>
        </p:txBody>
      </p:sp>
      <p:sp>
        <p:nvSpPr>
          <p:cNvPr id="5" name="矩形 4"/>
          <p:cNvSpPr/>
          <p:nvPr/>
        </p:nvSpPr>
        <p:spPr>
          <a:xfrm>
            <a:off x="6742348" y="4430228"/>
            <a:ext cx="5005633" cy="382092"/>
          </a:xfrm>
          <a:prstGeom prst="rect">
            <a:avLst/>
          </a:prstGeom>
        </p:spPr>
        <p:txBody>
          <a:bodyPr wrap="square">
            <a:spAutoFit/>
          </a:bodyPr>
          <a:lstStyle/>
          <a:p>
            <a:pPr>
              <a:lnSpc>
                <a:spcPct val="150000"/>
              </a:lnSpc>
            </a:pPr>
            <a:r>
              <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The FFT is the </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bandwidth </a:t>
            </a:r>
            <a:r>
              <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you select during the inspection. </a:t>
            </a:r>
          </a:p>
        </p:txBody>
      </p:sp>
      <p:sp>
        <p:nvSpPr>
          <p:cNvPr id="21" name="矩形 20"/>
          <p:cNvSpPr/>
          <p:nvPr/>
        </p:nvSpPr>
        <p:spPr>
          <a:xfrm>
            <a:off x="6158854" y="5824106"/>
            <a:ext cx="5746634" cy="738664"/>
          </a:xfrm>
          <a:prstGeom prst="rect">
            <a:avLst/>
          </a:prstGeom>
        </p:spPr>
        <p:txBody>
          <a:bodyPr wrap="square">
            <a:spAutoFit/>
          </a:bodyPr>
          <a:lstStyle/>
          <a:p>
            <a:pPr algn="ctr">
              <a:lnSpc>
                <a:spcPct val="150000"/>
              </a:lnSpc>
            </a:pPr>
            <a:r>
              <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The PRPD shows the types of partial discharges, and we currently support four types of local discharge detection.</a:t>
            </a:r>
            <a:endPar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6" name="图片 5"/>
          <p:cNvPicPr>
            <a:picLocks noChangeAspect="1"/>
          </p:cNvPicPr>
          <p:nvPr/>
        </p:nvPicPr>
        <p:blipFill>
          <a:blip r:embed="rId4"/>
          <a:stretch>
            <a:fillRect/>
          </a:stretch>
        </p:blipFill>
        <p:spPr>
          <a:xfrm>
            <a:off x="157163" y="1807996"/>
            <a:ext cx="5759006" cy="4443642"/>
          </a:xfrm>
          <a:prstGeom prst="rect">
            <a:avLst/>
          </a:prstGeom>
        </p:spPr>
      </p:pic>
      <p:pic>
        <p:nvPicPr>
          <p:cNvPr id="7" name="图片 6"/>
          <p:cNvPicPr>
            <a:picLocks noChangeAspect="1"/>
          </p:cNvPicPr>
          <p:nvPr/>
        </p:nvPicPr>
        <p:blipFill>
          <a:blip r:embed="rId5"/>
          <a:stretch>
            <a:fillRect/>
          </a:stretch>
        </p:blipFill>
        <p:spPr>
          <a:xfrm>
            <a:off x="6477571" y="3458528"/>
            <a:ext cx="2889183" cy="967168"/>
          </a:xfrm>
          <a:prstGeom prst="rect">
            <a:avLst/>
          </a:prstGeom>
        </p:spPr>
      </p:pic>
      <p:pic>
        <p:nvPicPr>
          <p:cNvPr id="10" name="图片 9"/>
          <p:cNvPicPr>
            <a:picLocks noChangeAspect="1"/>
          </p:cNvPicPr>
          <p:nvPr/>
        </p:nvPicPr>
        <p:blipFill>
          <a:blip r:embed="rId6"/>
          <a:stretch>
            <a:fillRect/>
          </a:stretch>
        </p:blipFill>
        <p:spPr>
          <a:xfrm>
            <a:off x="7304532" y="1740980"/>
            <a:ext cx="3083052" cy="973251"/>
          </a:xfrm>
          <a:prstGeom prst="rect">
            <a:avLst/>
          </a:prstGeom>
        </p:spPr>
      </p:pic>
      <p:pic>
        <p:nvPicPr>
          <p:cNvPr id="11" name="图片 10"/>
          <p:cNvPicPr>
            <a:picLocks noChangeAspect="1"/>
          </p:cNvPicPr>
          <p:nvPr/>
        </p:nvPicPr>
        <p:blipFill>
          <a:blip r:embed="rId7"/>
          <a:stretch>
            <a:fillRect/>
          </a:stretch>
        </p:blipFill>
        <p:spPr>
          <a:xfrm>
            <a:off x="7350251" y="4986338"/>
            <a:ext cx="3037333" cy="984559"/>
          </a:xfrm>
          <a:prstGeom prst="rect">
            <a:avLst/>
          </a:prstGeom>
        </p:spPr>
      </p:pic>
    </p:spTree>
    <p:extLst>
      <p:ext uri="{BB962C8B-B14F-4D97-AF65-F5344CB8AC3E}">
        <p14:creationId xmlns:p14="http://schemas.microsoft.com/office/powerpoint/2010/main" val="28198405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97155" y="1061517"/>
            <a:ext cx="11012972" cy="705258"/>
          </a:xfrm>
          <a:prstGeom prst="rect">
            <a:avLst/>
          </a:prstGeom>
        </p:spPr>
        <p:txBody>
          <a:bodyPr wrap="square">
            <a:spAutoFit/>
          </a:bodyPr>
          <a:lstStyle/>
          <a:p>
            <a:pPr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Analyzer Acoustic software analyzes images captured by acoustic imaging camera and exporting reports.</a:t>
            </a:r>
          </a:p>
          <a:p>
            <a:pPr lvl="0" algn="ctr">
              <a:lnSpc>
                <a:spcPct val="150000"/>
              </a:lnSpc>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This provides the user with in-depth information such as the size and energy cost of a compressed gas leak, or the partial discharge classification.</a:t>
            </a:r>
          </a:p>
        </p:txBody>
      </p:sp>
      <p:sp>
        <p:nvSpPr>
          <p:cNvPr id="8" name="文本框 7"/>
          <p:cNvSpPr txBox="1"/>
          <p:nvPr/>
        </p:nvSpPr>
        <p:spPr>
          <a:xfrm>
            <a:off x="489032" y="449015"/>
            <a:ext cx="7484485" cy="584775"/>
          </a:xfrm>
          <a:prstGeom prst="rect">
            <a:avLst/>
          </a:prstGeom>
          <a:noFill/>
        </p:spPr>
        <p:txBody>
          <a:bodyPr wrap="none" rtlCol="0">
            <a:spAutoFit/>
          </a:bodyPr>
          <a:lstStyle/>
          <a:p>
            <a:pPr lvl="0">
              <a:defRPr/>
            </a:pP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AI</a:t>
            </a:r>
            <a:r>
              <a:rPr kumimoji="0" lang="en-US" altLang="zh-CN" sz="3200" b="1" i="0" u="none" strike="noStrike" kern="1200" cap="none" spc="0" normalizeH="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Series</a:t>
            </a:r>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Analyzer Acoustic Report PD/LD </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6" name="矩形 5"/>
          <p:cNvSpPr/>
          <p:nvPr/>
        </p:nvSpPr>
        <p:spPr>
          <a:xfrm>
            <a:off x="7937251" y="2506282"/>
            <a:ext cx="3600922" cy="523220"/>
          </a:xfrm>
          <a:prstGeom prst="rect">
            <a:avLst/>
          </a:prstGeom>
        </p:spPr>
        <p:txBody>
          <a:bodyPr wrap="none">
            <a:spAutoFit/>
          </a:bodyPr>
          <a:lstStyle/>
          <a:p>
            <a:pPr marL="285750" indent="-285750">
              <a:buFont typeface="Arial" panose="020B0604020202020204" pitchFamily="34" charset="0"/>
              <a:buChar cha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Currently supports English language only.   </a:t>
            </a:r>
          </a:p>
          <a:p>
            <a:pPr marL="285750" indent="-285750">
              <a:buFont typeface="Arial" panose="020B0604020202020204" pitchFamily="34" charset="0"/>
              <a:buChar cha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Multi-language will be added in Q3</a:t>
            </a:r>
            <a:endParaRPr lang="zh-CN" altLang="en-US" sz="1400" dirty="0">
              <a:solidFill>
                <a:srgbClr val="333333">
                  <a:alpha val="80000"/>
                </a:srgbClr>
              </a:solidFill>
              <a:latin typeface="Arial" panose="020B0604020202020204" pitchFamily="34" charset="0"/>
              <a:ea typeface="微软雅黑" panose="020B0503020204020204" pitchFamily="34" charset="-122"/>
              <a:cs typeface="Arial" panose="020B0604020202020204" pitchFamily="34" charset="0"/>
            </a:endParaRPr>
          </a:p>
        </p:txBody>
      </p:sp>
      <p:pic>
        <p:nvPicPr>
          <p:cNvPr id="7" name="图片 6"/>
          <p:cNvPicPr>
            <a:picLocks noChangeAspect="1"/>
          </p:cNvPicPr>
          <p:nvPr/>
        </p:nvPicPr>
        <p:blipFill>
          <a:blip r:embed="rId3"/>
          <a:stretch>
            <a:fillRect/>
          </a:stretch>
        </p:blipFill>
        <p:spPr>
          <a:xfrm>
            <a:off x="8589406" y="3921983"/>
            <a:ext cx="2208983" cy="1913415"/>
          </a:xfrm>
          <a:prstGeom prst="rect">
            <a:avLst/>
          </a:prstGeom>
        </p:spPr>
      </p:pic>
      <p:sp>
        <p:nvSpPr>
          <p:cNvPr id="9" name="矩形 8"/>
          <p:cNvSpPr/>
          <p:nvPr/>
        </p:nvSpPr>
        <p:spPr>
          <a:xfrm>
            <a:off x="8429425" y="5936167"/>
            <a:ext cx="2459712" cy="307777"/>
          </a:xfrm>
          <a:prstGeom prst="rect">
            <a:avLst/>
          </a:prstGeom>
        </p:spPr>
        <p:txBody>
          <a:bodyPr wrap="none">
            <a:spAutoFit/>
          </a:bodyPr>
          <a:lstStyle/>
          <a:p>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AI56 is supported in Viewer 2.1</a:t>
            </a:r>
          </a:p>
        </p:txBody>
      </p:sp>
      <p:pic>
        <p:nvPicPr>
          <p:cNvPr id="3" name="图片 2"/>
          <p:cNvPicPr>
            <a:picLocks noChangeAspect="1"/>
          </p:cNvPicPr>
          <p:nvPr/>
        </p:nvPicPr>
        <p:blipFill>
          <a:blip r:embed="rId4"/>
          <a:stretch>
            <a:fillRect/>
          </a:stretch>
        </p:blipFill>
        <p:spPr>
          <a:xfrm>
            <a:off x="4218432" y="1934337"/>
            <a:ext cx="3188208" cy="4597282"/>
          </a:xfrm>
          <a:prstGeom prst="rect">
            <a:avLst/>
          </a:prstGeom>
        </p:spPr>
      </p:pic>
      <p:pic>
        <p:nvPicPr>
          <p:cNvPr id="10" name="图片 9"/>
          <p:cNvPicPr>
            <a:picLocks noChangeAspect="1"/>
          </p:cNvPicPr>
          <p:nvPr/>
        </p:nvPicPr>
        <p:blipFill>
          <a:blip r:embed="rId5"/>
          <a:stretch>
            <a:fillRect/>
          </a:stretch>
        </p:blipFill>
        <p:spPr>
          <a:xfrm>
            <a:off x="1005269" y="2021776"/>
            <a:ext cx="2972864" cy="4315015"/>
          </a:xfrm>
          <a:prstGeom prst="rect">
            <a:avLst/>
          </a:prstGeom>
        </p:spPr>
      </p:pic>
    </p:spTree>
    <p:extLst>
      <p:ext uri="{BB962C8B-B14F-4D97-AF65-F5344CB8AC3E}">
        <p14:creationId xmlns:p14="http://schemas.microsoft.com/office/powerpoint/2010/main" val="30835250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401109" y="580900"/>
            <a:ext cx="10214591" cy="584775"/>
          </a:xfrm>
          <a:prstGeom prst="rect">
            <a:avLst/>
          </a:prstGeom>
          <a:noFill/>
        </p:spPr>
        <p:txBody>
          <a:bodyPr wrap="none" rtlCol="0">
            <a:spAutoFit/>
          </a:bodyPr>
          <a:lstStyle/>
          <a:p>
            <a:r>
              <a:rPr kumimoji="0" lang="en-US" altLang="zh-CN" sz="3200" b="1" i="0" u="none" strike="noStrike" kern="1200" cap="none" spc="0" normalizeH="0" baseline="0" noProof="0" dirty="0">
                <a:ln>
                  <a:noFill/>
                </a:ln>
                <a:solidFill>
                  <a:srgbClr val="333333"/>
                </a:solidFill>
                <a:effectLst/>
                <a:uLnTx/>
                <a:uFillTx/>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Case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Study - </a:t>
            </a:r>
            <a:r>
              <a:rPr lang="en-US" altLang="zh-CN"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rPr>
              <a:t>Canyon Coal in Bronkhorstspruit, South Africa.</a:t>
            </a:r>
            <a:endParaRPr lang="zh-CN" altLang="en-US" sz="3200" b="1" dirty="0">
              <a:solidFill>
                <a:srgbClr val="333333"/>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13" name="图片 12"/>
          <p:cNvPicPr>
            <a:picLocks noChangeAspect="1"/>
          </p:cNvPicPr>
          <p:nvPr/>
        </p:nvPicPr>
        <p:blipFill>
          <a:blip r:embed="rId3"/>
          <a:stretch>
            <a:fillRect/>
          </a:stretch>
        </p:blipFill>
        <p:spPr>
          <a:xfrm>
            <a:off x="3462338" y="3185373"/>
            <a:ext cx="2349886" cy="1401242"/>
          </a:xfrm>
          <a:prstGeom prst="rect">
            <a:avLst/>
          </a:prstGeom>
        </p:spPr>
      </p:pic>
      <p:pic>
        <p:nvPicPr>
          <p:cNvPr id="14" name="图片 13"/>
          <p:cNvPicPr>
            <a:picLocks noChangeAspect="1"/>
          </p:cNvPicPr>
          <p:nvPr/>
        </p:nvPicPr>
        <p:blipFill>
          <a:blip r:embed="rId4"/>
          <a:stretch>
            <a:fillRect/>
          </a:stretch>
        </p:blipFill>
        <p:spPr>
          <a:xfrm>
            <a:off x="5884985" y="3197430"/>
            <a:ext cx="2335495" cy="1380393"/>
          </a:xfrm>
          <a:prstGeom prst="rect">
            <a:avLst/>
          </a:prstGeom>
        </p:spPr>
      </p:pic>
      <p:grpSp>
        <p:nvGrpSpPr>
          <p:cNvPr id="19" name="组合 18"/>
          <p:cNvGrpSpPr/>
          <p:nvPr/>
        </p:nvGrpSpPr>
        <p:grpSpPr>
          <a:xfrm>
            <a:off x="3349869" y="2848663"/>
            <a:ext cx="8493369" cy="307777"/>
            <a:chOff x="697895" y="4706786"/>
            <a:chExt cx="2566983" cy="307777"/>
          </a:xfrm>
        </p:grpSpPr>
        <p:sp>
          <p:nvSpPr>
            <p:cNvPr id="17" name="矩形 16"/>
            <p:cNvSpPr/>
            <p:nvPr/>
          </p:nvSpPr>
          <p:spPr>
            <a:xfrm>
              <a:off x="712446" y="4756638"/>
              <a:ext cx="2552432" cy="217720"/>
            </a:xfrm>
            <a:prstGeom prst="rect">
              <a:avLst/>
            </a:prstGeom>
            <a:solidFill>
              <a:srgbClr val="DE37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14"/>
            <p:cNvSpPr/>
            <p:nvPr/>
          </p:nvSpPr>
          <p:spPr>
            <a:xfrm>
              <a:off x="697895" y="4706786"/>
              <a:ext cx="1643335" cy="307777"/>
            </a:xfrm>
            <a:prstGeom prst="rect">
              <a:avLst/>
            </a:prstGeom>
          </p:spPr>
          <p:txBody>
            <a:bodyPr wrap="none">
              <a:spAutoFit/>
            </a:bodyPr>
            <a:lstStyle/>
            <a:p>
              <a:r>
                <a:rPr lang="en-US" altLang="zh-CN"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rPr>
                <a:t>Inspect and analyze the air leak with AI56</a:t>
              </a:r>
            </a:p>
          </p:txBody>
        </p:sp>
      </p:grpSp>
      <p:grpSp>
        <p:nvGrpSpPr>
          <p:cNvPr id="29" name="组合 28"/>
          <p:cNvGrpSpPr/>
          <p:nvPr/>
        </p:nvGrpSpPr>
        <p:grpSpPr>
          <a:xfrm>
            <a:off x="3367722" y="1260203"/>
            <a:ext cx="8440347" cy="338554"/>
            <a:chOff x="3429268" y="1374503"/>
            <a:chExt cx="8440347" cy="338554"/>
          </a:xfrm>
        </p:grpSpPr>
        <p:sp>
          <p:nvSpPr>
            <p:cNvPr id="18" name="矩形 17"/>
            <p:cNvSpPr/>
            <p:nvPr/>
          </p:nvSpPr>
          <p:spPr>
            <a:xfrm>
              <a:off x="3429268" y="1408914"/>
              <a:ext cx="8440347" cy="296794"/>
            </a:xfrm>
            <a:prstGeom prst="rect">
              <a:avLst/>
            </a:prstGeom>
            <a:solidFill>
              <a:srgbClr val="DE37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21"/>
            <p:cNvSpPr/>
            <p:nvPr/>
          </p:nvSpPr>
          <p:spPr>
            <a:xfrm>
              <a:off x="3431930" y="1374503"/>
              <a:ext cx="5263661" cy="338554"/>
            </a:xfrm>
            <a:prstGeom prst="rect">
              <a:avLst/>
            </a:prstGeom>
          </p:spPr>
          <p:txBody>
            <a:bodyPr wrap="square">
              <a:spAutoFit/>
            </a:bodyPr>
            <a:lstStyle/>
            <a:p>
              <a:r>
                <a:rPr lang="en-US" altLang="zh-CN" sz="1600" b="1"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sym typeface="微软雅黑" panose="020B0503020204020204" pitchFamily="34" charset="-122"/>
                </a:rPr>
                <a:t>Detect and localize leaks in Plant Pipes &amp; Valves </a:t>
              </a:r>
              <a:endParaRPr lang="zh-CN" altLang="en-US" sz="1600" b="1"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endParaRPr>
            </a:p>
          </p:txBody>
        </p:sp>
      </p:grpSp>
      <p:pic>
        <p:nvPicPr>
          <p:cNvPr id="23" name="图片 22"/>
          <p:cNvPicPr>
            <a:picLocks noChangeAspect="1"/>
          </p:cNvPicPr>
          <p:nvPr/>
        </p:nvPicPr>
        <p:blipFill>
          <a:blip r:embed="rId5"/>
          <a:stretch>
            <a:fillRect/>
          </a:stretch>
        </p:blipFill>
        <p:spPr>
          <a:xfrm>
            <a:off x="616927" y="1257300"/>
            <a:ext cx="2669945" cy="3314700"/>
          </a:xfrm>
          <a:prstGeom prst="rect">
            <a:avLst/>
          </a:prstGeom>
        </p:spPr>
      </p:pic>
      <p:sp>
        <p:nvSpPr>
          <p:cNvPr id="24" name="矩形 23"/>
          <p:cNvSpPr/>
          <p:nvPr/>
        </p:nvSpPr>
        <p:spPr>
          <a:xfrm>
            <a:off x="3342140" y="1617756"/>
            <a:ext cx="8712113" cy="738664"/>
          </a:xfrm>
          <a:prstGeom prst="rect">
            <a:avLst/>
          </a:prstGeom>
        </p:spPr>
        <p:txBody>
          <a:bodyPr wrap="square">
            <a:spAutoFit/>
          </a:bodyPr>
          <a:lstStyle/>
          <a:p>
            <a:pPr>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Canyon Coal Plant Pipes &amp; Valves' periodic inspection is essential to maintain the plant's smooth operation. </a:t>
            </a:r>
          </a:p>
          <a:p>
            <a:pPr>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The maintenance team requires the ability to quickly and effectively scan large areas from a safe distance with the certainty of reliability and accuracy.</a:t>
            </a:r>
            <a:endPar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26" name="矩形 25"/>
          <p:cNvSpPr/>
          <p:nvPr/>
        </p:nvSpPr>
        <p:spPr>
          <a:xfrm>
            <a:off x="3346942" y="2323238"/>
            <a:ext cx="8540260" cy="523220"/>
          </a:xfrm>
          <a:prstGeom prst="rect">
            <a:avLst/>
          </a:prstGeom>
        </p:spPr>
        <p:txBody>
          <a:bodyPr wrap="square">
            <a:spAutoFit/>
          </a:bodyPr>
          <a:lstStyle/>
          <a:p>
            <a:pPr>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With traditional detection tools like Ultrasonic Testing Devices, Leak Detection devices it can find leaks, but it takes more time. Also, traditional detection tools are not able to analyze the leaks quickly.</a:t>
            </a:r>
            <a:endPar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28" name="图片 27"/>
          <p:cNvPicPr>
            <a:picLocks noChangeAspect="1"/>
          </p:cNvPicPr>
          <p:nvPr/>
        </p:nvPicPr>
        <p:blipFill>
          <a:blip r:embed="rId6"/>
          <a:stretch>
            <a:fillRect/>
          </a:stretch>
        </p:blipFill>
        <p:spPr>
          <a:xfrm>
            <a:off x="621688" y="4651130"/>
            <a:ext cx="2685823" cy="2013439"/>
          </a:xfrm>
          <a:prstGeom prst="rect">
            <a:avLst/>
          </a:prstGeom>
        </p:spPr>
      </p:pic>
      <p:grpSp>
        <p:nvGrpSpPr>
          <p:cNvPr id="30" name="组合 29"/>
          <p:cNvGrpSpPr/>
          <p:nvPr/>
        </p:nvGrpSpPr>
        <p:grpSpPr>
          <a:xfrm>
            <a:off x="3411415" y="4662810"/>
            <a:ext cx="8449407" cy="307777"/>
            <a:chOff x="712446" y="4697994"/>
            <a:chExt cx="2552432" cy="307777"/>
          </a:xfrm>
        </p:grpSpPr>
        <p:sp>
          <p:nvSpPr>
            <p:cNvPr id="31" name="矩形 30"/>
            <p:cNvSpPr/>
            <p:nvPr/>
          </p:nvSpPr>
          <p:spPr>
            <a:xfrm>
              <a:off x="712446" y="4756638"/>
              <a:ext cx="2552432" cy="217720"/>
            </a:xfrm>
            <a:prstGeom prst="rect">
              <a:avLst/>
            </a:prstGeom>
            <a:solidFill>
              <a:srgbClr val="DE37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719348" y="4697994"/>
              <a:ext cx="504952" cy="307777"/>
            </a:xfrm>
            <a:prstGeom prst="rect">
              <a:avLst/>
            </a:prstGeom>
          </p:spPr>
          <p:txBody>
            <a:bodyPr wrap="none">
              <a:spAutoFit/>
            </a:bodyPr>
            <a:lstStyle/>
            <a:p>
              <a:pPr>
                <a:defRPr/>
              </a:pPr>
              <a:r>
                <a:rPr lang="en-US" altLang="zh-CN"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rPr>
                <a:t>Advantages Of  AI56</a:t>
              </a:r>
              <a:endParaRPr lang="zh-CN" altLang="en-US" sz="1400" dirty="0">
                <a:solidFill>
                  <a:schemeClr val="bg1">
                    <a:alpha val="80000"/>
                  </a:schemeClr>
                </a:solidFill>
                <a:latin typeface="Calibri" panose="020F0502020204030204" pitchFamily="34" charset="0"/>
                <a:ea typeface="微软雅黑" panose="020B0503020204020204" pitchFamily="34" charset="-122"/>
                <a:cs typeface="Calibri" panose="020F0502020204030204" pitchFamily="34" charset="0"/>
              </a:endParaRPr>
            </a:p>
          </p:txBody>
        </p:sp>
      </p:grpSp>
      <p:sp>
        <p:nvSpPr>
          <p:cNvPr id="33" name="矩形 32"/>
          <p:cNvSpPr/>
          <p:nvPr/>
        </p:nvSpPr>
        <p:spPr>
          <a:xfrm>
            <a:off x="8279423" y="3180529"/>
            <a:ext cx="3563816" cy="1384995"/>
          </a:xfrm>
          <a:prstGeom prst="rect">
            <a:avLst/>
          </a:prstGeom>
        </p:spPr>
        <p:txBody>
          <a:bodyPr wrap="square">
            <a:spAutoFit/>
          </a:bodyPr>
          <a:lstStyle/>
          <a:p>
            <a:pPr>
              <a:defRPr/>
            </a:pP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By using a large 4.3" LCD touch screen, the results presented on top of a digital picture allow you to quickly find the source of the problems. Analyzer Acoustic software can analyze images captured by acoustic imaging cameras and export reports.</a:t>
            </a:r>
          </a:p>
        </p:txBody>
      </p:sp>
      <p:sp>
        <p:nvSpPr>
          <p:cNvPr id="34" name="矩形 33"/>
          <p:cNvSpPr/>
          <p:nvPr/>
        </p:nvSpPr>
        <p:spPr>
          <a:xfrm>
            <a:off x="3982906" y="5017304"/>
            <a:ext cx="7930672" cy="523220"/>
          </a:xfrm>
          <a:prstGeom prst="rect">
            <a:avLst/>
          </a:prstGeom>
        </p:spPr>
        <p:txBody>
          <a:bodyPr wrap="square">
            <a:spAutoFit/>
          </a:bodyPr>
          <a:lstStyle/>
          <a:p>
            <a:pPr>
              <a:defRPr/>
            </a:pPr>
            <a:r>
              <a:rPr lang="en-US" altLang="zh-CN" sz="1400" b="1" dirty="0">
                <a:solidFill>
                  <a:srgbClr val="DE372A">
                    <a:alpha val="80000"/>
                  </a:srgbClr>
                </a:solidFill>
                <a:latin typeface="Calibri" panose="020F0502020204030204" pitchFamily="34" charset="0"/>
                <a:ea typeface="微软雅黑" panose="020B0503020204020204" pitchFamily="34" charset="-122"/>
                <a:cs typeface="Calibri" panose="020F0502020204030204" pitchFamily="34" charset="0"/>
              </a:rPr>
              <a:t>Easy To Use</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a:t>
            </a:r>
            <a:r>
              <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A single tool capable of measuring both PD and LD, designed for </a:t>
            </a:r>
            <a:r>
              <a:rPr lang="en-US" altLang="zh-CN" sz="1400" dirty="0">
                <a:solidFill>
                  <a:srgbClr val="DE372A">
                    <a:alpha val="80000"/>
                  </a:srgbClr>
                </a:solidFill>
                <a:latin typeface="Calibri" panose="020F0502020204030204" pitchFamily="34" charset="0"/>
                <a:ea typeface="微软雅黑" panose="020B0503020204020204" pitchFamily="34" charset="-122"/>
                <a:cs typeface="Calibri" panose="020F0502020204030204" pitchFamily="34" charset="0"/>
              </a:rPr>
              <a:t>one-handed operation</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with a large easy-to-read display that visualizes the leak, and a simple intuitive interface.</a:t>
            </a:r>
          </a:p>
        </p:txBody>
      </p:sp>
      <p:sp>
        <p:nvSpPr>
          <p:cNvPr id="35" name="矩形 34"/>
          <p:cNvSpPr/>
          <p:nvPr/>
        </p:nvSpPr>
        <p:spPr>
          <a:xfrm rot="2700000" flipV="1">
            <a:off x="3581590" y="5142934"/>
            <a:ext cx="250874" cy="250874"/>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5"/>
          <p:cNvSpPr/>
          <p:nvPr/>
        </p:nvSpPr>
        <p:spPr>
          <a:xfrm>
            <a:off x="4018288" y="5579509"/>
            <a:ext cx="8173711" cy="523220"/>
          </a:xfrm>
          <a:prstGeom prst="rect">
            <a:avLst/>
          </a:prstGeom>
        </p:spPr>
        <p:txBody>
          <a:bodyPr wrap="square">
            <a:spAutoFit/>
          </a:bodyPr>
          <a:lstStyle/>
          <a:p>
            <a:pPr lvl="0">
              <a:defRPr/>
            </a:pPr>
            <a:r>
              <a:rPr lang="en-US" altLang="zh-CN" sz="1400" b="1" dirty="0">
                <a:solidFill>
                  <a:srgbClr val="DE372A">
                    <a:alpha val="80000"/>
                  </a:srgbClr>
                </a:solidFill>
                <a:latin typeface="Calibri" panose="020F0502020204030204" pitchFamily="34" charset="0"/>
                <a:ea typeface="微软雅黑" panose="020B0503020204020204" pitchFamily="34" charset="-122"/>
                <a:cs typeface="Calibri" panose="020F0502020204030204" pitchFamily="34" charset="0"/>
              </a:rPr>
              <a:t>Safety</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Working range </a:t>
            </a:r>
            <a:r>
              <a:rPr lang="en-US" altLang="zh-CN" sz="1400" dirty="0">
                <a:solidFill>
                  <a:srgbClr val="DE372A">
                    <a:alpha val="80000"/>
                  </a:srgbClr>
                </a:solidFill>
                <a:latin typeface="Calibri" panose="020F0502020204030204" pitchFamily="34" charset="0"/>
                <a:ea typeface="微软雅黑" panose="020B0503020204020204" pitchFamily="34" charset="-122"/>
                <a:cs typeface="Calibri" panose="020F0502020204030204" pitchFamily="34" charset="0"/>
              </a:rPr>
              <a:t>0.3m~100m</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no need to be close to the dangerous environment, the microphone can collect the sound in real-time.</a:t>
            </a:r>
          </a:p>
        </p:txBody>
      </p:sp>
      <p:sp>
        <p:nvSpPr>
          <p:cNvPr id="38" name="矩形 37"/>
          <p:cNvSpPr/>
          <p:nvPr/>
        </p:nvSpPr>
        <p:spPr>
          <a:xfrm>
            <a:off x="3992752" y="6119336"/>
            <a:ext cx="8123047" cy="523220"/>
          </a:xfrm>
          <a:prstGeom prst="rect">
            <a:avLst/>
          </a:prstGeom>
        </p:spPr>
        <p:txBody>
          <a:bodyPr wrap="square">
            <a:spAutoFit/>
          </a:bodyPr>
          <a:lstStyle/>
          <a:p>
            <a:r>
              <a:rPr lang="zh-CN" altLang="en-US" sz="1400" b="1" dirty="0">
                <a:solidFill>
                  <a:srgbClr val="DE372A">
                    <a:alpha val="80000"/>
                  </a:srgbClr>
                </a:solidFill>
                <a:latin typeface="Calibri" panose="020F0502020204030204" pitchFamily="34" charset="0"/>
                <a:ea typeface="微软雅黑" panose="020B0503020204020204" pitchFamily="34" charset="-122"/>
                <a:cs typeface="Calibri" panose="020F0502020204030204" pitchFamily="34" charset="0"/>
              </a:rPr>
              <a:t>High Efficiency</a:t>
            </a:r>
            <a:r>
              <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AI56 typically provides a </a:t>
            </a:r>
            <a:r>
              <a:rPr lang="en-US" altLang="zh-CN" sz="1400" dirty="0">
                <a:solidFill>
                  <a:srgbClr val="DE372A">
                    <a:alpha val="80000"/>
                  </a:srgbClr>
                </a:solidFill>
                <a:latin typeface="Calibri" panose="020F0502020204030204" pitchFamily="34" charset="0"/>
                <a:ea typeface="微软雅黑" panose="020B0503020204020204" pitchFamily="34" charset="-122"/>
                <a:cs typeface="Calibri" panose="020F0502020204030204" pitchFamily="34" charset="0"/>
              </a:rPr>
              <a:t>90%</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reduction in inspection time, also relatively easy to learn.  </a:t>
            </a:r>
          </a:p>
          <a:p>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It will make</a:t>
            </a:r>
            <a:r>
              <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your detection efficiency higher</a:t>
            </a:r>
            <a:r>
              <a:rPr lang="en-US" altLang="zh-CN"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rPr>
              <a:t>, and more cost can be saved.</a:t>
            </a:r>
            <a:endParaRPr lang="zh-CN" altLang="en-US" sz="1400" dirty="0">
              <a:solidFill>
                <a:srgbClr val="333333">
                  <a:alpha val="80000"/>
                </a:srgbClr>
              </a:solidFill>
              <a:latin typeface="Calibri" panose="020F0502020204030204" pitchFamily="34" charset="0"/>
              <a:ea typeface="微软雅黑" panose="020B0503020204020204" pitchFamily="34" charset="-122"/>
              <a:cs typeface="Calibri" panose="020F0502020204030204" pitchFamily="34" charset="0"/>
            </a:endParaRPr>
          </a:p>
        </p:txBody>
      </p:sp>
      <p:sp>
        <p:nvSpPr>
          <p:cNvPr id="40" name="矩形 39"/>
          <p:cNvSpPr/>
          <p:nvPr/>
        </p:nvSpPr>
        <p:spPr>
          <a:xfrm rot="2700000" flipV="1">
            <a:off x="3584521" y="5690988"/>
            <a:ext cx="250874" cy="250874"/>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矩形 40"/>
          <p:cNvSpPr/>
          <p:nvPr/>
        </p:nvSpPr>
        <p:spPr>
          <a:xfrm rot="2700000" flipV="1">
            <a:off x="3575730" y="6236111"/>
            <a:ext cx="250874" cy="250874"/>
          </a:xfrm>
          <a:prstGeom prst="rect">
            <a:avLst/>
          </a:prstGeom>
          <a:gradFill>
            <a:gsLst>
              <a:gs pos="5000">
                <a:srgbClr val="EA592D"/>
              </a:gs>
              <a:gs pos="100000">
                <a:srgbClr val="DF277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2888014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91282" y="2337084"/>
            <a:ext cx="1555490"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gradFill>
                  <a:gsLst>
                    <a:gs pos="5000">
                      <a:srgbClr val="EA592D"/>
                    </a:gs>
                    <a:gs pos="100000">
                      <a:srgbClr val="DF2771"/>
                    </a:gs>
                  </a:gsLst>
                  <a:lin ang="16200000" scaled="0"/>
                </a:gradFill>
                <a:effectLst/>
                <a:uLnTx/>
                <a:uFillTx/>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PART 05.</a:t>
            </a:r>
          </a:p>
        </p:txBody>
      </p:sp>
      <p:sp>
        <p:nvSpPr>
          <p:cNvPr id="5" name="文本框 4"/>
          <p:cNvSpPr txBox="1"/>
          <p:nvPr/>
        </p:nvSpPr>
        <p:spPr>
          <a:xfrm>
            <a:off x="391282" y="2798749"/>
            <a:ext cx="7399047" cy="800219"/>
          </a:xfrm>
          <a:prstGeom prst="rect">
            <a:avLst/>
          </a:prstGeom>
          <a:noFill/>
        </p:spPr>
        <p:txBody>
          <a:bodyPr wrap="square" rtlCol="0">
            <a:spAutoFit/>
          </a:bodyPr>
          <a:lstStyle/>
          <a:p>
            <a:pPr>
              <a:defRPr/>
            </a:pPr>
            <a:r>
              <a:rPr lang="en-US" altLang="zh-CN" sz="4600" b="1" dirty="0">
                <a:solidFill>
                  <a:srgbClr val="333333"/>
                </a:solidFill>
                <a:latin typeface="微软雅黑" panose="020B0503020204020204" pitchFamily="34" charset="-122"/>
                <a:ea typeface="微软雅黑" panose="020B0503020204020204" pitchFamily="34" charset="-122"/>
                <a:cs typeface="Arial" panose="020B0604020202090204" pitchFamily="34" charset="0"/>
                <a:sym typeface="Calibri" panose="020F0502020204030204" pitchFamily="34" charset="0"/>
              </a:rPr>
              <a:t>COMPETITION</a:t>
            </a:r>
          </a:p>
        </p:txBody>
      </p:sp>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r="715" b="134"/>
          <a:stretch/>
        </p:blipFill>
        <p:spPr>
          <a:xfrm>
            <a:off x="2789932" y="540076"/>
            <a:ext cx="9410535" cy="6317924"/>
          </a:xfrm>
          <a:prstGeom prst="rect">
            <a:avLst/>
          </a:prstGeom>
        </p:spPr>
      </p:pic>
    </p:spTree>
    <p:extLst>
      <p:ext uri="{BB962C8B-B14F-4D97-AF65-F5344CB8AC3E}">
        <p14:creationId xmlns:p14="http://schemas.microsoft.com/office/powerpoint/2010/main" val="14344779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982917" y="3247693"/>
            <a:ext cx="5959965" cy="120032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a:ln>
                  <a:noFill/>
                </a:ln>
                <a:gradFill>
                  <a:gsLst>
                    <a:gs pos="5000">
                      <a:prstClr val="white"/>
                    </a:gs>
                    <a:gs pos="100000">
                      <a:prstClr val="white">
                        <a:lumMod val="75000"/>
                      </a:prstClr>
                    </a:gs>
                  </a:gsLst>
                  <a:lin ang="5400000" scaled="0"/>
                </a:gradFill>
                <a:effectLst/>
                <a:uLnTx/>
                <a:uFillTx/>
                <a:latin typeface="微软雅黑" panose="020B0503020204020204" pitchFamily="34" charset="-122"/>
                <a:ea typeface="微软雅黑" panose="020B0503020204020204" pitchFamily="34" charset="-122"/>
                <a:cs typeface="Arial" panose="020B0604020202090204" pitchFamily="34" charset="0"/>
                <a:sym typeface="微软雅黑" panose="020B0503020204020204" pitchFamily="34" charset="-122"/>
              </a:rPr>
              <a:t>THANK YOU</a:t>
            </a:r>
            <a:endParaRPr kumimoji="0" lang="zh-CN" altLang="en-US" sz="7200" b="1" i="0" u="none" strike="noStrike" kern="1200" cap="none" spc="0" normalizeH="0" baseline="0" noProof="0" dirty="0">
              <a:ln>
                <a:noFill/>
              </a:ln>
              <a:gradFill>
                <a:gsLst>
                  <a:gs pos="5000">
                    <a:prstClr val="white"/>
                  </a:gs>
                  <a:gs pos="100000">
                    <a:prstClr val="white">
                      <a:lumMod val="75000"/>
                    </a:prstClr>
                  </a:gs>
                </a:gsLst>
                <a:lin ang="5400000" scaled="0"/>
              </a:gradFill>
              <a:effectLst/>
              <a:uLnTx/>
              <a:uFillTx/>
              <a:latin typeface="微软雅黑" panose="020B0503020204020204" pitchFamily="34" charset="-122"/>
              <a:ea typeface="微软雅黑" panose="020B0503020204020204" pitchFamily="34" charset="-122"/>
              <a:cs typeface="Arial" panose="020B0604020202090204" pitchFamily="34" charset="0"/>
              <a:sym typeface="微软雅黑" panose="020B0503020204020204" pitchFamily="34" charset="-122"/>
            </a:endParaRPr>
          </a:p>
        </p:txBody>
      </p:sp>
      <p:sp>
        <p:nvSpPr>
          <p:cNvPr id="5" name="文本框 4"/>
          <p:cNvSpPr txBox="1"/>
          <p:nvPr/>
        </p:nvSpPr>
        <p:spPr>
          <a:xfrm>
            <a:off x="4982917" y="4476444"/>
            <a:ext cx="437869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gradFill>
                  <a:gsLst>
                    <a:gs pos="5000">
                      <a:prstClr val="white"/>
                    </a:gs>
                    <a:gs pos="100000">
                      <a:prstClr val="white">
                        <a:lumMod val="75000"/>
                      </a:prstClr>
                    </a:gs>
                  </a:gsLst>
                  <a:lin ang="5400000" scaled="0"/>
                </a:gradFill>
                <a:effectLst/>
                <a:uLnTx/>
                <a:uFillTx/>
                <a:latin typeface="微软雅黑" panose="020B0503020204020204" pitchFamily="34" charset="-122"/>
                <a:ea typeface="微软雅黑" panose="020B0503020204020204" pitchFamily="34" charset="-122"/>
                <a:cs typeface="Arial" panose="020B0604020202090204" pitchFamily="34" charset="0"/>
                <a:sym typeface="微软雅黑" panose="020B0503020204020204" pitchFamily="34" charset="-122"/>
              </a:rPr>
              <a:t>See the World in a New Way</a:t>
            </a:r>
            <a:endParaRPr kumimoji="0" lang="zh-CN" altLang="en-US" sz="2400" b="0" i="0" u="none" strike="noStrike" kern="1200" cap="none" spc="0" normalizeH="0" baseline="0" noProof="0" dirty="0">
              <a:ln>
                <a:noFill/>
              </a:ln>
              <a:gradFill>
                <a:gsLst>
                  <a:gs pos="5000">
                    <a:prstClr val="white"/>
                  </a:gs>
                  <a:gs pos="100000">
                    <a:prstClr val="white">
                      <a:lumMod val="75000"/>
                    </a:prstClr>
                  </a:gs>
                </a:gsLst>
                <a:lin ang="5400000" scaled="0"/>
              </a:gradFill>
              <a:effectLst/>
              <a:uLnTx/>
              <a:uFillTx/>
              <a:latin typeface="微软雅黑" panose="020B0503020204020204" pitchFamily="34" charset="-122"/>
              <a:ea typeface="微软雅黑" panose="020B0503020204020204" pitchFamily="34" charset="-122"/>
              <a:cs typeface="Arial" panose="020B0604020202090204" pitchFamily="34" charset="0"/>
              <a:sym typeface="微软雅黑" panose="020B0503020204020204" pitchFamily="34" charset="-122"/>
            </a:endParaRPr>
          </a:p>
        </p:txBody>
      </p:sp>
    </p:spTree>
    <p:extLst>
      <p:ext uri="{BB962C8B-B14F-4D97-AF65-F5344CB8AC3E}">
        <p14:creationId xmlns:p14="http://schemas.microsoft.com/office/powerpoint/2010/main" val="3679282327"/>
      </p:ext>
    </p:extLst>
  </p:cSld>
  <p:clrMapOvr>
    <a:masterClrMapping/>
  </p:clrMapOvr>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rgbClr val="E95335"/>
          </a:solidFill>
        </a:ln>
      </a:spPr>
      <a:bodyPr/>
      <a:lstStyle/>
      <a:style>
        <a:lnRef idx="3">
          <a:schemeClr val="dk1"/>
        </a:lnRef>
        <a:fillRef idx="0">
          <a:schemeClr val="dk1"/>
        </a:fillRef>
        <a:effectRef idx="2">
          <a:schemeClr val="dk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17688</TotalTime>
  <Words>5604</Words>
  <Application>Microsoft Office PowerPoint</Application>
  <PresentationFormat>Panorámica</PresentationFormat>
  <Paragraphs>414</Paragraphs>
  <Slides>39</Slides>
  <Notes>37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39</vt:i4>
      </vt:variant>
    </vt:vector>
  </HeadingPairs>
  <TitlesOfParts>
    <vt:vector size="45" baseType="lpstr">
      <vt:lpstr>等线</vt:lpstr>
      <vt:lpstr>等线 Light</vt:lpstr>
      <vt:lpstr>微软雅黑</vt:lpstr>
      <vt:lpstr>Arial</vt:lpstr>
      <vt:lpstr>Calibri</vt:lpstr>
      <vt:lpstr>1_Office 主题​​</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彭秀丽</dc:creator>
  <cp:lastModifiedBy>Facundo Sanchez Lomonaco</cp:lastModifiedBy>
  <cp:revision>2756</cp:revision>
  <dcterms:created xsi:type="dcterms:W3CDTF">2022-03-02T08:41:50Z</dcterms:created>
  <dcterms:modified xsi:type="dcterms:W3CDTF">2024-08-29T15:10:21Z</dcterms:modified>
  <cp:contentStatus/>
</cp:coreProperties>
</file>